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40" r:id="rId2"/>
  </p:sldMasterIdLst>
  <p:notesMasterIdLst>
    <p:notesMasterId r:id="rId65"/>
  </p:notesMasterIdLst>
  <p:sldIdLst>
    <p:sldId id="326" r:id="rId3"/>
    <p:sldId id="465" r:id="rId4"/>
    <p:sldId id="498" r:id="rId5"/>
    <p:sldId id="508" r:id="rId6"/>
    <p:sldId id="455" r:id="rId7"/>
    <p:sldId id="437" r:id="rId8"/>
    <p:sldId id="458" r:id="rId9"/>
    <p:sldId id="261" r:id="rId10"/>
    <p:sldId id="493" r:id="rId11"/>
    <p:sldId id="471" r:id="rId12"/>
    <p:sldId id="480" r:id="rId13"/>
    <p:sldId id="499" r:id="rId14"/>
    <p:sldId id="444" r:id="rId15"/>
    <p:sldId id="497" r:id="rId16"/>
    <p:sldId id="500" r:id="rId17"/>
    <p:sldId id="495" r:id="rId18"/>
    <p:sldId id="494" r:id="rId19"/>
    <p:sldId id="442" r:id="rId20"/>
    <p:sldId id="443" r:id="rId21"/>
    <p:sldId id="433" r:id="rId22"/>
    <p:sldId id="475" r:id="rId23"/>
    <p:sldId id="507" r:id="rId24"/>
    <p:sldId id="477" r:id="rId25"/>
    <p:sldId id="453" r:id="rId26"/>
    <p:sldId id="464" r:id="rId27"/>
    <p:sldId id="502" r:id="rId28"/>
    <p:sldId id="509" r:id="rId29"/>
    <p:sldId id="479" r:id="rId30"/>
    <p:sldId id="490" r:id="rId31"/>
    <p:sldId id="512" r:id="rId32"/>
    <p:sldId id="436" r:id="rId33"/>
    <p:sldId id="463" r:id="rId34"/>
    <p:sldId id="472" r:id="rId35"/>
    <p:sldId id="482" r:id="rId36"/>
    <p:sldId id="505" r:id="rId37"/>
    <p:sldId id="484" r:id="rId38"/>
    <p:sldId id="454" r:id="rId39"/>
    <p:sldId id="469" r:id="rId40"/>
    <p:sldId id="486" r:id="rId41"/>
    <p:sldId id="513" r:id="rId42"/>
    <p:sldId id="515" r:id="rId43"/>
    <p:sldId id="263" r:id="rId44"/>
    <p:sldId id="485" r:id="rId45"/>
    <p:sldId id="491" r:id="rId46"/>
    <p:sldId id="429" r:id="rId47"/>
    <p:sldId id="448" r:id="rId48"/>
    <p:sldId id="446" r:id="rId49"/>
    <p:sldId id="447" r:id="rId50"/>
    <p:sldId id="457" r:id="rId51"/>
    <p:sldId id="432" r:id="rId52"/>
    <p:sldId id="438" r:id="rId53"/>
    <p:sldId id="460" r:id="rId54"/>
    <p:sldId id="473" r:id="rId55"/>
    <p:sldId id="474" r:id="rId56"/>
    <p:sldId id="456" r:id="rId57"/>
    <p:sldId id="496" r:id="rId58"/>
    <p:sldId id="487" r:id="rId59"/>
    <p:sldId id="430" r:id="rId60"/>
    <p:sldId id="492" r:id="rId61"/>
    <p:sldId id="461" r:id="rId62"/>
    <p:sldId id="511" r:id="rId63"/>
    <p:sldId id="467" r:id="rId64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6600"/>
    <a:srgbClr val="0066FF"/>
    <a:srgbClr val="FF0000"/>
    <a:srgbClr val="FF9900"/>
    <a:srgbClr val="3399FF"/>
    <a:srgbClr val="83D9F8"/>
    <a:srgbClr val="75D4F7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9F990-1D43-4719-85BD-11A4E804682B}" v="734" dt="2023-03-28T09:04:33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3817" autoAdjust="0"/>
  </p:normalViewPr>
  <p:slideViewPr>
    <p:cSldViewPr>
      <p:cViewPr varScale="1">
        <p:scale>
          <a:sx n="114" d="100"/>
          <a:sy n="114" d="100"/>
        </p:scale>
        <p:origin x="145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5" d="100"/>
        <a:sy n="155" d="100"/>
      </p:scale>
      <p:origin x="0" y="-16638"/>
    </p:cViewPr>
  </p:sorterViewPr>
  <p:notesViewPr>
    <p:cSldViewPr>
      <p:cViewPr varScale="1">
        <p:scale>
          <a:sx n="100" d="100"/>
          <a:sy n="100" d="100"/>
        </p:scale>
        <p:origin x="393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 Stigum" userId="aae9c573-ea01-46f4-82b8-dee99d49f40d" providerId="ADAL" clId="{8569F990-1D43-4719-85BD-11A4E804682B}"/>
    <pc:docChg chg="undo custSel addSld delSld modSld">
      <pc:chgData name="Hein Stigum" userId="aae9c573-ea01-46f4-82b8-dee99d49f40d" providerId="ADAL" clId="{8569F990-1D43-4719-85BD-11A4E804682B}" dt="2023-03-28T09:04:33.734" v="1610" actId="15"/>
      <pc:docMkLst>
        <pc:docMk/>
      </pc:docMkLst>
      <pc:sldChg chg="modSp">
        <pc:chgData name="Hein Stigum" userId="aae9c573-ea01-46f4-82b8-dee99d49f40d" providerId="ADAL" clId="{8569F990-1D43-4719-85BD-11A4E804682B}" dt="2023-03-28T06:11:14.887" v="1012" actId="404"/>
        <pc:sldMkLst>
          <pc:docMk/>
          <pc:sldMk cId="722728977" sldId="261"/>
        </pc:sldMkLst>
        <pc:spChg chg="mod">
          <ac:chgData name="Hein Stigum" userId="aae9c573-ea01-46f4-82b8-dee99d49f40d" providerId="ADAL" clId="{8569F990-1D43-4719-85BD-11A4E804682B}" dt="2023-03-28T06:11:14.887" v="1012" actId="404"/>
          <ac:spMkLst>
            <pc:docMk/>
            <pc:sldMk cId="722728977" sldId="261"/>
            <ac:spMk id="13" creationId="{1D23035F-CC54-4C89-A51A-99BFF4CB5A6B}"/>
          </ac:spMkLst>
        </pc:spChg>
        <pc:spChg chg="mod">
          <ac:chgData name="Hein Stigum" userId="aae9c573-ea01-46f4-82b8-dee99d49f40d" providerId="ADAL" clId="{8569F990-1D43-4719-85BD-11A4E804682B}" dt="2023-03-28T06:10:52.976" v="1004" actId="404"/>
          <ac:spMkLst>
            <pc:docMk/>
            <pc:sldMk cId="722728977" sldId="261"/>
            <ac:spMk id="14" creationId="{7992139C-4114-4923-BE67-51FED86D27D3}"/>
          </ac:spMkLst>
        </pc:spChg>
      </pc:sldChg>
      <pc:sldChg chg="addSp modSp mod modAnim">
        <pc:chgData name="Hein Stigum" userId="aae9c573-ea01-46f4-82b8-dee99d49f40d" providerId="ADAL" clId="{8569F990-1D43-4719-85BD-11A4E804682B}" dt="2023-03-28T08:58:13.942" v="1540" actId="207"/>
        <pc:sldMkLst>
          <pc:docMk/>
          <pc:sldMk cId="3255164510" sldId="263"/>
        </pc:sldMkLst>
        <pc:spChg chg="add mod">
          <ac:chgData name="Hein Stigum" userId="aae9c573-ea01-46f4-82b8-dee99d49f40d" providerId="ADAL" clId="{8569F990-1D43-4719-85BD-11A4E804682B}" dt="2023-03-28T08:58:13.942" v="1540" actId="207"/>
          <ac:spMkLst>
            <pc:docMk/>
            <pc:sldMk cId="3255164510" sldId="263"/>
            <ac:spMk id="8" creationId="{C7329A63-CAD4-5294-4736-1A33BCDEE90F}"/>
          </ac:spMkLst>
        </pc:spChg>
        <pc:spChg chg="mod">
          <ac:chgData name="Hein Stigum" userId="aae9c573-ea01-46f4-82b8-dee99d49f40d" providerId="ADAL" clId="{8569F990-1D43-4719-85BD-11A4E804682B}" dt="2023-03-28T08:40:53.145" v="1112" actId="207"/>
          <ac:spMkLst>
            <pc:docMk/>
            <pc:sldMk cId="3255164510" sldId="263"/>
            <ac:spMk id="9" creationId="{67337E96-831F-4AAC-91A1-F74E54D12D1F}"/>
          </ac:spMkLst>
        </pc:spChg>
      </pc:sldChg>
      <pc:sldChg chg="modSp modAnim">
        <pc:chgData name="Hein Stigum" userId="aae9c573-ea01-46f4-82b8-dee99d49f40d" providerId="ADAL" clId="{8569F990-1D43-4719-85BD-11A4E804682B}" dt="2023-03-27T06:46:44.499" v="2"/>
        <pc:sldMkLst>
          <pc:docMk/>
          <pc:sldMk cId="0" sldId="326"/>
        </pc:sldMkLst>
        <pc:spChg chg="mod">
          <ac:chgData name="Hein Stigum" userId="aae9c573-ea01-46f4-82b8-dee99d49f40d" providerId="ADAL" clId="{8569F990-1D43-4719-85BD-11A4E804682B}" dt="2023-03-27T06:46:44.499" v="2"/>
          <ac:spMkLst>
            <pc:docMk/>
            <pc:sldMk cId="0" sldId="326"/>
            <ac:spMk id="8" creationId="{CC2F55D0-873E-4AC9-BB66-92B4844A19EF}"/>
          </ac:spMkLst>
        </pc:spChg>
      </pc:sldChg>
      <pc:sldChg chg="modSp mod">
        <pc:chgData name="Hein Stigum" userId="aae9c573-ea01-46f4-82b8-dee99d49f40d" providerId="ADAL" clId="{8569F990-1D43-4719-85BD-11A4E804682B}" dt="2023-03-28T06:44:11.977" v="1054" actId="20577"/>
        <pc:sldMkLst>
          <pc:docMk/>
          <pc:sldMk cId="454662138" sldId="433"/>
        </pc:sldMkLst>
        <pc:spChg chg="mod">
          <ac:chgData name="Hein Stigum" userId="aae9c573-ea01-46f4-82b8-dee99d49f40d" providerId="ADAL" clId="{8569F990-1D43-4719-85BD-11A4E804682B}" dt="2023-03-28T06:40:27.499" v="1034" actId="20577"/>
          <ac:spMkLst>
            <pc:docMk/>
            <pc:sldMk cId="454662138" sldId="433"/>
            <ac:spMk id="2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6:42:52.530" v="1048" actId="20577"/>
          <ac:spMkLst>
            <pc:docMk/>
            <pc:sldMk cId="454662138" sldId="433"/>
            <ac:spMk id="3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7:22:04.845" v="237" actId="1037"/>
          <ac:spMkLst>
            <pc:docMk/>
            <pc:sldMk cId="454662138" sldId="433"/>
            <ac:spMk id="8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6:43:00.218" v="1052" actId="1038"/>
          <ac:spMkLst>
            <pc:docMk/>
            <pc:sldMk cId="454662138" sldId="433"/>
            <ac:spMk id="9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7:19:35.609" v="185" actId="20577"/>
          <ac:spMkLst>
            <pc:docMk/>
            <pc:sldMk cId="454662138" sldId="433"/>
            <ac:spMk id="10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6:42:43.092" v="1045" actId="20577"/>
          <ac:spMkLst>
            <pc:docMk/>
            <pc:sldMk cId="454662138" sldId="433"/>
            <ac:spMk id="11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6:43:00.218" v="1052" actId="1038"/>
          <ac:spMkLst>
            <pc:docMk/>
            <pc:sldMk cId="454662138" sldId="433"/>
            <ac:spMk id="12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6:44:11.977" v="1054" actId="20577"/>
          <ac:spMkLst>
            <pc:docMk/>
            <pc:sldMk cId="454662138" sldId="433"/>
            <ac:spMk id="15" creationId="{0C9A747F-86E4-4F64-89C4-E92883F43142}"/>
          </ac:spMkLst>
        </pc:spChg>
      </pc:sldChg>
      <pc:sldChg chg="modSp">
        <pc:chgData name="Hein Stigum" userId="aae9c573-ea01-46f4-82b8-dee99d49f40d" providerId="ADAL" clId="{8569F990-1D43-4719-85BD-11A4E804682B}" dt="2023-03-27T07:03:38.341" v="146" actId="20577"/>
        <pc:sldMkLst>
          <pc:docMk/>
          <pc:sldMk cId="3885293388" sldId="442"/>
        </pc:sldMkLst>
        <pc:spChg chg="mod">
          <ac:chgData name="Hein Stigum" userId="aae9c573-ea01-46f4-82b8-dee99d49f40d" providerId="ADAL" clId="{8569F990-1D43-4719-85BD-11A4E804682B}" dt="2023-03-27T07:03:38.341" v="146" actId="20577"/>
          <ac:spMkLst>
            <pc:docMk/>
            <pc:sldMk cId="3885293388" sldId="442"/>
            <ac:spMk id="3" creationId="{00000000-0000-0000-0000-000000000000}"/>
          </ac:spMkLst>
        </pc:spChg>
      </pc:sldChg>
      <pc:sldChg chg="modSp mod">
        <pc:chgData name="Hein Stigum" userId="aae9c573-ea01-46f4-82b8-dee99d49f40d" providerId="ADAL" clId="{8569F990-1D43-4719-85BD-11A4E804682B}" dt="2023-03-28T06:34:58.224" v="1027" actId="20577"/>
        <pc:sldMkLst>
          <pc:docMk/>
          <pc:sldMk cId="3619683655" sldId="443"/>
        </pc:sldMkLst>
        <pc:spChg chg="mod">
          <ac:chgData name="Hein Stigum" userId="aae9c573-ea01-46f4-82b8-dee99d49f40d" providerId="ADAL" clId="{8569F990-1D43-4719-85BD-11A4E804682B}" dt="2023-03-28T06:34:58.224" v="1027" actId="20577"/>
          <ac:spMkLst>
            <pc:docMk/>
            <pc:sldMk cId="3619683655" sldId="443"/>
            <ac:spMk id="7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7:05:31.213" v="150" actId="20577"/>
          <ac:spMkLst>
            <pc:docMk/>
            <pc:sldMk cId="3619683655" sldId="443"/>
            <ac:spMk id="8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7:05:38.726" v="154" actId="20577"/>
          <ac:spMkLst>
            <pc:docMk/>
            <pc:sldMk cId="3619683655" sldId="443"/>
            <ac:spMk id="9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7:05:25.747" v="148" actId="20577"/>
          <ac:spMkLst>
            <pc:docMk/>
            <pc:sldMk cId="3619683655" sldId="443"/>
            <ac:spMk id="12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7:05:35.042" v="152" actId="20577"/>
          <ac:spMkLst>
            <pc:docMk/>
            <pc:sldMk cId="3619683655" sldId="443"/>
            <ac:spMk id="14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7:05:43.237" v="156" actId="20577"/>
          <ac:spMkLst>
            <pc:docMk/>
            <pc:sldMk cId="3619683655" sldId="443"/>
            <ac:spMk id="17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7:05:54.335" v="160" actId="20577"/>
          <ac:spMkLst>
            <pc:docMk/>
            <pc:sldMk cId="3619683655" sldId="443"/>
            <ac:spMk id="19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7:06:02.006" v="164" actId="20577"/>
          <ac:spMkLst>
            <pc:docMk/>
            <pc:sldMk cId="3619683655" sldId="443"/>
            <ac:spMk id="21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7:06:07.394" v="166" actId="20577"/>
          <ac:spMkLst>
            <pc:docMk/>
            <pc:sldMk cId="3619683655" sldId="443"/>
            <ac:spMk id="25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7:06:20.411" v="170" actId="20577"/>
          <ac:spMkLst>
            <pc:docMk/>
            <pc:sldMk cId="3619683655" sldId="443"/>
            <ac:spMk id="26" creationId="{00000000-0000-0000-0000-000000000000}"/>
          </ac:spMkLst>
        </pc:spChg>
      </pc:sldChg>
      <pc:sldChg chg="modSp mod">
        <pc:chgData name="Hein Stigum" userId="aae9c573-ea01-46f4-82b8-dee99d49f40d" providerId="ADAL" clId="{8569F990-1D43-4719-85BD-11A4E804682B}" dt="2023-03-27T07:00:55.892" v="117" actId="1036"/>
        <pc:sldMkLst>
          <pc:docMk/>
          <pc:sldMk cId="3739542186" sldId="444"/>
        </pc:sldMkLst>
        <pc:spChg chg="mod">
          <ac:chgData name="Hein Stigum" userId="aae9c573-ea01-46f4-82b8-dee99d49f40d" providerId="ADAL" clId="{8569F990-1D43-4719-85BD-11A4E804682B}" dt="2023-03-27T07:00:55.892" v="117" actId="1036"/>
          <ac:spMkLst>
            <pc:docMk/>
            <pc:sldMk cId="3739542186" sldId="444"/>
            <ac:spMk id="15" creationId="{00000000-0000-0000-0000-000000000000}"/>
          </ac:spMkLst>
        </pc:spChg>
      </pc:sldChg>
      <pc:sldChg chg="modSp mod">
        <pc:chgData name="Hein Stigum" userId="aae9c573-ea01-46f4-82b8-dee99d49f40d" providerId="ADAL" clId="{8569F990-1D43-4719-85BD-11A4E804682B}" dt="2023-03-28T07:42:57.339" v="1073" actId="20577"/>
        <pc:sldMkLst>
          <pc:docMk/>
          <pc:sldMk cId="2440159436" sldId="463"/>
        </pc:sldMkLst>
        <pc:spChg chg="mod">
          <ac:chgData name="Hein Stigum" userId="aae9c573-ea01-46f4-82b8-dee99d49f40d" providerId="ADAL" clId="{8569F990-1D43-4719-85BD-11A4E804682B}" dt="2023-03-27T11:56:10.935" v="574" actId="20577"/>
          <ac:spMkLst>
            <pc:docMk/>
            <pc:sldMk cId="2440159436" sldId="463"/>
            <ac:spMk id="3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11:56:20.824" v="581" actId="20577"/>
          <ac:spMkLst>
            <pc:docMk/>
            <pc:sldMk cId="2440159436" sldId="463"/>
            <ac:spMk id="8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11:56:34.506" v="591" actId="1038"/>
          <ac:spMkLst>
            <pc:docMk/>
            <pc:sldMk cId="2440159436" sldId="463"/>
            <ac:spMk id="12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11:56:34.506" v="591" actId="1038"/>
          <ac:spMkLst>
            <pc:docMk/>
            <pc:sldMk cId="2440159436" sldId="463"/>
            <ac:spMk id="13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7:42:57.339" v="1073" actId="20577"/>
          <ac:spMkLst>
            <pc:docMk/>
            <pc:sldMk cId="2440159436" sldId="463"/>
            <ac:spMk id="15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11:57:34.814" v="614" actId="404"/>
          <ac:spMkLst>
            <pc:docMk/>
            <pc:sldMk cId="2440159436" sldId="463"/>
            <ac:spMk id="16" creationId="{00000000-0000-0000-0000-000000000000}"/>
          </ac:spMkLst>
        </pc:spChg>
      </pc:sldChg>
      <pc:sldChg chg="addSp delSp modSp mod modClrScheme delAnim modAnim chgLayout">
        <pc:chgData name="Hein Stigum" userId="aae9c573-ea01-46f4-82b8-dee99d49f40d" providerId="ADAL" clId="{8569F990-1D43-4719-85BD-11A4E804682B}" dt="2023-03-27T11:51:10.832" v="548"/>
        <pc:sldMkLst>
          <pc:docMk/>
          <pc:sldMk cId="1240474253" sldId="464"/>
        </pc:sldMkLst>
        <pc:spChg chg="mod ord">
          <ac:chgData name="Hein Stigum" userId="aae9c573-ea01-46f4-82b8-dee99d49f40d" providerId="ADAL" clId="{8569F990-1D43-4719-85BD-11A4E804682B}" dt="2023-03-27T09:59:07.318" v="257" actId="700"/>
          <ac:spMkLst>
            <pc:docMk/>
            <pc:sldMk cId="1240474253" sldId="464"/>
            <ac:spMk id="2" creationId="{00000000-0000-0000-0000-000000000000}"/>
          </ac:spMkLst>
        </pc:spChg>
        <pc:spChg chg="mod ord">
          <ac:chgData name="Hein Stigum" userId="aae9c573-ea01-46f4-82b8-dee99d49f40d" providerId="ADAL" clId="{8569F990-1D43-4719-85BD-11A4E804682B}" dt="2023-03-27T09:59:07.318" v="257" actId="700"/>
          <ac:spMkLst>
            <pc:docMk/>
            <pc:sldMk cId="1240474253" sldId="464"/>
            <ac:spMk id="3" creationId="{00000000-0000-0000-0000-000000000000}"/>
          </ac:spMkLst>
        </pc:spChg>
        <pc:spChg chg="mod ord">
          <ac:chgData name="Hein Stigum" userId="aae9c573-ea01-46f4-82b8-dee99d49f40d" providerId="ADAL" clId="{8569F990-1D43-4719-85BD-11A4E804682B}" dt="2023-03-27T09:59:07.318" v="257" actId="700"/>
          <ac:spMkLst>
            <pc:docMk/>
            <pc:sldMk cId="1240474253" sldId="464"/>
            <ac:spMk id="4" creationId="{00000000-0000-0000-0000-000000000000}"/>
          </ac:spMkLst>
        </pc:spChg>
        <pc:spChg chg="mod ord">
          <ac:chgData name="Hein Stigum" userId="aae9c573-ea01-46f4-82b8-dee99d49f40d" providerId="ADAL" clId="{8569F990-1D43-4719-85BD-11A4E804682B}" dt="2023-03-27T09:59:07.318" v="257" actId="700"/>
          <ac:spMkLst>
            <pc:docMk/>
            <pc:sldMk cId="1240474253" sldId="464"/>
            <ac:spMk id="5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10:07:50.199" v="440" actId="403"/>
          <ac:spMkLst>
            <pc:docMk/>
            <pc:sldMk cId="1240474253" sldId="464"/>
            <ac:spMk id="6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10:09:28.449" v="519" actId="1037"/>
          <ac:spMkLst>
            <pc:docMk/>
            <pc:sldMk cId="1240474253" sldId="464"/>
            <ac:spMk id="7" creationId="{00000000-0000-0000-0000-000000000000}"/>
          </ac:spMkLst>
        </pc:spChg>
        <pc:spChg chg="add del mod">
          <ac:chgData name="Hein Stigum" userId="aae9c573-ea01-46f4-82b8-dee99d49f40d" providerId="ADAL" clId="{8569F990-1D43-4719-85BD-11A4E804682B}" dt="2023-03-27T10:09:28.449" v="519" actId="1037"/>
          <ac:spMkLst>
            <pc:docMk/>
            <pc:sldMk cId="1240474253" sldId="464"/>
            <ac:spMk id="8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48.577" v="254" actId="478"/>
          <ac:spMkLst>
            <pc:docMk/>
            <pc:sldMk cId="1240474253" sldId="464"/>
            <ac:spMk id="9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48.577" v="254" actId="478"/>
          <ac:spMkLst>
            <pc:docMk/>
            <pc:sldMk cId="1240474253" sldId="464"/>
            <ac:spMk id="10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48.577" v="254" actId="478"/>
          <ac:spMkLst>
            <pc:docMk/>
            <pc:sldMk cId="1240474253" sldId="464"/>
            <ac:spMk id="11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48.577" v="254" actId="478"/>
          <ac:spMkLst>
            <pc:docMk/>
            <pc:sldMk cId="1240474253" sldId="464"/>
            <ac:spMk id="12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48.577" v="254" actId="478"/>
          <ac:spMkLst>
            <pc:docMk/>
            <pc:sldMk cId="1240474253" sldId="464"/>
            <ac:spMk id="13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48.577" v="254" actId="478"/>
          <ac:spMkLst>
            <pc:docMk/>
            <pc:sldMk cId="1240474253" sldId="464"/>
            <ac:spMk id="14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48.577" v="254" actId="478"/>
          <ac:spMkLst>
            <pc:docMk/>
            <pc:sldMk cId="1240474253" sldId="464"/>
            <ac:spMk id="15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52.163" v="255" actId="478"/>
          <ac:spMkLst>
            <pc:docMk/>
            <pc:sldMk cId="1240474253" sldId="464"/>
            <ac:spMk id="16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48.577" v="254" actId="478"/>
          <ac:spMkLst>
            <pc:docMk/>
            <pc:sldMk cId="1240474253" sldId="464"/>
            <ac:spMk id="17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48.577" v="254" actId="478"/>
          <ac:spMkLst>
            <pc:docMk/>
            <pc:sldMk cId="1240474253" sldId="464"/>
            <ac:spMk id="18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48.577" v="254" actId="478"/>
          <ac:spMkLst>
            <pc:docMk/>
            <pc:sldMk cId="1240474253" sldId="464"/>
            <ac:spMk id="19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09:58:55.987" v="256" actId="478"/>
          <ac:spMkLst>
            <pc:docMk/>
            <pc:sldMk cId="1240474253" sldId="464"/>
            <ac:spMk id="20" creationId="{00000000-0000-0000-0000-000000000000}"/>
          </ac:spMkLst>
        </pc:spChg>
        <pc:spChg chg="add mod ord">
          <ac:chgData name="Hein Stigum" userId="aae9c573-ea01-46f4-82b8-dee99d49f40d" providerId="ADAL" clId="{8569F990-1D43-4719-85BD-11A4E804682B}" dt="2023-03-27T10:10:38.721" v="542" actId="20577"/>
          <ac:spMkLst>
            <pc:docMk/>
            <pc:sldMk cId="1240474253" sldId="464"/>
            <ac:spMk id="21" creationId="{55D0D634-C54A-0BF0-3C43-86CE28FFC5D0}"/>
          </ac:spMkLst>
        </pc:spChg>
        <pc:spChg chg="add mod">
          <ac:chgData name="Hein Stigum" userId="aae9c573-ea01-46f4-82b8-dee99d49f40d" providerId="ADAL" clId="{8569F990-1D43-4719-85BD-11A4E804682B}" dt="2023-03-27T10:13:13.657" v="545" actId="207"/>
          <ac:spMkLst>
            <pc:docMk/>
            <pc:sldMk cId="1240474253" sldId="464"/>
            <ac:spMk id="22" creationId="{E9300457-1728-C4BA-03CE-F9614D400764}"/>
          </ac:spMkLst>
        </pc:spChg>
        <pc:spChg chg="add mod">
          <ac:chgData name="Hein Stigum" userId="aae9c573-ea01-46f4-82b8-dee99d49f40d" providerId="ADAL" clId="{8569F990-1D43-4719-85BD-11A4E804682B}" dt="2023-03-27T10:09:28.449" v="519" actId="1037"/>
          <ac:spMkLst>
            <pc:docMk/>
            <pc:sldMk cId="1240474253" sldId="464"/>
            <ac:spMk id="23" creationId="{1304C9C3-B790-3676-9E06-29CBF1B561D1}"/>
          </ac:spMkLst>
        </pc:spChg>
        <pc:spChg chg="add mod">
          <ac:chgData name="Hein Stigum" userId="aae9c573-ea01-46f4-82b8-dee99d49f40d" providerId="ADAL" clId="{8569F990-1D43-4719-85BD-11A4E804682B}" dt="2023-03-27T11:51:10.832" v="548"/>
          <ac:spMkLst>
            <pc:docMk/>
            <pc:sldMk cId="1240474253" sldId="464"/>
            <ac:spMk id="24" creationId="{F68B7AF9-6D37-8B8A-37D5-8E1AA7A566D4}"/>
          </ac:spMkLst>
        </pc:spChg>
      </pc:sldChg>
      <pc:sldChg chg="del">
        <pc:chgData name="Hein Stigum" userId="aae9c573-ea01-46f4-82b8-dee99d49f40d" providerId="ADAL" clId="{8569F990-1D43-4719-85BD-11A4E804682B}" dt="2023-03-28T06:15:31.776" v="1013" actId="2696"/>
        <pc:sldMkLst>
          <pc:docMk/>
          <pc:sldMk cId="1737425006" sldId="466"/>
        </pc:sldMkLst>
      </pc:sldChg>
      <pc:sldChg chg="delSp modSp del mod delAnim">
        <pc:chgData name="Hein Stigum" userId="aae9c573-ea01-46f4-82b8-dee99d49f40d" providerId="ADAL" clId="{8569F990-1D43-4719-85BD-11A4E804682B}" dt="2023-03-28T06:16:35.171" v="1014" actId="2696"/>
        <pc:sldMkLst>
          <pc:docMk/>
          <pc:sldMk cId="195099288" sldId="467"/>
        </pc:sldMkLst>
        <pc:spChg chg="del">
          <ac:chgData name="Hein Stigum" userId="aae9c573-ea01-46f4-82b8-dee99d49f40d" providerId="ADAL" clId="{8569F990-1D43-4719-85BD-11A4E804682B}" dt="2023-03-27T06:54:23.019" v="49" actId="478"/>
          <ac:spMkLst>
            <pc:docMk/>
            <pc:sldMk cId="195099288" sldId="467"/>
            <ac:spMk id="7" creationId="{BD2945E2-5D5B-48EC-A0B9-63AA95B8A0EC}"/>
          </ac:spMkLst>
        </pc:spChg>
        <pc:spChg chg="mod">
          <ac:chgData name="Hein Stigum" userId="aae9c573-ea01-46f4-82b8-dee99d49f40d" providerId="ADAL" clId="{8569F990-1D43-4719-85BD-11A4E804682B}" dt="2023-03-27T06:54:16.886" v="48" actId="20577"/>
          <ac:spMkLst>
            <pc:docMk/>
            <pc:sldMk cId="195099288" sldId="467"/>
            <ac:spMk id="12" creationId="{00000000-0000-0000-0000-000000000000}"/>
          </ac:spMkLst>
        </pc:spChg>
      </pc:sldChg>
      <pc:sldChg chg="add">
        <pc:chgData name="Hein Stigum" userId="aae9c573-ea01-46f4-82b8-dee99d49f40d" providerId="ADAL" clId="{8569F990-1D43-4719-85BD-11A4E804682B}" dt="2023-03-28T06:16:42.063" v="1015"/>
        <pc:sldMkLst>
          <pc:docMk/>
          <pc:sldMk cId="1467292291" sldId="467"/>
        </pc:sldMkLst>
      </pc:sldChg>
      <pc:sldChg chg="delSp del mod delAnim">
        <pc:chgData name="Hein Stigum" userId="aae9c573-ea01-46f4-82b8-dee99d49f40d" providerId="ADAL" clId="{8569F990-1D43-4719-85BD-11A4E804682B}" dt="2023-03-27T11:51:25.750" v="549" actId="47"/>
        <pc:sldMkLst>
          <pc:docMk/>
          <pc:sldMk cId="3666406894" sldId="468"/>
        </pc:sldMkLst>
        <pc:spChg chg="del">
          <ac:chgData name="Hein Stigum" userId="aae9c573-ea01-46f4-82b8-dee99d49f40d" providerId="ADAL" clId="{8569F990-1D43-4719-85BD-11A4E804682B}" dt="2023-03-27T11:51:02.734" v="547" actId="21"/>
          <ac:spMkLst>
            <pc:docMk/>
            <pc:sldMk cId="3666406894" sldId="468"/>
            <ac:spMk id="14" creationId="{00000000-0000-0000-0000-000000000000}"/>
          </ac:spMkLst>
        </pc:spChg>
      </pc:sldChg>
      <pc:sldChg chg="addSp delSp modSp mod delAnim modAnim">
        <pc:chgData name="Hein Stigum" userId="aae9c573-ea01-46f4-82b8-dee99d49f40d" providerId="ADAL" clId="{8569F990-1D43-4719-85BD-11A4E804682B}" dt="2023-03-28T08:17:28.500" v="1074"/>
        <pc:sldMkLst>
          <pc:docMk/>
          <pc:sldMk cId="3026751046" sldId="469"/>
        </pc:sldMkLst>
        <pc:spChg chg="mod">
          <ac:chgData name="Hein Stigum" userId="aae9c573-ea01-46f4-82b8-dee99d49f40d" providerId="ADAL" clId="{8569F990-1D43-4719-85BD-11A4E804682B}" dt="2023-03-27T13:37:34.747" v="982" actId="20577"/>
          <ac:spMkLst>
            <pc:docMk/>
            <pc:sldMk cId="3026751046" sldId="469"/>
            <ac:spMk id="3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7T13:28:23.745" v="626" actId="478"/>
          <ac:spMkLst>
            <pc:docMk/>
            <pc:sldMk cId="3026751046" sldId="469"/>
            <ac:spMk id="7" creationId="{48962AC7-4C34-4FC1-961D-9C63C33F14A9}"/>
          </ac:spMkLst>
        </pc:spChg>
        <pc:spChg chg="add mod">
          <ac:chgData name="Hein Stigum" userId="aae9c573-ea01-46f4-82b8-dee99d49f40d" providerId="ADAL" clId="{8569F990-1D43-4719-85BD-11A4E804682B}" dt="2023-03-27T13:34:07.911" v="867" actId="207"/>
          <ac:spMkLst>
            <pc:docMk/>
            <pc:sldMk cId="3026751046" sldId="469"/>
            <ac:spMk id="8" creationId="{0BCD3C26-2701-CBE6-92D0-273D67C5DF08}"/>
          </ac:spMkLst>
        </pc:spChg>
        <pc:spChg chg="add mod">
          <ac:chgData name="Hein Stigum" userId="aae9c573-ea01-46f4-82b8-dee99d49f40d" providerId="ADAL" clId="{8569F990-1D43-4719-85BD-11A4E804682B}" dt="2023-03-27T13:31:43.691" v="699" actId="164"/>
          <ac:spMkLst>
            <pc:docMk/>
            <pc:sldMk cId="3026751046" sldId="469"/>
            <ac:spMk id="9" creationId="{C5118255-BFA8-EA0A-250E-16446E6838D5}"/>
          </ac:spMkLst>
        </pc:spChg>
        <pc:spChg chg="add mod">
          <ac:chgData name="Hein Stigum" userId="aae9c573-ea01-46f4-82b8-dee99d49f40d" providerId="ADAL" clId="{8569F990-1D43-4719-85BD-11A4E804682B}" dt="2023-03-27T13:31:43.691" v="699" actId="164"/>
          <ac:spMkLst>
            <pc:docMk/>
            <pc:sldMk cId="3026751046" sldId="469"/>
            <ac:spMk id="10" creationId="{0289198E-AB92-30B2-C5A1-0D7BAFFFEE8B}"/>
          </ac:spMkLst>
        </pc:spChg>
        <pc:spChg chg="mod">
          <ac:chgData name="Hein Stigum" userId="aae9c573-ea01-46f4-82b8-dee99d49f40d" providerId="ADAL" clId="{8569F990-1D43-4719-85BD-11A4E804682B}" dt="2023-03-27T13:32:25.433" v="780" actId="1037"/>
          <ac:spMkLst>
            <pc:docMk/>
            <pc:sldMk cId="3026751046" sldId="469"/>
            <ac:spMk id="13" creationId="{E2698AA8-F469-E160-E1AE-060B1FA8CAD5}"/>
          </ac:spMkLst>
        </pc:spChg>
        <pc:spChg chg="mod">
          <ac:chgData name="Hein Stigum" userId="aae9c573-ea01-46f4-82b8-dee99d49f40d" providerId="ADAL" clId="{8569F990-1D43-4719-85BD-11A4E804682B}" dt="2023-03-27T13:32:56.816" v="818" actId="1037"/>
          <ac:spMkLst>
            <pc:docMk/>
            <pc:sldMk cId="3026751046" sldId="469"/>
            <ac:spMk id="14" creationId="{E3BDF44C-C95B-1399-8771-0D52846DDEE6}"/>
          </ac:spMkLst>
        </pc:spChg>
        <pc:spChg chg="add mod">
          <ac:chgData name="Hein Stigum" userId="aae9c573-ea01-46f4-82b8-dee99d49f40d" providerId="ADAL" clId="{8569F990-1D43-4719-85BD-11A4E804682B}" dt="2023-03-27T13:35:00.433" v="930" actId="20577"/>
          <ac:spMkLst>
            <pc:docMk/>
            <pc:sldMk cId="3026751046" sldId="469"/>
            <ac:spMk id="15" creationId="{430D92F2-ED8F-70D6-7510-8D4072ED57E1}"/>
          </ac:spMkLst>
        </pc:spChg>
        <pc:spChg chg="add mod">
          <ac:chgData name="Hein Stigum" userId="aae9c573-ea01-46f4-82b8-dee99d49f40d" providerId="ADAL" clId="{8569F990-1D43-4719-85BD-11A4E804682B}" dt="2023-03-27T13:36:23.400" v="957" actId="1035"/>
          <ac:spMkLst>
            <pc:docMk/>
            <pc:sldMk cId="3026751046" sldId="469"/>
            <ac:spMk id="16" creationId="{10334D30-EEFD-1DA8-2A55-0187D959FA16}"/>
          </ac:spMkLst>
        </pc:spChg>
        <pc:grpChg chg="add mod">
          <ac:chgData name="Hein Stigum" userId="aae9c573-ea01-46f4-82b8-dee99d49f40d" providerId="ADAL" clId="{8569F990-1D43-4719-85BD-11A4E804682B}" dt="2023-03-27T13:33:14.597" v="822" actId="1035"/>
          <ac:grpSpMkLst>
            <pc:docMk/>
            <pc:sldMk cId="3026751046" sldId="469"/>
            <ac:grpSpMk id="11" creationId="{B0CD3AD6-D67C-9013-93FC-AD04A6446BDF}"/>
          </ac:grpSpMkLst>
        </pc:grpChg>
        <pc:grpChg chg="add mod">
          <ac:chgData name="Hein Stigum" userId="aae9c573-ea01-46f4-82b8-dee99d49f40d" providerId="ADAL" clId="{8569F990-1D43-4719-85BD-11A4E804682B}" dt="2023-03-27T13:33:14.597" v="822" actId="1035"/>
          <ac:grpSpMkLst>
            <pc:docMk/>
            <pc:sldMk cId="3026751046" sldId="469"/>
            <ac:grpSpMk id="12" creationId="{62D19CD9-896D-6896-1CD2-7B91A958DEA9}"/>
          </ac:grpSpMkLst>
        </pc:grpChg>
      </pc:sldChg>
      <pc:sldChg chg="modSp mod modAnim">
        <pc:chgData name="Hein Stigum" userId="aae9c573-ea01-46f4-82b8-dee99d49f40d" providerId="ADAL" clId="{8569F990-1D43-4719-85BD-11A4E804682B}" dt="2023-03-28T06:18:48.685" v="1020" actId="20577"/>
        <pc:sldMkLst>
          <pc:docMk/>
          <pc:sldMk cId="4140732453" sldId="471"/>
        </pc:sldMkLst>
        <pc:spChg chg="mod">
          <ac:chgData name="Hein Stigum" userId="aae9c573-ea01-46f4-82b8-dee99d49f40d" providerId="ADAL" clId="{8569F990-1D43-4719-85BD-11A4E804682B}" dt="2023-03-28T06:18:48.685" v="1020" actId="20577"/>
          <ac:spMkLst>
            <pc:docMk/>
            <pc:sldMk cId="4140732453" sldId="471"/>
            <ac:spMk id="2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06:58:38.585" v="108" actId="14100"/>
          <ac:spMkLst>
            <pc:docMk/>
            <pc:sldMk cId="4140732453" sldId="471"/>
            <ac:spMk id="6" creationId="{00000000-0000-0000-0000-000000000000}"/>
          </ac:spMkLst>
        </pc:spChg>
      </pc:sldChg>
      <pc:sldChg chg="del">
        <pc:chgData name="Hein Stigum" userId="aae9c573-ea01-46f4-82b8-dee99d49f40d" providerId="ADAL" clId="{8569F990-1D43-4719-85BD-11A4E804682B}" dt="2023-03-27T11:51:34.033" v="550" actId="47"/>
        <pc:sldMkLst>
          <pc:docMk/>
          <pc:sldMk cId="1487239388" sldId="478"/>
        </pc:sldMkLst>
      </pc:sldChg>
      <pc:sldChg chg="modSp modAnim">
        <pc:chgData name="Hein Stigum" userId="aae9c573-ea01-46f4-82b8-dee99d49f40d" providerId="ADAL" clId="{8569F990-1D43-4719-85BD-11A4E804682B}" dt="2023-03-28T09:04:33.734" v="1610" actId="15"/>
        <pc:sldMkLst>
          <pc:docMk/>
          <pc:sldMk cId="1873205992" sldId="485"/>
        </pc:sldMkLst>
        <pc:spChg chg="mod">
          <ac:chgData name="Hein Stigum" userId="aae9c573-ea01-46f4-82b8-dee99d49f40d" providerId="ADAL" clId="{8569F990-1D43-4719-85BD-11A4E804682B}" dt="2023-03-28T09:04:33.734" v="1610" actId="15"/>
          <ac:spMkLst>
            <pc:docMk/>
            <pc:sldMk cId="1873205992" sldId="485"/>
            <ac:spMk id="3" creationId="{00000000-0000-0000-0000-000000000000}"/>
          </ac:spMkLst>
        </pc:spChg>
      </pc:sldChg>
      <pc:sldChg chg="modSp">
        <pc:chgData name="Hein Stigum" userId="aae9c573-ea01-46f4-82b8-dee99d49f40d" providerId="ADAL" clId="{8569F990-1D43-4719-85BD-11A4E804682B}" dt="2023-03-28T08:35:46.423" v="1084" actId="20577"/>
        <pc:sldMkLst>
          <pc:docMk/>
          <pc:sldMk cId="4069044267" sldId="486"/>
        </pc:sldMkLst>
        <pc:spChg chg="mod">
          <ac:chgData name="Hein Stigum" userId="aae9c573-ea01-46f4-82b8-dee99d49f40d" providerId="ADAL" clId="{8569F990-1D43-4719-85BD-11A4E804682B}" dt="2023-03-28T08:35:46.423" v="1084" actId="20577"/>
          <ac:spMkLst>
            <pc:docMk/>
            <pc:sldMk cId="4069044267" sldId="486"/>
            <ac:spMk id="6" creationId="{00000000-0000-0000-0000-000000000000}"/>
          </ac:spMkLst>
        </pc:spChg>
      </pc:sldChg>
      <pc:sldChg chg="modSp">
        <pc:chgData name="Hein Stigum" userId="aae9c573-ea01-46f4-82b8-dee99d49f40d" providerId="ADAL" clId="{8569F990-1D43-4719-85BD-11A4E804682B}" dt="2023-03-27T11:53:47.977" v="565" actId="6549"/>
        <pc:sldMkLst>
          <pc:docMk/>
          <pc:sldMk cId="3549428565" sldId="490"/>
        </pc:sldMkLst>
        <pc:spChg chg="mod">
          <ac:chgData name="Hein Stigum" userId="aae9c573-ea01-46f4-82b8-dee99d49f40d" providerId="ADAL" clId="{8569F990-1D43-4719-85BD-11A4E804682B}" dt="2023-03-27T11:53:47.977" v="565" actId="6549"/>
          <ac:spMkLst>
            <pc:docMk/>
            <pc:sldMk cId="3549428565" sldId="490"/>
            <ac:spMk id="3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7T11:53:24.114" v="552" actId="20577"/>
          <ac:spMkLst>
            <pc:docMk/>
            <pc:sldMk cId="3549428565" sldId="490"/>
            <ac:spMk id="22" creationId="{B90CBBF5-AF12-400B-B089-602729A83AE9}"/>
          </ac:spMkLst>
        </pc:spChg>
      </pc:sldChg>
      <pc:sldChg chg="modSp">
        <pc:chgData name="Hein Stigum" userId="aae9c573-ea01-46f4-82b8-dee99d49f40d" providerId="ADAL" clId="{8569F990-1D43-4719-85BD-11A4E804682B}" dt="2023-03-28T06:03:03.222" v="995" actId="6549"/>
        <pc:sldMkLst>
          <pc:docMk/>
          <pc:sldMk cId="2801668428" sldId="498"/>
        </pc:sldMkLst>
        <pc:spChg chg="mod">
          <ac:chgData name="Hein Stigum" userId="aae9c573-ea01-46f4-82b8-dee99d49f40d" providerId="ADAL" clId="{8569F990-1D43-4719-85BD-11A4E804682B}" dt="2023-03-28T06:03:03.222" v="995" actId="6549"/>
          <ac:spMkLst>
            <pc:docMk/>
            <pc:sldMk cId="2801668428" sldId="498"/>
            <ac:spMk id="3" creationId="{7D0B830D-D673-4DAC-B5CA-6F2747F7AC88}"/>
          </ac:spMkLst>
        </pc:spChg>
      </pc:sldChg>
      <pc:sldChg chg="del">
        <pc:chgData name="Hein Stigum" userId="aae9c573-ea01-46f4-82b8-dee99d49f40d" providerId="ADAL" clId="{8569F990-1D43-4719-85BD-11A4E804682B}" dt="2023-03-27T11:54:27.954" v="567" actId="47"/>
        <pc:sldMkLst>
          <pc:docMk/>
          <pc:sldMk cId="3699817122" sldId="506"/>
        </pc:sldMkLst>
      </pc:sldChg>
      <pc:sldChg chg="modSp">
        <pc:chgData name="Hein Stigum" userId="aae9c573-ea01-46f4-82b8-dee99d49f40d" providerId="ADAL" clId="{8569F990-1D43-4719-85BD-11A4E804682B}" dt="2023-03-28T07:02:11.865" v="1056" actId="20577"/>
        <pc:sldMkLst>
          <pc:docMk/>
          <pc:sldMk cId="1486866989" sldId="507"/>
        </pc:sldMkLst>
        <pc:spChg chg="mod">
          <ac:chgData name="Hein Stigum" userId="aae9c573-ea01-46f4-82b8-dee99d49f40d" providerId="ADAL" clId="{8569F990-1D43-4719-85BD-11A4E804682B}" dt="2023-03-28T07:02:11.865" v="1056" actId="20577"/>
          <ac:spMkLst>
            <pc:docMk/>
            <pc:sldMk cId="1486866989" sldId="507"/>
            <ac:spMk id="3" creationId="{A28EF6C8-8FF2-4286-A769-7331446B7DEA}"/>
          </ac:spMkLst>
        </pc:spChg>
      </pc:sldChg>
      <pc:sldChg chg="modSp">
        <pc:chgData name="Hein Stigum" userId="aae9c573-ea01-46f4-82b8-dee99d49f40d" providerId="ADAL" clId="{8569F990-1D43-4719-85BD-11A4E804682B}" dt="2023-03-28T07:23:45.288" v="1057" actId="207"/>
        <pc:sldMkLst>
          <pc:docMk/>
          <pc:sldMk cId="4268986337" sldId="509"/>
        </pc:sldMkLst>
        <pc:spChg chg="mod">
          <ac:chgData name="Hein Stigum" userId="aae9c573-ea01-46f4-82b8-dee99d49f40d" providerId="ADAL" clId="{8569F990-1D43-4719-85BD-11A4E804682B}" dt="2023-03-28T07:23:45.288" v="1057" actId="207"/>
          <ac:spMkLst>
            <pc:docMk/>
            <pc:sldMk cId="4268986337" sldId="509"/>
            <ac:spMk id="3" creationId="{B58204B3-75DB-40D1-92AC-AE65A4BEA14D}"/>
          </ac:spMkLst>
        </pc:spChg>
      </pc:sldChg>
      <pc:sldChg chg="del">
        <pc:chgData name="Hein Stigum" userId="aae9c573-ea01-46f4-82b8-dee99d49f40d" providerId="ADAL" clId="{8569F990-1D43-4719-85BD-11A4E804682B}" dt="2023-03-28T09:02:46.901" v="1541" actId="47"/>
        <pc:sldMkLst>
          <pc:docMk/>
          <pc:sldMk cId="2297667360" sldId="510"/>
        </pc:sldMkLst>
      </pc:sldChg>
      <pc:sldChg chg="add">
        <pc:chgData name="Hein Stigum" userId="aae9c573-ea01-46f4-82b8-dee99d49f40d" providerId="ADAL" clId="{8569F990-1D43-4719-85BD-11A4E804682B}" dt="2023-03-27T11:54:22.652" v="566"/>
        <pc:sldMkLst>
          <pc:docMk/>
          <pc:sldMk cId="2883252690" sldId="512"/>
        </pc:sldMkLst>
      </pc:sldChg>
      <pc:sldChg chg="addSp modSp new del mod modAnim">
        <pc:chgData name="Hein Stigum" userId="aae9c573-ea01-46f4-82b8-dee99d49f40d" providerId="ADAL" clId="{8569F990-1D43-4719-85BD-11A4E804682B}" dt="2023-03-27T11:50:31.140" v="546" actId="47"/>
        <pc:sldMkLst>
          <pc:docMk/>
          <pc:sldMk cId="3094731106" sldId="512"/>
        </pc:sldMkLst>
        <pc:spChg chg="mod">
          <ac:chgData name="Hein Stigum" userId="aae9c573-ea01-46f4-82b8-dee99d49f40d" providerId="ADAL" clId="{8569F990-1D43-4719-85BD-11A4E804682B}" dt="2023-03-27T09:56:45.772" v="252" actId="20577"/>
          <ac:spMkLst>
            <pc:docMk/>
            <pc:sldMk cId="3094731106" sldId="512"/>
            <ac:spMk id="2" creationId="{4C4A26C9-AE67-F3F0-AED2-F269EC112BCD}"/>
          </ac:spMkLst>
        </pc:spChg>
        <pc:spChg chg="add mod">
          <ac:chgData name="Hein Stigum" userId="aae9c573-ea01-46f4-82b8-dee99d49f40d" providerId="ADAL" clId="{8569F990-1D43-4719-85BD-11A4E804682B}" dt="2023-03-27T09:57:00.250" v="253"/>
          <ac:spMkLst>
            <pc:docMk/>
            <pc:sldMk cId="3094731106" sldId="512"/>
            <ac:spMk id="6" creationId="{D2DCF983-C294-47D8-03E0-02863DE71BC9}"/>
          </ac:spMkLst>
        </pc:spChg>
        <pc:spChg chg="add mod">
          <ac:chgData name="Hein Stigum" userId="aae9c573-ea01-46f4-82b8-dee99d49f40d" providerId="ADAL" clId="{8569F990-1D43-4719-85BD-11A4E804682B}" dt="2023-03-27T09:57:00.250" v="253"/>
          <ac:spMkLst>
            <pc:docMk/>
            <pc:sldMk cId="3094731106" sldId="512"/>
            <ac:spMk id="7" creationId="{196CBAD5-82FD-3BB0-D72B-145F7F34715E}"/>
          </ac:spMkLst>
        </pc:spChg>
      </pc:sldChg>
      <pc:sldChg chg="modSp add mod">
        <pc:chgData name="Hein Stigum" userId="aae9c573-ea01-46f4-82b8-dee99d49f40d" providerId="ADAL" clId="{8569F990-1D43-4719-85BD-11A4E804682B}" dt="2023-03-28T08:43:00.805" v="1213" actId="20577"/>
        <pc:sldMkLst>
          <pc:docMk/>
          <pc:sldMk cId="3233136740" sldId="513"/>
        </pc:sldMkLst>
        <pc:spChg chg="mod">
          <ac:chgData name="Hein Stigum" userId="aae9c573-ea01-46f4-82b8-dee99d49f40d" providerId="ADAL" clId="{8569F990-1D43-4719-85BD-11A4E804682B}" dt="2023-03-28T08:42:24.174" v="1152" actId="20577"/>
          <ac:spMkLst>
            <pc:docMk/>
            <pc:sldMk cId="3233136740" sldId="513"/>
            <ac:spMk id="7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8:43:00.805" v="1213" actId="20577"/>
          <ac:spMkLst>
            <pc:docMk/>
            <pc:sldMk cId="3233136740" sldId="513"/>
            <ac:spMk id="8" creationId="{00000000-0000-0000-0000-000000000000}"/>
          </ac:spMkLst>
        </pc:spChg>
      </pc:sldChg>
      <pc:sldChg chg="add del">
        <pc:chgData name="Hein Stigum" userId="aae9c573-ea01-46f4-82b8-dee99d49f40d" providerId="ADAL" clId="{8569F990-1D43-4719-85BD-11A4E804682B}" dt="2023-03-27T13:35:43.634" v="935" actId="47"/>
        <pc:sldMkLst>
          <pc:docMk/>
          <pc:sldMk cId="4123767187" sldId="513"/>
        </pc:sldMkLst>
      </pc:sldChg>
      <pc:sldChg chg="addSp delSp modSp new del mod modClrScheme chgLayout">
        <pc:chgData name="Hein Stigum" userId="aae9c573-ea01-46f4-82b8-dee99d49f40d" providerId="ADAL" clId="{8569F990-1D43-4719-85BD-11A4E804682B}" dt="2023-03-28T08:57:45.676" v="1532" actId="47"/>
        <pc:sldMkLst>
          <pc:docMk/>
          <pc:sldMk cId="45506611" sldId="514"/>
        </pc:sldMkLst>
        <pc:spChg chg="del mod ord">
          <ac:chgData name="Hein Stigum" userId="aae9c573-ea01-46f4-82b8-dee99d49f40d" providerId="ADAL" clId="{8569F990-1D43-4719-85BD-11A4E804682B}" dt="2023-03-28T08:43:19.097" v="1215" actId="700"/>
          <ac:spMkLst>
            <pc:docMk/>
            <pc:sldMk cId="45506611" sldId="514"/>
            <ac:spMk id="2" creationId="{5F315544-D02A-6052-FAFB-40EB9A826108}"/>
          </ac:spMkLst>
        </pc:spChg>
        <pc:spChg chg="del mod ord">
          <ac:chgData name="Hein Stigum" userId="aae9c573-ea01-46f4-82b8-dee99d49f40d" providerId="ADAL" clId="{8569F990-1D43-4719-85BD-11A4E804682B}" dt="2023-03-28T08:43:19.097" v="1215" actId="700"/>
          <ac:spMkLst>
            <pc:docMk/>
            <pc:sldMk cId="45506611" sldId="514"/>
            <ac:spMk id="3" creationId="{423648E3-2A44-0F07-8002-F2D15E50F543}"/>
          </ac:spMkLst>
        </pc:spChg>
        <pc:spChg chg="mod ord">
          <ac:chgData name="Hein Stigum" userId="aae9c573-ea01-46f4-82b8-dee99d49f40d" providerId="ADAL" clId="{8569F990-1D43-4719-85BD-11A4E804682B}" dt="2023-03-28T08:43:19.097" v="1215" actId="700"/>
          <ac:spMkLst>
            <pc:docMk/>
            <pc:sldMk cId="45506611" sldId="514"/>
            <ac:spMk id="4" creationId="{5FC75C82-E1AA-5E7D-C751-EAEE6E5C1475}"/>
          </ac:spMkLst>
        </pc:spChg>
        <pc:spChg chg="mod ord">
          <ac:chgData name="Hein Stigum" userId="aae9c573-ea01-46f4-82b8-dee99d49f40d" providerId="ADAL" clId="{8569F990-1D43-4719-85BD-11A4E804682B}" dt="2023-03-28T08:43:19.097" v="1215" actId="700"/>
          <ac:spMkLst>
            <pc:docMk/>
            <pc:sldMk cId="45506611" sldId="514"/>
            <ac:spMk id="5" creationId="{81E44DE2-FE93-2ADE-FCDD-3DA15B640A1D}"/>
          </ac:spMkLst>
        </pc:spChg>
        <pc:spChg chg="mod ord">
          <ac:chgData name="Hein Stigum" userId="aae9c573-ea01-46f4-82b8-dee99d49f40d" providerId="ADAL" clId="{8569F990-1D43-4719-85BD-11A4E804682B}" dt="2023-03-28T08:43:19.097" v="1215" actId="700"/>
          <ac:spMkLst>
            <pc:docMk/>
            <pc:sldMk cId="45506611" sldId="514"/>
            <ac:spMk id="6" creationId="{0CF42F19-BEF6-D0E3-2C26-081FAF79B5FC}"/>
          </ac:spMkLst>
        </pc:spChg>
        <pc:spChg chg="add mod ord">
          <ac:chgData name="Hein Stigum" userId="aae9c573-ea01-46f4-82b8-dee99d49f40d" providerId="ADAL" clId="{8569F990-1D43-4719-85BD-11A4E804682B}" dt="2023-03-28T08:43:39.755" v="1247" actId="20577"/>
          <ac:spMkLst>
            <pc:docMk/>
            <pc:sldMk cId="45506611" sldId="514"/>
            <ac:spMk id="7" creationId="{CADA0492-02AA-7858-D2B4-6D2CFA853E16}"/>
          </ac:spMkLst>
        </pc:spChg>
        <pc:spChg chg="add mod ord">
          <ac:chgData name="Hein Stigum" userId="aae9c573-ea01-46f4-82b8-dee99d49f40d" providerId="ADAL" clId="{8569F990-1D43-4719-85BD-11A4E804682B}" dt="2023-03-28T08:43:19.097" v="1215" actId="700"/>
          <ac:spMkLst>
            <pc:docMk/>
            <pc:sldMk cId="45506611" sldId="514"/>
            <ac:spMk id="8" creationId="{74DA3689-DD96-4CCB-FEA2-994260028518}"/>
          </ac:spMkLst>
        </pc:spChg>
      </pc:sldChg>
      <pc:sldChg chg="add del">
        <pc:chgData name="Hein Stigum" userId="aae9c573-ea01-46f4-82b8-dee99d49f40d" providerId="ADAL" clId="{8569F990-1D43-4719-85BD-11A4E804682B}" dt="2023-03-27T13:35:33.840" v="933" actId="47"/>
        <pc:sldMkLst>
          <pc:docMk/>
          <pc:sldMk cId="818486563" sldId="514"/>
        </pc:sldMkLst>
      </pc:sldChg>
      <pc:sldChg chg="add del">
        <pc:chgData name="Hein Stigum" userId="aae9c573-ea01-46f4-82b8-dee99d49f40d" providerId="ADAL" clId="{8569F990-1D43-4719-85BD-11A4E804682B}" dt="2023-03-27T13:35:35.493" v="934" actId="47"/>
        <pc:sldMkLst>
          <pc:docMk/>
          <pc:sldMk cId="323927258" sldId="515"/>
        </pc:sldMkLst>
      </pc:sldChg>
      <pc:sldChg chg="addSp delSp modSp add mod delAnim modAnim">
        <pc:chgData name="Hein Stigum" userId="aae9c573-ea01-46f4-82b8-dee99d49f40d" providerId="ADAL" clId="{8569F990-1D43-4719-85BD-11A4E804682B}" dt="2023-03-28T08:55:53.472" v="1531"/>
        <pc:sldMkLst>
          <pc:docMk/>
          <pc:sldMk cId="4200846849" sldId="515"/>
        </pc:sldMkLst>
        <pc:spChg chg="mod">
          <ac:chgData name="Hein Stigum" userId="aae9c573-ea01-46f4-82b8-dee99d49f40d" providerId="ADAL" clId="{8569F990-1D43-4719-85BD-11A4E804682B}" dt="2023-03-28T08:44:29.221" v="1249"/>
          <ac:spMkLst>
            <pc:docMk/>
            <pc:sldMk cId="4200846849" sldId="515"/>
            <ac:spMk id="2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8:46:10.030" v="1284" actId="20577"/>
          <ac:spMkLst>
            <pc:docMk/>
            <pc:sldMk cId="4200846849" sldId="515"/>
            <ac:spMk id="3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8:44:35.640" v="1254" actId="20577"/>
          <ac:spMkLst>
            <pc:docMk/>
            <pc:sldMk cId="4200846849" sldId="515"/>
            <ac:spMk id="7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8:53:35.142" v="1524" actId="20577"/>
          <ac:spMkLst>
            <pc:docMk/>
            <pc:sldMk cId="4200846849" sldId="515"/>
            <ac:spMk id="8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8T08:49:57.353" v="1370" actId="478"/>
          <ac:spMkLst>
            <pc:docMk/>
            <pc:sldMk cId="4200846849" sldId="515"/>
            <ac:spMk id="9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8:51:35.584" v="1380" actId="20577"/>
          <ac:spMkLst>
            <pc:docMk/>
            <pc:sldMk cId="4200846849" sldId="515"/>
            <ac:spMk id="10" creationId="{00000000-0000-0000-0000-000000000000}"/>
          </ac:spMkLst>
        </pc:spChg>
        <pc:spChg chg="add mod">
          <ac:chgData name="Hein Stigum" userId="aae9c573-ea01-46f4-82b8-dee99d49f40d" providerId="ADAL" clId="{8569F990-1D43-4719-85BD-11A4E804682B}" dt="2023-03-28T08:54:06.204" v="1529" actId="313"/>
          <ac:spMkLst>
            <pc:docMk/>
            <pc:sldMk cId="4200846849" sldId="515"/>
            <ac:spMk id="11" creationId="{6AA2C16E-2D4F-296B-FB41-3D965964274B}"/>
          </ac:spMkLst>
        </pc:spChg>
        <pc:spChg chg="mod">
          <ac:chgData name="Hein Stigum" userId="aae9c573-ea01-46f4-82b8-dee99d49f40d" providerId="ADAL" clId="{8569F990-1D43-4719-85BD-11A4E804682B}" dt="2023-03-28T08:49:13.903" v="1339" actId="1076"/>
          <ac:spMkLst>
            <pc:docMk/>
            <pc:sldMk cId="4200846849" sldId="515"/>
            <ac:spMk id="12" creationId="{00000000-0000-0000-0000-000000000000}"/>
          </ac:spMkLst>
        </pc:spChg>
        <pc:spChg chg="mod">
          <ac:chgData name="Hein Stigum" userId="aae9c573-ea01-46f4-82b8-dee99d49f40d" providerId="ADAL" clId="{8569F990-1D43-4719-85BD-11A4E804682B}" dt="2023-03-28T08:50:31.389" v="1372" actId="1037"/>
          <ac:spMkLst>
            <pc:docMk/>
            <pc:sldMk cId="4200846849" sldId="515"/>
            <ac:spMk id="13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8T08:49:57.353" v="1370" actId="478"/>
          <ac:spMkLst>
            <pc:docMk/>
            <pc:sldMk cId="4200846849" sldId="515"/>
            <ac:spMk id="14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8T08:49:57.353" v="1370" actId="478"/>
          <ac:spMkLst>
            <pc:docMk/>
            <pc:sldMk cId="4200846849" sldId="515"/>
            <ac:spMk id="15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8T08:49:57.353" v="1370" actId="478"/>
          <ac:spMkLst>
            <pc:docMk/>
            <pc:sldMk cId="4200846849" sldId="515"/>
            <ac:spMk id="16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8T08:49:57.353" v="1370" actId="478"/>
          <ac:spMkLst>
            <pc:docMk/>
            <pc:sldMk cId="4200846849" sldId="515"/>
            <ac:spMk id="17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8T08:49:57.353" v="1370" actId="478"/>
          <ac:spMkLst>
            <pc:docMk/>
            <pc:sldMk cId="4200846849" sldId="515"/>
            <ac:spMk id="18" creationId="{00000000-0000-0000-0000-000000000000}"/>
          </ac:spMkLst>
        </pc:spChg>
        <pc:spChg chg="del">
          <ac:chgData name="Hein Stigum" userId="aae9c573-ea01-46f4-82b8-dee99d49f40d" providerId="ADAL" clId="{8569F990-1D43-4719-85BD-11A4E804682B}" dt="2023-03-28T08:49:57.353" v="1370" actId="478"/>
          <ac:spMkLst>
            <pc:docMk/>
            <pc:sldMk cId="4200846849" sldId="515"/>
            <ac:spMk id="19" creationId="{00000000-0000-0000-0000-000000000000}"/>
          </ac:spMkLst>
        </pc:spChg>
        <pc:spChg chg="add mod">
          <ac:chgData name="Hein Stigum" userId="aae9c573-ea01-46f4-82b8-dee99d49f40d" providerId="ADAL" clId="{8569F990-1D43-4719-85BD-11A4E804682B}" dt="2023-03-28T08:55:53.472" v="1531"/>
          <ac:spMkLst>
            <pc:docMk/>
            <pc:sldMk cId="4200846849" sldId="515"/>
            <ac:spMk id="20" creationId="{54F866A7-BF10-06B6-8A41-421EB19C65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DDB5B7-5CB7-457E-A46C-041CFB59E8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133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8CC01A-21EA-417F-9205-61F3675F13E4}" type="slidenum">
              <a:rPr lang="nb-NO" sz="1200" smtClean="0"/>
              <a:pPr/>
              <a:t>1</a:t>
            </a:fld>
            <a:endParaRPr lang="nb-NO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1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DB5B7-5CB7-457E-A46C-041CFB59E849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10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Line= follow up</a:t>
            </a:r>
          </a:p>
          <a:p>
            <a:r>
              <a:rPr lang="en-US" dirty="0"/>
              <a:t>Circle=event (disease)</a:t>
            </a:r>
          </a:p>
          <a:p>
            <a:r>
              <a:rPr lang="en-US" dirty="0"/>
              <a:t>Red line=exposed</a:t>
            </a:r>
          </a:p>
        </p:txBody>
      </p:sp>
    </p:spTree>
    <p:extLst>
      <p:ext uri="{BB962C8B-B14F-4D97-AF65-F5344CB8AC3E}">
        <p14:creationId xmlns:p14="http://schemas.microsoft.com/office/powerpoint/2010/main" val="2558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 from “The Hazard of HR, </a:t>
            </a:r>
            <a:r>
              <a:rPr lang="en-US" dirty="0" err="1"/>
              <a:t>survsim</a:t>
            </a:r>
            <a:r>
              <a:rPr lang="en-US" dirty="0"/>
              <a:t>”</a:t>
            </a:r>
          </a:p>
          <a:p>
            <a:r>
              <a:rPr lang="en-US" dirty="0"/>
              <a:t>Hazard=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dirty="0" err="1"/>
              <a:t>event|survived</a:t>
            </a:r>
            <a:r>
              <a:rPr lang="en-US" dirty="0"/>
              <a:t>) in next time unit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DB5B7-5CB7-457E-A46C-041CFB59E849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9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DB5B7-5CB7-457E-A46C-041CFB59E849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89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of 6 =28 models</a:t>
            </a:r>
          </a:p>
          <a:p>
            <a:r>
              <a:rPr lang="en-US" dirty="0"/>
              <a:t>2 of 8=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DB5B7-5CB7-457E-A46C-041CFB59E849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112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8FAD25-F862-42BB-A40C-BC6A85D55FBB}" type="slidenum">
              <a:rPr lang="nb-NO" sz="1200" smtClean="0"/>
              <a:pPr/>
              <a:t>51</a:t>
            </a:fld>
            <a:endParaRPr lang="nb-NO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/>
              <a:t>Counfounding matter in the first</a:t>
            </a:r>
          </a:p>
          <a:p>
            <a:pPr eaLnBrk="1" hangingPunct="1"/>
            <a:r>
              <a:rPr lang="nb-NO"/>
              <a:t>Fit of the models matters in the last</a:t>
            </a:r>
          </a:p>
        </p:txBody>
      </p:sp>
    </p:spTree>
    <p:extLst>
      <p:ext uri="{BB962C8B-B14F-4D97-AF65-F5344CB8AC3E}">
        <p14:creationId xmlns:p14="http://schemas.microsoft.com/office/powerpoint/2010/main" val="398434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Line= follow up</a:t>
            </a:r>
          </a:p>
          <a:p>
            <a:r>
              <a:rPr lang="en-US" dirty="0"/>
              <a:t>Circle=event (disease)</a:t>
            </a:r>
          </a:p>
          <a:p>
            <a:r>
              <a:rPr lang="en-US" dirty="0"/>
              <a:t>Red line=exposed</a:t>
            </a:r>
          </a:p>
        </p:txBody>
      </p:sp>
    </p:spTree>
    <p:extLst>
      <p:ext uri="{BB962C8B-B14F-4D97-AF65-F5344CB8AC3E}">
        <p14:creationId xmlns:p14="http://schemas.microsoft.com/office/powerpoint/2010/main" val="275073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F856-56AD-479F-99FD-1AE3CA18D32F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9510-F8C9-43C3-82DF-F75B77AE0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7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8D4A-23CF-4111-A1A6-22C9DC51DAFA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286F-0CF0-4A89-BF51-4C9C23E72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CD42-0A2C-41C6-A8FA-7D7C1F27D63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FCADD-FE5F-41D3-AD9A-9FD929A7C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4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F9CC0-67DA-47C7-A031-573DFC3291E4}" type="datetime7">
              <a:rPr lang="en-US" smtClean="0"/>
              <a:t>Mar-23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H.S.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0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E36BD-5EEB-4F0D-83C7-796DD7C48DB0}" type="datetime7">
              <a:rPr lang="en-US" smtClean="0"/>
              <a:t>Mar-23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H.S.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4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0FAFE-8BDB-40C5-9A51-3800D771B1AB}" type="datetime7">
              <a:rPr lang="en-US" smtClean="0"/>
              <a:t>Mar-23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H.S.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03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486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486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70731-9104-4438-AF37-13810EFD0399}" type="datetime7">
              <a:rPr lang="en-US" smtClean="0"/>
              <a:t>Mar-23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H.S.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5EABA-B8CA-41ED-B623-D7EA0D661711}" type="datetime7">
              <a:rPr lang="en-US" smtClean="0"/>
              <a:t>Mar-23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H.S.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3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DEFE9-839C-42EB-8C11-894ED3522168}" type="datetime7">
              <a:rPr lang="en-US" smtClean="0"/>
              <a:t>Mar-23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H.S.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7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D183C-53FC-40B2-8F08-39CAAE0334F3}" type="datetime7">
              <a:rPr lang="en-US" smtClean="0"/>
              <a:t>Mar-23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H.S.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4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6A103-D4C4-42D8-AF00-0427C97C80CD}" type="datetime7">
              <a:rPr lang="en-US" smtClean="0"/>
              <a:t>Mar-23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H.S.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7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2782-F6CD-444F-8EBB-0DCBE25A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10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b-NO" noProof="0"/>
              <a:t>Klikk på ikonet for å legge til et bilde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347C4-FB57-47A3-ADB1-9B32C8B7CB5B}" type="datetime7">
              <a:rPr lang="en-US" smtClean="0"/>
              <a:t>Mar-23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H.S.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A4A2-CB22-4169-8FC8-1BA84DC0FE12}" type="datetime7">
              <a:rPr lang="en-US" smtClean="0"/>
              <a:t>Mar-23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H.S.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4008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4008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49740-4119-4AAD-A227-7460C4540E37}" type="datetime7">
              <a:rPr lang="en-US" smtClean="0"/>
              <a:t>Mar-23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H.S.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3F92B-D899-41FC-A87A-8E2F3D54C080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A169-C28C-4DAE-AD86-799A7935B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5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48D7-C0D4-4264-98D2-25696BC74276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0AFC8-A086-49B7-8E51-D2972E7B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50B8E-05F7-42CD-8B79-EF4204DCADAE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E371A-869A-4669-B13C-1FF7BAF8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2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4D8D4-D723-4E3C-8148-0CBA78484A06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7898-3D8E-4649-9149-945A60C0C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B4951-1683-4AFB-8C84-2D57D2EF6805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A189-EAC9-4C35-B737-4EBDB0D94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8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7177-6E00-4722-A91D-E449CE0878BC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A4F3-B899-459E-ACC6-2750325D0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B2A5-3E7C-4D14-8DDA-3DF58F51FB59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9BD8-8F87-430E-A5EF-036B3755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 i malen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pic>
        <p:nvPicPr>
          <p:cNvPr id="13316" name="Picture 4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713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Linje_farge_la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0038"/>
            <a:ext cx="91440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3200"/>
            <a:ext cx="1371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11F3585-DA47-4BA2-8562-5DB1B1535EE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5532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DBF627-3FC8-45A0-BAD1-B86F1E963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000">
          <a:solidFill>
            <a:srgbClr val="15498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15498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5498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5498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5498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498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498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498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498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 i malen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713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Linje_farge_la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0038"/>
            <a:ext cx="91440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3200"/>
            <a:ext cx="10096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14A38BC-B8C9-4B1F-8F55-88671B378A50}" type="datetime7">
              <a:rPr lang="en-US" smtClean="0"/>
              <a:t>Mar-23</a:t>
            </a:fld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1" y="6553200"/>
            <a:ext cx="5127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H.S.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5" y="6553200"/>
            <a:ext cx="5095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7B4FC4C-6942-428E-9D64-3C94F64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3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3AAFC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3AAFC3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3AAFC3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3AAFC3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3AAFC3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3AAFC3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3AAFC3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3AAFC3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3AAFC3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50000"/>
        </a:spcBef>
        <a:spcAft>
          <a:spcPct val="0"/>
        </a:spcAft>
        <a:buChar char="•"/>
        <a:defRPr sz="2250">
          <a:solidFill>
            <a:srgbClr val="154987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950">
          <a:solidFill>
            <a:srgbClr val="154987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154987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154987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154987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154987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154987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154987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154987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io.no/helsam/forskning/aktuelt/arrangementer/andre/2023/stata-course-uio-2023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5F5E80-4569-4F11-8673-AF0DB5723D60}" type="datetime7">
              <a:rPr lang="en-US" sz="1400"/>
              <a:pPr/>
              <a:t>Mar-23</a:t>
            </a:fld>
            <a:endParaRPr lang="en-US" sz="1400" dirty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H.S.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176A94-0565-4504-943F-E3756897CC52}" type="slidenum">
              <a:rPr lang="en-US" sz="1400"/>
              <a:pPr/>
              <a:t>1</a:t>
            </a:fld>
            <a:endParaRPr lang="en-US" sz="1400" dirty="0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28802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Stata:</a:t>
            </a:r>
            <a:br>
              <a:rPr lang="en-US" dirty="0"/>
            </a:br>
            <a:r>
              <a:rPr lang="en-US" dirty="0"/>
              <a:t> Flexible Parametric Survival models</a:t>
            </a:r>
            <a:br>
              <a:rPr lang="en-US" dirty="0"/>
            </a:br>
            <a:r>
              <a:rPr lang="en-US" sz="1400" dirty="0"/>
              <a:t>3h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2F55D0-873E-4AC9-BB66-92B4844A1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038600"/>
            <a:ext cx="6953200" cy="22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rgbClr val="154987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154987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154987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154987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154987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154987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154987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pPr eaLnBrk="1" hangingPunct="1"/>
            <a:r>
              <a:rPr lang="nb-NO" altLang="en-US" i="1" kern="0" dirty="0"/>
              <a:t>Hein Stigum</a:t>
            </a:r>
          </a:p>
          <a:p>
            <a:pPr eaLnBrk="1" hangingPunct="1"/>
            <a:r>
              <a:rPr lang="en-US" altLang="en-US" i="1" kern="0" dirty="0">
                <a:solidFill>
                  <a:srgbClr val="FF0000"/>
                </a:solidFill>
              </a:rPr>
              <a:t>Presentation, data and programs at:</a:t>
            </a:r>
          </a:p>
          <a:p>
            <a:pPr eaLnBrk="1" hangingPunct="1"/>
            <a:r>
              <a:rPr lang="en-US" sz="2000" dirty="0">
                <a:hlinkClick r:id="rId3"/>
              </a:rPr>
              <a:t>Stata Course - </a:t>
            </a:r>
            <a:r>
              <a:rPr lang="en-US" sz="2000" dirty="0" err="1">
                <a:hlinkClick r:id="rId3"/>
              </a:rPr>
              <a:t>Institutt</a:t>
            </a:r>
            <a:r>
              <a:rPr lang="en-US" sz="2000" dirty="0">
                <a:hlinkClick r:id="rId3"/>
              </a:rPr>
              <a:t> for </a:t>
            </a:r>
            <a:r>
              <a:rPr lang="en-US" sz="2000" dirty="0" err="1">
                <a:hlinkClick r:id="rId3"/>
              </a:rPr>
              <a:t>helse</a:t>
            </a:r>
            <a:r>
              <a:rPr lang="en-US" sz="2000" dirty="0">
                <a:hlinkClick r:id="rId3"/>
              </a:rPr>
              <a:t> </a:t>
            </a:r>
            <a:r>
              <a:rPr lang="en-US" sz="2000" dirty="0" err="1">
                <a:hlinkClick r:id="rId3"/>
              </a:rPr>
              <a:t>og</a:t>
            </a:r>
            <a:r>
              <a:rPr lang="en-US" sz="2000" dirty="0">
                <a:hlinkClick r:id="rId3"/>
              </a:rPr>
              <a:t> </a:t>
            </a:r>
            <a:r>
              <a:rPr lang="en-US" sz="2000" dirty="0" err="1">
                <a:hlinkClick r:id="rId3"/>
              </a:rPr>
              <a:t>samfunn</a:t>
            </a:r>
            <a:r>
              <a:rPr lang="en-US" sz="2000" dirty="0">
                <a:hlinkClick r:id="rId3"/>
              </a:rPr>
              <a:t> (uio.no)</a:t>
            </a:r>
            <a:endParaRPr lang="en-US" altLang="en-US" sz="20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/>
              <a:t>Syntax, Cox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5860504"/>
          </a:xfrm>
        </p:spPr>
        <p:txBody>
          <a:bodyPr/>
          <a:lstStyle/>
          <a:p>
            <a:r>
              <a:rPr lang="en-US" dirty="0" err="1"/>
              <a:t>stset</a:t>
            </a:r>
            <a:endParaRPr lang="en-US" dirty="0"/>
          </a:p>
          <a:p>
            <a:pPr marL="457200" lvl="1" indent="0">
              <a:buNone/>
            </a:pPr>
            <a:r>
              <a:rPr lang="en-US" dirty="0" err="1">
                <a:solidFill>
                  <a:srgbClr val="0000FF"/>
                </a:solidFill>
              </a:rPr>
              <a:t>stset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survtime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failure(</a:t>
            </a:r>
            <a:r>
              <a:rPr lang="en-US" dirty="0">
                <a:solidFill>
                  <a:schemeClr val="tx1"/>
                </a:solidFill>
              </a:rPr>
              <a:t>dead</a:t>
            </a:r>
            <a:r>
              <a:rPr lang="en-US" dirty="0">
                <a:solidFill>
                  <a:srgbClr val="008000"/>
                </a:solidFill>
              </a:rPr>
              <a:t>) </a:t>
            </a:r>
          </a:p>
          <a:p>
            <a:r>
              <a:rPr lang="en-US" dirty="0"/>
              <a:t>Kaplan-Meier plot of survival by treatment 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00FF"/>
                </a:solidFill>
              </a:rPr>
              <a:t>sts</a:t>
            </a:r>
            <a:r>
              <a:rPr lang="en-US" dirty="0">
                <a:solidFill>
                  <a:srgbClr val="0000FF"/>
                </a:solidFill>
              </a:rPr>
              <a:t> graph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by(</a:t>
            </a:r>
            <a:r>
              <a:rPr lang="en-US" dirty="0" err="1">
                <a:solidFill>
                  <a:schemeClr val="tx1"/>
                </a:solidFill>
              </a:rPr>
              <a:t>trt</a:t>
            </a:r>
            <a:r>
              <a:rPr lang="en-US" dirty="0">
                <a:solidFill>
                  <a:srgbClr val="008000"/>
                </a:solidFill>
              </a:rPr>
              <a:t>) </a:t>
            </a:r>
            <a:r>
              <a:rPr lang="en-US" dirty="0" err="1">
                <a:solidFill>
                  <a:srgbClr val="008000"/>
                </a:solidFill>
              </a:rPr>
              <a:t>risktable</a:t>
            </a:r>
            <a:endParaRPr lang="en-US" dirty="0"/>
          </a:p>
          <a:p>
            <a:r>
              <a:rPr lang="en-US" dirty="0"/>
              <a:t>Log rank test of difference in survival 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00FF"/>
                </a:solidFill>
              </a:rPr>
              <a:t>sts</a:t>
            </a:r>
            <a:r>
              <a:rPr lang="en-US" dirty="0">
                <a:solidFill>
                  <a:srgbClr val="0000FF"/>
                </a:solidFill>
              </a:rPr>
              <a:t> test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trt</a:t>
            </a:r>
            <a:endParaRPr lang="en-US" dirty="0"/>
          </a:p>
          <a:p>
            <a:r>
              <a:rPr lang="en-US" dirty="0"/>
              <a:t>Cox </a:t>
            </a:r>
            <a:r>
              <a:rPr lang="en-US" sz="1800" dirty="0"/>
              <a:t>proportional hazard </a:t>
            </a:r>
            <a:r>
              <a:rPr lang="en-US" dirty="0"/>
              <a:t>model with one covariate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00FF"/>
                </a:solidFill>
              </a:rPr>
              <a:t>stcox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trt</a:t>
            </a:r>
            <a:endParaRPr lang="en-US" dirty="0"/>
          </a:p>
          <a:p>
            <a:r>
              <a:rPr lang="en-US" dirty="0"/>
              <a:t>Predicted hazard curves </a:t>
            </a:r>
            <a:r>
              <a:rPr lang="en-US" sz="1800" dirty="0"/>
              <a:t>from Cox model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00FF"/>
                </a:solidFill>
              </a:rPr>
              <a:t>stcurve</a:t>
            </a:r>
            <a:r>
              <a:rPr lang="en-US" dirty="0">
                <a:solidFill>
                  <a:srgbClr val="008000"/>
                </a:solidFill>
              </a:rPr>
              <a:t>, hazard at1(</a:t>
            </a:r>
            <a:r>
              <a:rPr lang="en-US" dirty="0" err="1">
                <a:solidFill>
                  <a:schemeClr val="tx1"/>
                </a:solidFill>
              </a:rPr>
              <a:t>trt</a:t>
            </a:r>
            <a:r>
              <a:rPr lang="en-US" dirty="0">
                <a:solidFill>
                  <a:srgbClr val="008000"/>
                </a:solidFill>
              </a:rPr>
              <a:t>=0) at2(</a:t>
            </a:r>
            <a:r>
              <a:rPr lang="en-US" dirty="0" err="1">
                <a:solidFill>
                  <a:schemeClr val="tx1"/>
                </a:solidFill>
              </a:rPr>
              <a:t>trt</a:t>
            </a:r>
            <a:r>
              <a:rPr lang="en-US" dirty="0">
                <a:solidFill>
                  <a:srgbClr val="008000"/>
                </a:solidFill>
              </a:rPr>
              <a:t>=1)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4D8D4-D723-4E3C-8148-0CBA78484A06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C7898-3D8E-4649-9149-945A60C0C0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3212976"/>
            <a:ext cx="7772400" cy="3340224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Syntax</a:t>
            </a:r>
          </a:p>
          <a:p>
            <a:pPr marL="0" indent="0" algn="ctr">
              <a:buNone/>
            </a:pPr>
            <a:r>
              <a:rPr lang="en-US" i="1" dirty="0"/>
              <a:t>“5,0 Cox model“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“Standard Survival Analysis”</a:t>
            </a:r>
          </a:p>
          <a:p>
            <a:pPr marL="0" indent="0" algn="ctr">
              <a:buNone/>
            </a:pPr>
            <a:r>
              <a:rPr lang="en-US" i="1" dirty="0"/>
              <a:t>line 20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65502263-16F3-4864-B469-A99C7082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Limitations of the Cox model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7A15EB1-497E-467A-BAB3-AFB449309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53F41D-A33A-4E88-B857-66BB6082F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FFF7AD-FDA8-42AC-9509-E1804308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22CB63-4591-42C2-80E2-CF28D773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Reference risk, baseline hazard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4D8D4-D723-4E3C-8148-0CBA78484A06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C7898-3D8E-4649-9149-945A60C0C0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kstSylinder 5"/>
          <p:cNvSpPr txBox="1"/>
          <p:nvPr/>
        </p:nvSpPr>
        <p:spPr>
          <a:xfrm>
            <a:off x="179514" y="908722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Log-risk model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79512" y="227687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Cox model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83570" y="1412778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RR=2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771802" y="1268762"/>
            <a:ext cx="329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Twice the risk of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what</a:t>
            </a:r>
            <a:r>
              <a:rPr lang="en-US" dirty="0">
                <a:latin typeface="+mn-lt"/>
              </a:rPr>
              <a:t>?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771800" y="1712945"/>
            <a:ext cx="561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n-lt"/>
              </a:rPr>
              <a:t>Always report the reference 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(baseline)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 risk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83570" y="2762476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HR=2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2771802" y="2564906"/>
            <a:ext cx="3349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Twice the rate of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what</a:t>
            </a:r>
            <a:r>
              <a:rPr lang="en-US" dirty="0">
                <a:latin typeface="+mn-lt"/>
              </a:rPr>
              <a:t>?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2771802" y="3003646"/>
            <a:ext cx="562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n-lt"/>
              </a:rPr>
              <a:t>Always report the baseline hazard, h</a:t>
            </a:r>
            <a:r>
              <a:rPr lang="en-US" baseline="-25000" dirty="0">
                <a:solidFill>
                  <a:srgbClr val="008000"/>
                </a:solidFill>
                <a:latin typeface="+mn-lt"/>
              </a:rPr>
              <a:t>0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(t)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496119"/>
            <a:ext cx="4608512" cy="3380092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3657614" y="5641503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Hazards near 0 may give large HR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123080" y="5210036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Still positive hazard</a:t>
            </a:r>
          </a:p>
          <a:p>
            <a:r>
              <a:rPr lang="en-US" sz="1400" dirty="0">
                <a:latin typeface="+mn-lt"/>
              </a:rPr>
              <a:t> after 6 years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3923928" y="4077074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Peak at 0.25 years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741A851-1F56-4DB4-B1E1-DB38503FE758}"/>
              </a:ext>
            </a:extLst>
          </p:cNvPr>
          <p:cNvSpPr txBox="1"/>
          <p:nvPr/>
        </p:nvSpPr>
        <p:spPr>
          <a:xfrm>
            <a:off x="277716" y="3645026"/>
            <a:ext cx="22060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information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baseline hazard</a:t>
            </a:r>
          </a:p>
          <a:p>
            <a:pPr algn="ctr"/>
            <a:r>
              <a:rPr lang="en-US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visible in the survival curve</a:t>
            </a:r>
          </a:p>
        </p:txBody>
      </p:sp>
    </p:spTree>
    <p:extLst>
      <p:ext uri="{BB962C8B-B14F-4D97-AF65-F5344CB8AC3E}">
        <p14:creationId xmlns:p14="http://schemas.microsoft.com/office/powerpoint/2010/main" val="37395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6CE82D-8848-48F2-9704-B4CC7C41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Cox model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07F70E3-6ACF-478C-9006-B6C1A5810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hazard estimation may be </a:t>
            </a:r>
            <a:r>
              <a:rPr lang="en-US" dirty="0">
                <a:solidFill>
                  <a:srgbClr val="FF0000"/>
                </a:solidFill>
              </a:rPr>
              <a:t>unstable</a:t>
            </a:r>
          </a:p>
          <a:p>
            <a:r>
              <a:rPr lang="en-US" dirty="0"/>
              <a:t>Handling non-proportional hazards is a bit </a:t>
            </a:r>
            <a:r>
              <a:rPr lang="en-US" dirty="0">
                <a:solidFill>
                  <a:srgbClr val="FF9900"/>
                </a:solidFill>
              </a:rPr>
              <a:t>limited or difficult</a:t>
            </a:r>
            <a:r>
              <a:rPr lang="en-US" dirty="0"/>
              <a:t>.</a:t>
            </a:r>
          </a:p>
          <a:p>
            <a:r>
              <a:rPr lang="en-US" dirty="0"/>
              <a:t>Predict options are somewhat </a:t>
            </a:r>
            <a:r>
              <a:rPr lang="en-US" dirty="0">
                <a:solidFill>
                  <a:srgbClr val="FF9900"/>
                </a:solidFill>
              </a:rPr>
              <a:t>limited</a:t>
            </a:r>
          </a:p>
          <a:p>
            <a:r>
              <a:rPr lang="en-US" dirty="0"/>
              <a:t>The margins command is </a:t>
            </a:r>
            <a:r>
              <a:rPr lang="en-US" dirty="0">
                <a:solidFill>
                  <a:srgbClr val="FF0000"/>
                </a:solidFill>
              </a:rPr>
              <a:t>limited</a:t>
            </a:r>
          </a:p>
          <a:p>
            <a:endParaRPr lang="en-US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BBBA3BF-1EC3-4298-A587-8735BEA4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4D8D4-D723-4E3C-8148-0CBA78484A06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4B775A-E4FB-4DC9-98D1-4E9C8292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C54B959-44EB-47A1-861C-E1B6F465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C7898-3D8E-4649-9149-945A60C0C0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21E1F48-26B3-4453-96DB-7A8925A5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parametric survival models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B4064EF-26B2-41F3-8746-CABCA7692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Royston-Parmar models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6C67B1-1E2F-43FE-8BF6-4D904DC4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9E1365C-0F5F-40A2-89F1-51F2E7B7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90D302-BFEA-4F80-BF7E-868D5D63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826E00D-7E8F-444B-8B26-2D564915BD9E}"/>
              </a:ext>
            </a:extLst>
          </p:cNvPr>
          <p:cNvSpPr txBox="1"/>
          <p:nvPr/>
        </p:nvSpPr>
        <p:spPr>
          <a:xfrm>
            <a:off x="6599602" y="6309320"/>
            <a:ext cx="1860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Royston and Lambert 2011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Smoothers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Polynomials, fractional polynomial, </a:t>
            </a:r>
            <a:r>
              <a:rPr lang="en-US" b="1" dirty="0"/>
              <a:t>splines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6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Smoother example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64" y="1106909"/>
            <a:ext cx="7202760" cy="52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0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762000"/>
          </a:xfrm>
        </p:spPr>
        <p:txBody>
          <a:bodyPr/>
          <a:lstStyle/>
          <a:p>
            <a:r>
              <a:rPr lang="en-US" dirty="0"/>
              <a:t>Smoothers </a:t>
            </a:r>
            <a:r>
              <a:rPr lang="en-US" sz="1800" dirty="0"/>
              <a:t>in regressions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72008" y="734616"/>
            <a:ext cx="4495800" cy="1110208"/>
          </a:xfrm>
        </p:spPr>
        <p:txBody>
          <a:bodyPr/>
          <a:lstStyle/>
          <a:p>
            <a:r>
              <a:rPr lang="en-US" dirty="0"/>
              <a:t>Polynomials</a:t>
            </a:r>
          </a:p>
          <a:p>
            <a:pPr lvl="1"/>
            <a:r>
              <a:rPr lang="en-US" dirty="0"/>
              <a:t>x, x</a:t>
            </a:r>
            <a:r>
              <a:rPr lang="en-US" baseline="30000" dirty="0"/>
              <a:t>2, </a:t>
            </a:r>
            <a:r>
              <a:rPr lang="en-US" dirty="0"/>
              <a:t>x</a:t>
            </a:r>
            <a:r>
              <a:rPr lang="en-US" baseline="30000" dirty="0"/>
              <a:t>3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3F92B-D899-41FC-A87A-8E2F3D54C080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A169-C28C-4DAE-AD86-799A7935B8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10" name="Rett linje 9"/>
          <p:cNvCxnSpPr/>
          <p:nvPr/>
        </p:nvCxnSpPr>
        <p:spPr bwMode="auto">
          <a:xfrm flipV="1">
            <a:off x="5147815" y="1237912"/>
            <a:ext cx="648072" cy="360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ihåndsform 12"/>
          <p:cNvSpPr/>
          <p:nvPr/>
        </p:nvSpPr>
        <p:spPr bwMode="auto">
          <a:xfrm>
            <a:off x="7050357" y="1246911"/>
            <a:ext cx="834013" cy="381891"/>
          </a:xfrm>
          <a:custGeom>
            <a:avLst/>
            <a:gdLst>
              <a:gd name="connsiteX0" fmla="*/ 0 w 834013"/>
              <a:gd name="connsiteY0" fmla="*/ 381891 h 381891"/>
              <a:gd name="connsiteX1" fmla="*/ 331595 w 834013"/>
              <a:gd name="connsiteY1" fmla="*/ 53 h 381891"/>
              <a:gd name="connsiteX2" fmla="*/ 552659 w 834013"/>
              <a:gd name="connsiteY2" fmla="*/ 351746 h 381891"/>
              <a:gd name="connsiteX3" fmla="*/ 834013 w 834013"/>
              <a:gd name="connsiteY3" fmla="*/ 40247 h 3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013" h="381891">
                <a:moveTo>
                  <a:pt x="0" y="381891"/>
                </a:moveTo>
                <a:cubicBezTo>
                  <a:pt x="119742" y="193484"/>
                  <a:pt x="239485" y="5077"/>
                  <a:pt x="331595" y="53"/>
                </a:cubicBezTo>
                <a:cubicBezTo>
                  <a:pt x="423705" y="-4971"/>
                  <a:pt x="468923" y="345047"/>
                  <a:pt x="552659" y="351746"/>
                </a:cubicBezTo>
                <a:cubicBezTo>
                  <a:pt x="636395" y="358445"/>
                  <a:pt x="735204" y="199346"/>
                  <a:pt x="834013" y="40247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ihåndsform 13"/>
          <p:cNvSpPr/>
          <p:nvPr/>
        </p:nvSpPr>
        <p:spPr bwMode="auto">
          <a:xfrm>
            <a:off x="6075509" y="1216484"/>
            <a:ext cx="512466" cy="341979"/>
          </a:xfrm>
          <a:custGeom>
            <a:avLst/>
            <a:gdLst>
              <a:gd name="connsiteX0" fmla="*/ 0 w 512466"/>
              <a:gd name="connsiteY0" fmla="*/ 341979 h 341979"/>
              <a:gd name="connsiteX1" fmla="*/ 291403 w 512466"/>
              <a:gd name="connsiteY1" fmla="*/ 335 h 341979"/>
              <a:gd name="connsiteX2" fmla="*/ 512466 w 512466"/>
              <a:gd name="connsiteY2" fmla="*/ 291737 h 3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466" h="341979">
                <a:moveTo>
                  <a:pt x="0" y="341979"/>
                </a:moveTo>
                <a:cubicBezTo>
                  <a:pt x="102996" y="175344"/>
                  <a:pt x="205992" y="8709"/>
                  <a:pt x="291403" y="335"/>
                </a:cubicBezTo>
                <a:cubicBezTo>
                  <a:pt x="376814" y="-8039"/>
                  <a:pt x="444640" y="141849"/>
                  <a:pt x="512466" y="291737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ihåndsform 24"/>
          <p:cNvSpPr/>
          <p:nvPr/>
        </p:nvSpPr>
        <p:spPr bwMode="auto">
          <a:xfrm>
            <a:off x="5496448" y="2146737"/>
            <a:ext cx="2049864" cy="778209"/>
          </a:xfrm>
          <a:custGeom>
            <a:avLst/>
            <a:gdLst>
              <a:gd name="connsiteX0" fmla="*/ 0 w 2049864"/>
              <a:gd name="connsiteY0" fmla="*/ 935255 h 935255"/>
              <a:gd name="connsiteX1" fmla="*/ 612950 w 2049864"/>
              <a:gd name="connsiteY1" fmla="*/ 824723 h 935255"/>
              <a:gd name="connsiteX2" fmla="*/ 1085222 w 2049864"/>
              <a:gd name="connsiteY2" fmla="*/ 483079 h 935255"/>
              <a:gd name="connsiteX3" fmla="*/ 1326383 w 2049864"/>
              <a:gd name="connsiteY3" fmla="*/ 81145 h 935255"/>
              <a:gd name="connsiteX4" fmla="*/ 1708220 w 2049864"/>
              <a:gd name="connsiteY4" fmla="*/ 20855 h 935255"/>
              <a:gd name="connsiteX5" fmla="*/ 2049864 w 2049864"/>
              <a:gd name="connsiteY5" fmla="*/ 342402 h 935255"/>
              <a:gd name="connsiteX6" fmla="*/ 2049864 w 2049864"/>
              <a:gd name="connsiteY6" fmla="*/ 342402 h 9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864" h="935255">
                <a:moveTo>
                  <a:pt x="0" y="935255"/>
                </a:moveTo>
                <a:cubicBezTo>
                  <a:pt x="216040" y="917670"/>
                  <a:pt x="432080" y="900086"/>
                  <a:pt x="612950" y="824723"/>
                </a:cubicBezTo>
                <a:cubicBezTo>
                  <a:pt x="793820" y="749360"/>
                  <a:pt x="966317" y="607009"/>
                  <a:pt x="1085222" y="483079"/>
                </a:cubicBezTo>
                <a:cubicBezTo>
                  <a:pt x="1204127" y="359149"/>
                  <a:pt x="1222550" y="158182"/>
                  <a:pt x="1326383" y="81145"/>
                </a:cubicBezTo>
                <a:cubicBezTo>
                  <a:pt x="1430216" y="4108"/>
                  <a:pt x="1587640" y="-22688"/>
                  <a:pt x="1708220" y="20855"/>
                </a:cubicBezTo>
                <a:cubicBezTo>
                  <a:pt x="1828800" y="64398"/>
                  <a:pt x="2049864" y="342402"/>
                  <a:pt x="2049864" y="342402"/>
                </a:cubicBezTo>
                <a:lnTo>
                  <a:pt x="2049864" y="34240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Plassholder for innhold 7"/>
          <p:cNvSpPr txBox="1">
            <a:spLocks/>
          </p:cNvSpPr>
          <p:nvPr/>
        </p:nvSpPr>
        <p:spPr bwMode="auto">
          <a:xfrm>
            <a:off x="72008" y="3429000"/>
            <a:ext cx="4495800" cy="160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r>
              <a:rPr lang="en-US" kern="0" dirty="0"/>
              <a:t>Splines </a:t>
            </a:r>
            <a:r>
              <a:rPr lang="en-US" sz="1600" kern="0" dirty="0"/>
              <a:t>(restricted cubic splines, </a:t>
            </a:r>
            <a:r>
              <a:rPr lang="en-US" sz="1600" kern="0" dirty="0" err="1"/>
              <a:t>rcs</a:t>
            </a:r>
            <a:r>
              <a:rPr lang="en-US" sz="1600" kern="0" dirty="0"/>
              <a:t>)</a:t>
            </a:r>
          </a:p>
          <a:p>
            <a:pPr lvl="1"/>
            <a:r>
              <a:rPr lang="en-US" kern="0" dirty="0"/>
              <a:t>cubic</a:t>
            </a:r>
          </a:p>
        </p:txBody>
      </p:sp>
      <p:sp>
        <p:nvSpPr>
          <p:cNvPr id="35" name="Plassholder for innhold 7"/>
          <p:cNvSpPr txBox="1">
            <a:spLocks/>
          </p:cNvSpPr>
          <p:nvPr/>
        </p:nvSpPr>
        <p:spPr bwMode="auto">
          <a:xfrm>
            <a:off x="72008" y="1975520"/>
            <a:ext cx="5364088" cy="11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r>
              <a:rPr lang="en-US" kern="0" dirty="0"/>
              <a:t>Fractional polynomials </a:t>
            </a:r>
            <a:r>
              <a:rPr lang="en-US" sz="1600" kern="0" dirty="0"/>
              <a:t>(2 of 8)</a:t>
            </a:r>
          </a:p>
          <a:p>
            <a:pPr marL="457200" lvl="1" indent="0">
              <a:buNone/>
            </a:pPr>
            <a:r>
              <a:rPr lang="en-US" kern="0" dirty="0"/>
              <a:t>x</a:t>
            </a:r>
            <a:r>
              <a:rPr lang="en-US" kern="0" baseline="30000" dirty="0"/>
              <a:t>-2</a:t>
            </a:r>
            <a:r>
              <a:rPr lang="en-US" kern="0" dirty="0"/>
              <a:t>, x</a:t>
            </a:r>
            <a:r>
              <a:rPr lang="en-US" kern="0" baseline="30000" dirty="0"/>
              <a:t>-1</a:t>
            </a:r>
            <a:r>
              <a:rPr lang="en-US" kern="0" dirty="0"/>
              <a:t>, x</a:t>
            </a:r>
            <a:r>
              <a:rPr lang="en-US" kern="0" baseline="30000" dirty="0"/>
              <a:t>-0.5</a:t>
            </a:r>
            <a:r>
              <a:rPr lang="en-US" kern="0" dirty="0"/>
              <a:t> log(x), x</a:t>
            </a:r>
            <a:r>
              <a:rPr lang="en-US" kern="0" baseline="30000" dirty="0"/>
              <a:t>0.5</a:t>
            </a:r>
            <a:r>
              <a:rPr lang="en-US" kern="0" dirty="0"/>
              <a:t> x, x</a:t>
            </a:r>
            <a:r>
              <a:rPr lang="en-US" kern="0" baseline="30000" dirty="0"/>
              <a:t>2</a:t>
            </a:r>
            <a:r>
              <a:rPr lang="en-US" kern="0" dirty="0"/>
              <a:t>, x</a:t>
            </a:r>
            <a:r>
              <a:rPr lang="en-US" kern="0" baseline="30000" dirty="0"/>
              <a:t>3</a:t>
            </a:r>
          </a:p>
          <a:p>
            <a:pPr lvl="1"/>
            <a:endParaRPr lang="en-US" kern="0" dirty="0"/>
          </a:p>
        </p:txBody>
      </p:sp>
      <p:cxnSp>
        <p:nvCxnSpPr>
          <p:cNvPr id="11" name="Rett linje 10"/>
          <p:cNvCxnSpPr/>
          <p:nvPr/>
        </p:nvCxnSpPr>
        <p:spPr bwMode="auto">
          <a:xfrm>
            <a:off x="5868144" y="3905200"/>
            <a:ext cx="0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Rett linje 30"/>
          <p:cNvCxnSpPr/>
          <p:nvPr/>
        </p:nvCxnSpPr>
        <p:spPr bwMode="auto">
          <a:xfrm>
            <a:off x="6588224" y="3905200"/>
            <a:ext cx="0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Rett linje 36"/>
          <p:cNvCxnSpPr/>
          <p:nvPr/>
        </p:nvCxnSpPr>
        <p:spPr bwMode="auto">
          <a:xfrm>
            <a:off x="7308304" y="3905200"/>
            <a:ext cx="0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rihåndsform 14"/>
          <p:cNvSpPr/>
          <p:nvPr/>
        </p:nvSpPr>
        <p:spPr bwMode="auto">
          <a:xfrm>
            <a:off x="5878272" y="4016313"/>
            <a:ext cx="720969" cy="316927"/>
          </a:xfrm>
          <a:custGeom>
            <a:avLst/>
            <a:gdLst>
              <a:gd name="connsiteX0" fmla="*/ 0 w 720969"/>
              <a:gd name="connsiteY0" fmla="*/ 316927 h 316927"/>
              <a:gd name="connsiteX1" fmla="*/ 272562 w 720969"/>
              <a:gd name="connsiteY1" fmla="*/ 403 h 316927"/>
              <a:gd name="connsiteX2" fmla="*/ 720969 w 720969"/>
              <a:gd name="connsiteY2" fmla="*/ 264173 h 31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969" h="316927">
                <a:moveTo>
                  <a:pt x="0" y="316927"/>
                </a:moveTo>
                <a:cubicBezTo>
                  <a:pt x="76200" y="163061"/>
                  <a:pt x="152401" y="9195"/>
                  <a:pt x="272562" y="403"/>
                </a:cubicBezTo>
                <a:cubicBezTo>
                  <a:pt x="392723" y="-8389"/>
                  <a:pt x="556846" y="127892"/>
                  <a:pt x="720969" y="26417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ihåndsform 15"/>
          <p:cNvSpPr/>
          <p:nvPr/>
        </p:nvSpPr>
        <p:spPr bwMode="auto">
          <a:xfrm>
            <a:off x="6590449" y="4192561"/>
            <a:ext cx="720969" cy="326480"/>
          </a:xfrm>
          <a:custGeom>
            <a:avLst/>
            <a:gdLst>
              <a:gd name="connsiteX0" fmla="*/ 0 w 720969"/>
              <a:gd name="connsiteY0" fmla="*/ 87923 h 326480"/>
              <a:gd name="connsiteX1" fmla="*/ 413239 w 720969"/>
              <a:gd name="connsiteY1" fmla="*/ 325315 h 326480"/>
              <a:gd name="connsiteX2" fmla="*/ 720969 w 720969"/>
              <a:gd name="connsiteY2" fmla="*/ 0 h 3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969" h="326480">
                <a:moveTo>
                  <a:pt x="0" y="87923"/>
                </a:moveTo>
                <a:cubicBezTo>
                  <a:pt x="146539" y="213946"/>
                  <a:pt x="293078" y="339969"/>
                  <a:pt x="413239" y="325315"/>
                </a:cubicBezTo>
                <a:cubicBezTo>
                  <a:pt x="533400" y="310661"/>
                  <a:pt x="627184" y="155330"/>
                  <a:pt x="720969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Rett linje 17"/>
          <p:cNvCxnSpPr/>
          <p:nvPr/>
        </p:nvCxnSpPr>
        <p:spPr bwMode="auto">
          <a:xfrm flipV="1">
            <a:off x="7308306" y="3904037"/>
            <a:ext cx="142561" cy="2973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Rett linje 38"/>
          <p:cNvCxnSpPr/>
          <p:nvPr/>
        </p:nvCxnSpPr>
        <p:spPr bwMode="auto">
          <a:xfrm flipV="1">
            <a:off x="5712474" y="4333241"/>
            <a:ext cx="169365" cy="2920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kstSylinder 22"/>
          <p:cNvSpPr txBox="1"/>
          <p:nvPr/>
        </p:nvSpPr>
        <p:spPr>
          <a:xfrm>
            <a:off x="5951765" y="455327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0" name="TekstSylinder 39"/>
          <p:cNvSpPr txBox="1"/>
          <p:nvPr/>
        </p:nvSpPr>
        <p:spPr>
          <a:xfrm>
            <a:off x="6724597" y="455327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220072" y="5373218"/>
            <a:ext cx="2799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Polynomials: 	</a:t>
            </a:r>
            <a:r>
              <a:rPr lang="en-US" dirty="0">
                <a:solidFill>
                  <a:srgbClr val="FF9900"/>
                </a:solidFill>
              </a:rPr>
              <a:t>global</a:t>
            </a:r>
          </a:p>
          <a:p>
            <a:r>
              <a:rPr lang="en-US" dirty="0"/>
              <a:t>Splines:	</a:t>
            </a:r>
            <a:r>
              <a:rPr lang="en-US" dirty="0">
                <a:solidFill>
                  <a:srgbClr val="008000"/>
                </a:solidFill>
              </a:rPr>
              <a:t>local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63941" y="4784341"/>
            <a:ext cx="43284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Splines in Flexible Parametric:</a:t>
            </a:r>
          </a:p>
          <a:p>
            <a:r>
              <a:rPr lang="en-US" dirty="0">
                <a:latin typeface="+mn-lt"/>
              </a:rPr>
              <a:t> 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Dose-response</a:t>
            </a:r>
          </a:p>
          <a:p>
            <a:r>
              <a:rPr lang="en-US" dirty="0">
                <a:latin typeface="+mn-lt"/>
              </a:rPr>
              <a:t>  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Baseline hazards</a:t>
            </a:r>
          </a:p>
          <a:p>
            <a:r>
              <a:rPr lang="en-US" dirty="0">
                <a:latin typeface="+mn-lt"/>
              </a:rPr>
              <a:t> 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Time Dependent effects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ABDFDFFD-BF68-4EC8-931C-F99BE2874653}"/>
              </a:ext>
            </a:extLst>
          </p:cNvPr>
          <p:cNvGrpSpPr/>
          <p:nvPr/>
        </p:nvGrpSpPr>
        <p:grpSpPr>
          <a:xfrm>
            <a:off x="5220072" y="1916832"/>
            <a:ext cx="2592288" cy="1296144"/>
            <a:chOff x="5220072" y="1916832"/>
            <a:chExt cx="2592288" cy="1296144"/>
          </a:xfrm>
        </p:grpSpPr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604370BC-6000-4C36-A0A3-642613E0B1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36096" y="1916832"/>
              <a:ext cx="0" cy="1080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D7B43143-93C4-4B1C-A1C1-E2EF45D5A3F7}"/>
                </a:ext>
              </a:extLst>
            </p:cNvPr>
            <p:cNvCxnSpPr/>
            <p:nvPr/>
          </p:nvCxnSpPr>
          <p:spPr bwMode="auto">
            <a:xfrm>
              <a:off x="5436096" y="2996952"/>
              <a:ext cx="23762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kstSylinder 27">
              <a:extLst>
                <a:ext uri="{FF2B5EF4-FFF2-40B4-BE49-F238E27FC236}">
                  <a16:creationId xmlns:a16="http://schemas.microsoft.com/office/drawing/2014/main" id="{8FD06368-13D0-48CF-9FEB-D1D2D32E4C2A}"/>
                </a:ext>
              </a:extLst>
            </p:cNvPr>
            <p:cNvSpPr txBox="1"/>
            <p:nvPr/>
          </p:nvSpPr>
          <p:spPr>
            <a:xfrm>
              <a:off x="5220072" y="234888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29" name="TekstSylinder 28">
              <a:extLst>
                <a:ext uri="{FF2B5EF4-FFF2-40B4-BE49-F238E27FC236}">
                  <a16:creationId xmlns:a16="http://schemas.microsoft.com/office/drawing/2014/main" id="{03CEF81E-A732-4FBB-BD7A-633B509736D2}"/>
                </a:ext>
              </a:extLst>
            </p:cNvPr>
            <p:cNvSpPr txBox="1"/>
            <p:nvPr/>
          </p:nvSpPr>
          <p:spPr>
            <a:xfrm>
              <a:off x="6516216" y="293597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E8A29633-BDB2-45B2-B690-3050F705084E}"/>
              </a:ext>
            </a:extLst>
          </p:cNvPr>
          <p:cNvGrpSpPr/>
          <p:nvPr/>
        </p:nvGrpSpPr>
        <p:grpSpPr>
          <a:xfrm>
            <a:off x="5372472" y="4005064"/>
            <a:ext cx="2592288" cy="1296144"/>
            <a:chOff x="5220072" y="1916832"/>
            <a:chExt cx="2592288" cy="1296144"/>
          </a:xfrm>
        </p:grpSpPr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B6843674-447A-4451-927A-A7EBD4384F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36096" y="1916832"/>
              <a:ext cx="0" cy="1080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Rett linje 32">
              <a:extLst>
                <a:ext uri="{FF2B5EF4-FFF2-40B4-BE49-F238E27FC236}">
                  <a16:creationId xmlns:a16="http://schemas.microsoft.com/office/drawing/2014/main" id="{765AF577-D757-4921-BE16-DB3DAC1CC6CC}"/>
                </a:ext>
              </a:extLst>
            </p:cNvPr>
            <p:cNvCxnSpPr/>
            <p:nvPr/>
          </p:nvCxnSpPr>
          <p:spPr bwMode="auto">
            <a:xfrm>
              <a:off x="5436096" y="2996952"/>
              <a:ext cx="23762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AB1B6015-3F5F-4038-BD05-9EF1F6F13539}"/>
                </a:ext>
              </a:extLst>
            </p:cNvPr>
            <p:cNvSpPr txBox="1"/>
            <p:nvPr/>
          </p:nvSpPr>
          <p:spPr>
            <a:xfrm>
              <a:off x="5220072" y="234888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38" name="TekstSylinder 37">
              <a:extLst>
                <a:ext uri="{FF2B5EF4-FFF2-40B4-BE49-F238E27FC236}">
                  <a16:creationId xmlns:a16="http://schemas.microsoft.com/office/drawing/2014/main" id="{1588E580-FFC0-4E5B-9AFC-F4131F1A31E4}"/>
                </a:ext>
              </a:extLst>
            </p:cNvPr>
            <p:cNvSpPr txBox="1"/>
            <p:nvPr/>
          </p:nvSpPr>
          <p:spPr>
            <a:xfrm>
              <a:off x="6516216" y="293597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AEB3C85-C786-41C1-84E9-39D26B4B5D5D}"/>
              </a:ext>
            </a:extLst>
          </p:cNvPr>
          <p:cNvSpPr txBox="1"/>
          <p:nvPr/>
        </p:nvSpPr>
        <p:spPr>
          <a:xfrm>
            <a:off x="5605510" y="3645024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knot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DEB9CF30-8E8F-4899-BB84-BF3CB1A4F4A8}"/>
              </a:ext>
            </a:extLst>
          </p:cNvPr>
          <p:cNvSpPr txBox="1"/>
          <p:nvPr/>
        </p:nvSpPr>
        <p:spPr>
          <a:xfrm>
            <a:off x="3120711" y="6309320"/>
            <a:ext cx="5987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Govindarajulu</a:t>
            </a:r>
            <a:r>
              <a:rPr lang="en-US" sz="1200" dirty="0"/>
              <a:t>, Malloy et al. 2009, Binder, </a:t>
            </a:r>
            <a:r>
              <a:rPr lang="en-US" sz="1200" dirty="0" err="1"/>
              <a:t>Sauerbrei</a:t>
            </a:r>
            <a:r>
              <a:rPr lang="en-US" sz="1200" dirty="0"/>
              <a:t> et al. 2013, </a:t>
            </a:r>
            <a:r>
              <a:rPr lang="en-US" sz="1200" dirty="0" err="1"/>
              <a:t>Kahan</a:t>
            </a:r>
            <a:r>
              <a:rPr lang="en-US" sz="1200" dirty="0"/>
              <a:t>, Rushton et al. 2016)</a:t>
            </a:r>
          </a:p>
        </p:txBody>
      </p:sp>
    </p:spTree>
    <p:extLst>
      <p:ext uri="{BB962C8B-B14F-4D97-AF65-F5344CB8AC3E}">
        <p14:creationId xmlns:p14="http://schemas.microsoft.com/office/powerpoint/2010/main" val="38852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 animBg="1"/>
      <p:bldP spid="14" grpId="0" animBg="1"/>
      <p:bldP spid="25" grpId="0" animBg="1"/>
      <p:bldP spid="34" grpId="0"/>
      <p:bldP spid="35" grpId="0"/>
      <p:bldP spid="15" grpId="0" animBg="1"/>
      <p:bldP spid="16" grpId="0" animBg="1"/>
      <p:bldP spid="23" grpId="0"/>
      <p:bldP spid="40" grpId="0"/>
      <p:bldP spid="2" grpId="0"/>
      <p:bldP spid="3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251521" y="44624"/>
            <a:ext cx="8790639" cy="762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Splines for Baseline, dose-response and TD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Sylinder 7"/>
              <p:cNvSpPr txBox="1"/>
              <p:nvPr/>
            </p:nvSpPr>
            <p:spPr>
              <a:xfrm>
                <a:off x="958192" y="2252191"/>
                <a:ext cx="14641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X  </a:t>
                </a:r>
              </a:p>
            </p:txBody>
          </p:sp>
        </mc:Choice>
        <mc:Fallback>
          <p:sp>
            <p:nvSpPr>
              <p:cNvPr id="8" name="TekstSylin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2" y="2252191"/>
                <a:ext cx="1464119" cy="369332"/>
              </a:xfrm>
              <a:prstGeom prst="rect">
                <a:avLst/>
              </a:prstGeom>
              <a:blipFill>
                <a:blip r:embed="rId2"/>
                <a:stretch>
                  <a:fillRect l="-7500" t="-24590" r="-1667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Sylinder 8"/>
          <p:cNvSpPr txBox="1"/>
          <p:nvPr/>
        </p:nvSpPr>
        <p:spPr>
          <a:xfrm>
            <a:off x="4997051" y="2236802"/>
            <a:ext cx="2715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 baseline, linear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/>
              <p:cNvSpPr txBox="1"/>
              <p:nvPr/>
            </p:nvSpPr>
            <p:spPr>
              <a:xfrm>
                <a:off x="598150" y="1732748"/>
                <a:ext cx="133222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nb-NO" i="1" dirty="0">
                    <a:latin typeface="Cambria Math" panose="02040503050406030204" pitchFamily="18" charset="0"/>
                  </a:rPr>
                  <a:t>=</a:t>
                </a:r>
                <a:endParaRPr lang="en-US" dirty="0"/>
              </a:p>
            </p:txBody>
          </p:sp>
        </mc:Choice>
        <mc:Fallback xmlns="">
          <p:sp>
            <p:nvSpPr>
              <p:cNvPr id="10" name="TekstSylin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0" y="1732748"/>
                <a:ext cx="1332224" cy="416845"/>
              </a:xfrm>
              <a:prstGeom prst="rect">
                <a:avLst/>
              </a:prstGeom>
              <a:blipFill>
                <a:blip r:embed="rId3"/>
                <a:stretch>
                  <a:fillRect t="-17391" r="-12785" b="-36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Sylinder 10"/>
          <p:cNvSpPr txBox="1"/>
          <p:nvPr/>
        </p:nvSpPr>
        <p:spPr>
          <a:xfrm>
            <a:off x="251522" y="692698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 time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437687" y="692698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X= exposure (cont.)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796136" y="692698"/>
            <a:ext cx="3318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TD=Time Dependent HR</a:t>
            </a:r>
          </a:p>
          <a:p>
            <a:pPr algn="ctr"/>
            <a:r>
              <a:rPr lang="en-US" sz="1800" dirty="0"/>
              <a:t>= non-proportional hazards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Sylinder 13"/>
              <p:cNvSpPr txBox="1"/>
              <p:nvPr/>
            </p:nvSpPr>
            <p:spPr>
              <a:xfrm>
                <a:off x="958190" y="2684239"/>
                <a:ext cx="16987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X  </a:t>
                </a:r>
              </a:p>
            </p:txBody>
          </p:sp>
        </mc:Choice>
        <mc:Fallback>
          <p:sp>
            <p:nvSpPr>
              <p:cNvPr id="14" name="TekstSylin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0" y="2684239"/>
                <a:ext cx="1698798" cy="369332"/>
              </a:xfrm>
              <a:prstGeom prst="rect">
                <a:avLst/>
              </a:prstGeom>
              <a:blipFill>
                <a:blip r:embed="rId4"/>
                <a:stretch>
                  <a:fillRect l="-4301" t="-24590" r="-1075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Sylinder 14"/>
          <p:cNvSpPr txBox="1"/>
          <p:nvPr/>
        </p:nvSpPr>
        <p:spPr>
          <a:xfrm>
            <a:off x="4997053" y="2668850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Flexible baseline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180367" y="692698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s(.)</a:t>
            </a:r>
            <a:r>
              <a:rPr lang="en-US" dirty="0"/>
              <a:t>=spline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Sylinder 16"/>
              <p:cNvSpPr txBox="1"/>
              <p:nvPr/>
            </p:nvSpPr>
            <p:spPr>
              <a:xfrm>
                <a:off x="958190" y="3116287"/>
                <a:ext cx="1916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nb-N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17" name="TekstSylinder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0" y="3116287"/>
                <a:ext cx="1916935" cy="369332"/>
              </a:xfrm>
              <a:prstGeom prst="rect">
                <a:avLst/>
              </a:prstGeom>
              <a:blipFill>
                <a:blip r:embed="rId5"/>
                <a:stretch>
                  <a:fillRect l="-381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Sylinder 17"/>
          <p:cNvSpPr txBox="1"/>
          <p:nvPr/>
        </p:nvSpPr>
        <p:spPr>
          <a:xfrm>
            <a:off x="4997051" y="3100898"/>
            <a:ext cx="251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Flexible dose response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kstSylinder 18"/>
              <p:cNvSpPr txBox="1"/>
              <p:nvPr/>
            </p:nvSpPr>
            <p:spPr>
              <a:xfrm>
                <a:off x="958190" y="3548335"/>
                <a:ext cx="2676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nb-NO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nb-NO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nb-NO">
                        <a:solidFill>
                          <a:srgbClr val="CC66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nb-NO" i="1">
                        <a:solidFill>
                          <a:srgbClr val="CC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rgbClr val="CC6600"/>
                    </a:solidFill>
                  </a:rPr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19" name="TekstSylinder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0" y="3548335"/>
                <a:ext cx="2676117" cy="369332"/>
              </a:xfrm>
              <a:prstGeom prst="rect">
                <a:avLst/>
              </a:prstGeom>
              <a:blipFill>
                <a:blip r:embed="rId6"/>
                <a:stretch>
                  <a:fillRect l="-273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Sylinder 19"/>
          <p:cNvSpPr txBox="1"/>
          <p:nvPr/>
        </p:nvSpPr>
        <p:spPr>
          <a:xfrm>
            <a:off x="4997053" y="3532946"/>
            <a:ext cx="3863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 TD (non proportional hazard)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kstSylinder 20"/>
              <p:cNvSpPr txBox="1"/>
              <p:nvPr/>
            </p:nvSpPr>
            <p:spPr>
              <a:xfrm>
                <a:off x="958190" y="3980383"/>
                <a:ext cx="29235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nb-NO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21" name="TekstSylinde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0" y="3980383"/>
                <a:ext cx="2923557" cy="369332"/>
              </a:xfrm>
              <a:prstGeom prst="rect">
                <a:avLst/>
              </a:prstGeom>
              <a:blipFill>
                <a:blip r:embed="rId7"/>
                <a:stretch>
                  <a:fillRect l="-25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Sylinder 21"/>
          <p:cNvSpPr txBox="1"/>
          <p:nvPr/>
        </p:nvSpPr>
        <p:spPr>
          <a:xfrm>
            <a:off x="4997053" y="3964994"/>
            <a:ext cx="1425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Flexible TD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Sylinder 24"/>
              <p:cNvSpPr txBox="1"/>
              <p:nvPr/>
            </p:nvSpPr>
            <p:spPr>
              <a:xfrm>
                <a:off x="611560" y="4968805"/>
                <a:ext cx="3342518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b-NO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kstSylinder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968805"/>
                <a:ext cx="3342518" cy="4168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kstSylinder 25"/>
              <p:cNvSpPr txBox="1"/>
              <p:nvPr/>
            </p:nvSpPr>
            <p:spPr>
              <a:xfrm>
                <a:off x="611560" y="5386981"/>
                <a:ext cx="514429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b-NO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nb-NO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kstSylinde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86981"/>
                <a:ext cx="5144293" cy="416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kstSylinder 26"/>
          <p:cNvSpPr txBox="1"/>
          <p:nvPr/>
        </p:nvSpPr>
        <p:spPr>
          <a:xfrm>
            <a:off x="6033546" y="4977170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Proportional hazard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6033548" y="5395346"/>
            <a:ext cx="1425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Flexible TD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179512" y="4509120"/>
            <a:ext cx="5205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Flexible Parametric models </a:t>
            </a:r>
            <a:r>
              <a:rPr lang="en-US" sz="12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(Royston-Parmar)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179512" y="1268762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Generic models</a:t>
            </a: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5B706E25-A2E4-4EEF-8DA5-76B70530D900}"/>
              </a:ext>
            </a:extLst>
          </p:cNvPr>
          <p:cNvGrpSpPr/>
          <p:nvPr/>
        </p:nvGrpSpPr>
        <p:grpSpPr>
          <a:xfrm>
            <a:off x="2051720" y="5734145"/>
            <a:ext cx="1141659" cy="923909"/>
            <a:chOff x="2051720" y="5805265"/>
            <a:chExt cx="1141659" cy="923909"/>
          </a:xfrm>
        </p:grpSpPr>
        <p:sp>
          <p:nvSpPr>
            <p:cNvPr id="2" name="Høyre klammeparentes 1">
              <a:extLst>
                <a:ext uri="{FF2B5EF4-FFF2-40B4-BE49-F238E27FC236}">
                  <a16:creationId xmlns:a16="http://schemas.microsoft.com/office/drawing/2014/main" id="{F40B4CE7-0253-4607-96F9-4F7440918B38}"/>
                </a:ext>
              </a:extLst>
            </p:cNvPr>
            <p:cNvSpPr/>
            <p:nvPr/>
          </p:nvSpPr>
          <p:spPr bwMode="auto">
            <a:xfrm rot="5400000">
              <a:off x="2452738" y="5608857"/>
              <a:ext cx="278084" cy="670899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6717569C-B787-4B35-B5FD-1441EC406C55}"/>
                </a:ext>
              </a:extLst>
            </p:cNvPr>
            <p:cNvSpPr txBox="1"/>
            <p:nvPr/>
          </p:nvSpPr>
          <p:spPr>
            <a:xfrm>
              <a:off x="2051720" y="6021288"/>
              <a:ext cx="11416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df</a:t>
              </a:r>
              <a:endParaRPr lang="nb-N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b-NO" sz="20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baseline</a:t>
              </a:r>
            </a:p>
          </p:txBody>
        </p: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4782AD5E-9C64-4812-BF11-C37B5C9487CB}"/>
              </a:ext>
            </a:extLst>
          </p:cNvPr>
          <p:cNvGrpSpPr/>
          <p:nvPr/>
        </p:nvGrpSpPr>
        <p:grpSpPr>
          <a:xfrm>
            <a:off x="4293200" y="5734144"/>
            <a:ext cx="811788" cy="923910"/>
            <a:chOff x="4293200" y="5805264"/>
            <a:chExt cx="811788" cy="923910"/>
          </a:xfrm>
        </p:grpSpPr>
        <p:sp>
          <p:nvSpPr>
            <p:cNvPr id="31" name="Høyre klammeparentes 30">
              <a:extLst>
                <a:ext uri="{FF2B5EF4-FFF2-40B4-BE49-F238E27FC236}">
                  <a16:creationId xmlns:a16="http://schemas.microsoft.com/office/drawing/2014/main" id="{A208CEB0-7596-4A98-8EA3-DBFECDB90BD8}"/>
                </a:ext>
              </a:extLst>
            </p:cNvPr>
            <p:cNvSpPr/>
            <p:nvPr/>
          </p:nvSpPr>
          <p:spPr bwMode="auto">
            <a:xfrm rot="5400000">
              <a:off x="4560052" y="5538412"/>
              <a:ext cx="278084" cy="811788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TekstSylinder 31">
              <a:extLst>
                <a:ext uri="{FF2B5EF4-FFF2-40B4-BE49-F238E27FC236}">
                  <a16:creationId xmlns:a16="http://schemas.microsoft.com/office/drawing/2014/main" id="{D26C9578-2036-40FD-8494-5CC5F6EB20E6}"/>
                </a:ext>
              </a:extLst>
            </p:cNvPr>
            <p:cNvSpPr txBox="1"/>
            <p:nvPr/>
          </p:nvSpPr>
          <p:spPr>
            <a:xfrm>
              <a:off x="4355976" y="6021288"/>
              <a:ext cx="7248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dftvc</a:t>
              </a:r>
              <a:endParaRPr lang="nb-N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b-NO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TD</a:t>
              </a:r>
            </a:p>
          </p:txBody>
        </p:sp>
      </p:grp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77BEF05-29BB-4584-B820-5752D028D00C}"/>
              </a:ext>
            </a:extLst>
          </p:cNvPr>
          <p:cNvSpPr txBox="1"/>
          <p:nvPr/>
        </p:nvSpPr>
        <p:spPr>
          <a:xfrm>
            <a:off x="6012160" y="4581128"/>
            <a:ext cx="181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H(t)= cumulative hazard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F26C0295-28D6-4DAF-B4C0-B636978B950B}"/>
              </a:ext>
            </a:extLst>
          </p:cNvPr>
          <p:cNvSpPr txBox="1"/>
          <p:nvPr/>
        </p:nvSpPr>
        <p:spPr>
          <a:xfrm>
            <a:off x="6012160" y="5950168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df=degrees of freedom=number of splines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tvc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=time varying coefficient </a:t>
            </a:r>
          </a:p>
        </p:txBody>
      </p:sp>
    </p:spTree>
    <p:extLst>
      <p:ext uri="{BB962C8B-B14F-4D97-AF65-F5344CB8AC3E}">
        <p14:creationId xmlns:p14="http://schemas.microsoft.com/office/powerpoint/2010/main" val="36196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files and Datasets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066800"/>
            <a:ext cx="8640960" cy="1786136"/>
          </a:xfrm>
        </p:spPr>
        <p:txBody>
          <a:bodyPr/>
          <a:lstStyle/>
          <a:p>
            <a:r>
              <a:rPr lang="en-US" sz="2700" dirty="0"/>
              <a:t>5.0 Flexible Parametric Survival Course, Downloads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List of programs to install</a:t>
            </a:r>
            <a:r>
              <a:rPr lang="en-US" dirty="0"/>
              <a:t>	</a:t>
            </a:r>
          </a:p>
          <a:p>
            <a:r>
              <a:rPr lang="en-US" sz="3200" dirty="0"/>
              <a:t>5.0 Cox model</a:t>
            </a:r>
          </a:p>
          <a:p>
            <a:r>
              <a:rPr lang="en-US" sz="3200" dirty="0"/>
              <a:t>5.1 Flexible Parametric Survival</a:t>
            </a:r>
            <a:r>
              <a:rPr lang="en-US" dirty="0"/>
              <a:t>	</a:t>
            </a:r>
          </a:p>
          <a:p>
            <a:r>
              <a:rPr lang="en-US" dirty="0"/>
              <a:t>Datasets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melanoma</a:t>
            </a:r>
          </a:p>
          <a:p>
            <a:pPr lvl="1"/>
            <a:r>
              <a:rPr lang="en-US" dirty="0" err="1">
                <a:solidFill>
                  <a:srgbClr val="0066FF"/>
                </a:solidFill>
              </a:rPr>
              <a:t>kidney_ca</a:t>
            </a:r>
            <a:endParaRPr lang="en-US" dirty="0">
              <a:solidFill>
                <a:srgbClr val="0066FF"/>
              </a:solidFill>
            </a:endParaRPr>
          </a:p>
          <a:p>
            <a:pPr lvl="1"/>
            <a:r>
              <a:rPr lang="en-US" dirty="0">
                <a:solidFill>
                  <a:srgbClr val="0066FF"/>
                </a:solidFill>
              </a:rPr>
              <a:t>ew_breast_alldep_ch7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0F60D28-AB17-4F85-8266-EC09074D89C0}"/>
              </a:ext>
            </a:extLst>
          </p:cNvPr>
          <p:cNvSpPr txBox="1"/>
          <p:nvPr/>
        </p:nvSpPr>
        <p:spPr>
          <a:xfrm>
            <a:off x="3059832" y="5940569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nb-NO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  <a:endParaRPr lang="nb-NO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Syntax, stpm3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066800"/>
            <a:ext cx="8640960" cy="1210070"/>
          </a:xfrm>
        </p:spPr>
        <p:txBody>
          <a:bodyPr/>
          <a:lstStyle/>
          <a:p>
            <a:pPr marL="571500" indent="-514350"/>
            <a:r>
              <a:rPr lang="en-US" dirty="0"/>
              <a:t>Stata syntax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66FF"/>
                </a:solidFill>
              </a:rPr>
              <a:t>stpm3</a:t>
            </a:r>
            <a:r>
              <a:rPr lang="en-US" dirty="0"/>
              <a:t>   </a:t>
            </a:r>
            <a:r>
              <a:rPr lang="en-US" dirty="0">
                <a:solidFill>
                  <a:schemeClr val="tx1"/>
                </a:solidFill>
              </a:rPr>
              <a:t>variables</a:t>
            </a:r>
            <a:r>
              <a:rPr lang="en-US" dirty="0"/>
              <a:t>,  </a:t>
            </a:r>
            <a:r>
              <a:rPr lang="en-US" dirty="0">
                <a:solidFill>
                  <a:srgbClr val="008000"/>
                </a:solidFill>
              </a:rPr>
              <a:t>scale(</a:t>
            </a:r>
            <a:r>
              <a:rPr lang="en-US" dirty="0" err="1">
                <a:solidFill>
                  <a:srgbClr val="008000"/>
                </a:solidFill>
              </a:rPr>
              <a:t>lncumhazard</a:t>
            </a:r>
            <a:r>
              <a:rPr lang="en-US" dirty="0">
                <a:solidFill>
                  <a:srgbClr val="008000"/>
                </a:solidFill>
              </a:rPr>
              <a:t>)         </a:t>
            </a:r>
            <a:r>
              <a:rPr lang="en-US" dirty="0" err="1">
                <a:solidFill>
                  <a:srgbClr val="008000"/>
                </a:solidFill>
              </a:rPr>
              <a:t>df</a:t>
            </a:r>
            <a:r>
              <a:rPr lang="en-US" dirty="0">
                <a:solidFill>
                  <a:srgbClr val="008000"/>
                </a:solidFill>
              </a:rPr>
              <a:t>(2)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Høyre klammeparentes 6"/>
          <p:cNvSpPr/>
          <p:nvPr/>
        </p:nvSpPr>
        <p:spPr bwMode="auto">
          <a:xfrm rot="5400000">
            <a:off x="1167949" y="1730444"/>
            <a:ext cx="288032" cy="94884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Høyre klammeparentes 7"/>
          <p:cNvSpPr/>
          <p:nvPr/>
        </p:nvSpPr>
        <p:spPr bwMode="auto">
          <a:xfrm rot="5400000">
            <a:off x="4924093" y="851286"/>
            <a:ext cx="316835" cy="270715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Høyre klammeparentes 8"/>
          <p:cNvSpPr/>
          <p:nvPr/>
        </p:nvSpPr>
        <p:spPr bwMode="auto">
          <a:xfrm rot="5400000">
            <a:off x="7572766" y="1812784"/>
            <a:ext cx="288032" cy="78416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kstSylinder 9"/>
          <p:cNvSpPr txBox="1"/>
          <p:nvPr/>
        </p:nvSpPr>
        <p:spPr>
          <a:xfrm>
            <a:off x="323530" y="2348881"/>
            <a:ext cx="1967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Survival time </a:t>
            </a:r>
          </a:p>
          <a:p>
            <a:pPr algn="ctr"/>
            <a:r>
              <a:rPr lang="en-US" sz="1800" dirty="0">
                <a:latin typeface="+mn-lt"/>
              </a:rPr>
              <a:t>parametric model</a:t>
            </a:r>
          </a:p>
          <a:p>
            <a:pPr algn="ctr"/>
            <a:r>
              <a:rPr lang="en-US" sz="1800" dirty="0">
                <a:latin typeface="+mn-lt"/>
              </a:rPr>
              <a:t>version 3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790003" y="2344687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Log cum. hazard model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6514906" y="2348881"/>
            <a:ext cx="2377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2 degrees of freedom</a:t>
            </a:r>
          </a:p>
          <a:p>
            <a:pPr algn="ctr"/>
            <a:r>
              <a:rPr lang="en-US" sz="1800" dirty="0">
                <a:latin typeface="+mn-lt"/>
              </a:rPr>
              <a:t>for baseline hazard </a:t>
            </a:r>
          </a:p>
          <a:p>
            <a:pPr algn="ctr"/>
            <a:r>
              <a:rPr lang="en-US" sz="1800" dirty="0">
                <a:latin typeface="+mn-lt"/>
              </a:rPr>
              <a:t>=</a:t>
            </a:r>
          </a:p>
          <a:p>
            <a:pPr algn="ctr"/>
            <a:r>
              <a:rPr lang="en-US" sz="1800" dirty="0">
                <a:latin typeface="+mn-lt"/>
              </a:rPr>
              <a:t>2 cubic splines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11560" y="6042774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R: </a:t>
            </a:r>
            <a:r>
              <a:rPr lang="en-US" sz="1600" dirty="0" err="1">
                <a:latin typeface="+mn-lt"/>
              </a:rPr>
              <a:t>flexsurv</a:t>
            </a:r>
            <a:endParaRPr lang="en-US" sz="1600" dirty="0"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1E78269-0439-4CAB-AF0B-CBF4D8D8FD75}"/>
              </a:ext>
            </a:extLst>
          </p:cNvPr>
          <p:cNvSpPr txBox="1"/>
          <p:nvPr/>
        </p:nvSpPr>
        <p:spPr>
          <a:xfrm>
            <a:off x="3398668" y="3892986"/>
            <a:ext cx="5493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“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dftvc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” term: 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 hazard model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C9A747F-86E4-4F64-89C4-E92883F43142}"/>
              </a:ext>
            </a:extLst>
          </p:cNvPr>
          <p:cNvSpPr txBox="1"/>
          <p:nvPr/>
        </p:nvSpPr>
        <p:spPr>
          <a:xfrm>
            <a:off x="837544" y="4755275"/>
            <a:ext cx="7215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54987"/>
                </a:solidFill>
                <a:latin typeface="+mn-lt"/>
              </a:rPr>
              <a:t>Questions: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How many splines to use for the baseline hazard?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How do the “stpm3” estimates compare to the Cox model?</a:t>
            </a:r>
          </a:p>
        </p:txBody>
      </p:sp>
    </p:spTree>
    <p:extLst>
      <p:ext uri="{BB962C8B-B14F-4D97-AF65-F5344CB8AC3E}">
        <p14:creationId xmlns:p14="http://schemas.microsoft.com/office/powerpoint/2010/main" val="4546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3212976"/>
            <a:ext cx="7772400" cy="3340224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Syntax</a:t>
            </a:r>
          </a:p>
          <a:p>
            <a:pPr marL="0" indent="0" algn="ctr">
              <a:buNone/>
            </a:pPr>
            <a:r>
              <a:rPr lang="en-US" i="1" dirty="0"/>
              <a:t>“5,1 Flexible Parametric Survival“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“PH1 versus PH2”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9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6EF0A5-DB4C-4378-B913-A61332E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  <a:r>
              <a:rPr lang="en-US" sz="2000" dirty="0"/>
              <a:t> so far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8EF6C8-8FF2-4286-A769-7331446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splines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2-6 splines</a:t>
            </a:r>
            <a:r>
              <a:rPr lang="en-US" dirty="0"/>
              <a:t> for the baseline hazard</a:t>
            </a:r>
          </a:p>
          <a:p>
            <a:r>
              <a:rPr lang="en-US" dirty="0"/>
              <a:t>Cox vs. Flexible Parametric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Same estimates</a:t>
            </a:r>
            <a:r>
              <a:rPr lang="en-US" sz="1800" dirty="0">
                <a:solidFill>
                  <a:srgbClr val="008000"/>
                </a:solidFill>
              </a:rPr>
              <a:t> </a:t>
            </a:r>
            <a:r>
              <a:rPr lang="en-US" sz="1800" dirty="0"/>
              <a:t>under standard conditions</a:t>
            </a:r>
          </a:p>
          <a:p>
            <a:r>
              <a:rPr lang="en-US" dirty="0"/>
              <a:t>Baseline hazard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Important information</a:t>
            </a:r>
          </a:p>
          <a:p>
            <a:pPr lvl="1"/>
            <a:r>
              <a:rPr lang="en-US" dirty="0"/>
              <a:t>Cox can be </a:t>
            </a:r>
            <a:r>
              <a:rPr lang="en-US" dirty="0">
                <a:solidFill>
                  <a:srgbClr val="FF9900"/>
                </a:solidFill>
              </a:rPr>
              <a:t>unstable</a:t>
            </a:r>
            <a:r>
              <a:rPr lang="en-US" dirty="0"/>
              <a:t> in small data sets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78C9EF-6373-4F5A-943C-58AFEB81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377B4B-AB3A-4523-B233-1D4B4AE0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3D63F6-698F-4309-9F15-515C220C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92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8384"/>
            <a:ext cx="7772400" cy="684312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Powerful predict </a:t>
            </a:r>
            <a:r>
              <a:rPr lang="en-US" dirty="0"/>
              <a:t>command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6"/>
            <a:ext cx="3054266" cy="2236571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07504" y="67789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Survival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72751"/>
            <a:ext cx="3152600" cy="2308579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107506" y="3615409"/>
            <a:ext cx="2713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Survival difference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707906" y="3615409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Hazard ratio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033393" y="3615409"/>
            <a:ext cx="261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Hazard difference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033391" y="67789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Hazard</a:t>
            </a: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393" y="4129493"/>
            <a:ext cx="3075113" cy="2251837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234" y="4485518"/>
            <a:ext cx="2588921" cy="1895810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3485979" y="1844826"/>
            <a:ext cx="220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Proportional</a:t>
            </a:r>
          </a:p>
          <a:p>
            <a:pPr algn="ctr"/>
            <a:r>
              <a:rPr lang="en-US" dirty="0">
                <a:latin typeface="+mn-lt"/>
              </a:rPr>
              <a:t>hazards model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3635898" y="66308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AAFC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4076686" y="1412778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Model</a:t>
            </a:r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393" y="1124746"/>
            <a:ext cx="3075113" cy="225183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942ECB1-BF3A-4FE0-9300-2AAC833D186A}"/>
              </a:ext>
            </a:extLst>
          </p:cNvPr>
          <p:cNvSpPr txBox="1"/>
          <p:nvPr/>
        </p:nvSpPr>
        <p:spPr>
          <a:xfrm>
            <a:off x="3896933" y="2636912"/>
            <a:ext cx="13372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endParaRPr lang="nb-NO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RMST</a:t>
            </a:r>
          </a:p>
          <a:p>
            <a:pPr algn="ctr"/>
            <a:r>
              <a:rPr lang="nb-NO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more!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0D4B811-E820-4895-A574-D81A50D90448}"/>
              </a:ext>
            </a:extLst>
          </p:cNvPr>
          <p:cNvSpPr txBox="1"/>
          <p:nvPr/>
        </p:nvSpPr>
        <p:spPr>
          <a:xfrm>
            <a:off x="1475656" y="724634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</a:p>
        </p:txBody>
      </p:sp>
    </p:spTree>
    <p:extLst>
      <p:ext uri="{BB962C8B-B14F-4D97-AF65-F5344CB8AC3E}">
        <p14:creationId xmlns:p14="http://schemas.microsoft.com/office/powerpoint/2010/main" val="497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</a:t>
            </a:r>
          </a:p>
        </p:txBody>
      </p:sp>
      <p:sp>
        <p:nvSpPr>
          <p:cNvPr id="21" name="Plassholder for innhold 20">
            <a:extLst>
              <a:ext uri="{FF2B5EF4-FFF2-40B4-BE49-F238E27FC236}">
                <a16:creationId xmlns:a16="http://schemas.microsoft.com/office/drawing/2014/main" id="{55D0D634-C54A-0BF0-3C43-86CE28FF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82445"/>
            <a:ext cx="8496944" cy="20986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predict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s0 s1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8000"/>
                </a:solidFill>
              </a:rPr>
              <a:t>survival ci		/// new variables s0 and s1 with 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8000"/>
                </a:solidFill>
              </a:rPr>
              <a:t>		at1(</a:t>
            </a:r>
            <a:r>
              <a:rPr lang="en-US" sz="1800" dirty="0" err="1">
                <a:solidFill>
                  <a:schemeClr val="tx1"/>
                </a:solidFill>
              </a:rPr>
              <a:t>trt</a:t>
            </a:r>
            <a:r>
              <a:rPr lang="en-US" sz="1800" dirty="0">
                <a:solidFill>
                  <a:srgbClr val="008000"/>
                </a:solidFill>
              </a:rPr>
              <a:t> 0)			/// s0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8000"/>
                </a:solidFill>
              </a:rPr>
              <a:t>		at2(</a:t>
            </a:r>
            <a:r>
              <a:rPr lang="en-US" sz="1800" dirty="0" err="1">
                <a:solidFill>
                  <a:schemeClr val="tx1"/>
                </a:solidFill>
              </a:rPr>
              <a:t>trt</a:t>
            </a:r>
            <a:r>
              <a:rPr lang="en-US" sz="1800" dirty="0">
                <a:solidFill>
                  <a:srgbClr val="008000"/>
                </a:solidFill>
              </a:rPr>
              <a:t> 1)			/// s1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8000"/>
                </a:solidFill>
              </a:rPr>
              <a:t>		contrast(difference)	/// difference or ratio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8000"/>
                </a:solidFill>
              </a:rPr>
              <a:t>		</a:t>
            </a:r>
            <a:r>
              <a:rPr lang="en-US" sz="1800" dirty="0" err="1">
                <a:solidFill>
                  <a:srgbClr val="008000"/>
                </a:solidFill>
              </a:rPr>
              <a:t>contrastvars</a:t>
            </a:r>
            <a:r>
              <a:rPr lang="en-US" sz="1800" dirty="0">
                <a:solidFill>
                  <a:srgbClr val="008000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sdiff</a:t>
            </a:r>
            <a:r>
              <a:rPr lang="en-US" sz="1800" dirty="0">
                <a:solidFill>
                  <a:srgbClr val="008000"/>
                </a:solidFill>
              </a:rPr>
              <a:t>)		/// new variable </a:t>
            </a:r>
            <a:r>
              <a:rPr lang="en-US" sz="1800" dirty="0" err="1">
                <a:solidFill>
                  <a:schemeClr val="tx1"/>
                </a:solidFill>
              </a:rPr>
              <a:t>sdiff</a:t>
            </a:r>
            <a:endParaRPr lang="en-US" sz="1800" dirty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8000"/>
                </a:solidFill>
              </a:rPr>
              <a:t>		</a:t>
            </a:r>
            <a:r>
              <a:rPr lang="en-US" sz="1800" dirty="0" err="1">
                <a:solidFill>
                  <a:srgbClr val="008000"/>
                </a:solidFill>
              </a:rPr>
              <a:t>timevar</a:t>
            </a:r>
            <a:r>
              <a:rPr lang="en-US" sz="1800" dirty="0">
                <a:solidFill>
                  <a:srgbClr val="008000"/>
                </a:solidFill>
              </a:rPr>
              <a:t>(0 6, step(0.1))	/// new time variable </a:t>
            </a:r>
            <a:r>
              <a:rPr lang="en-US" sz="1800" dirty="0" err="1">
                <a:solidFill>
                  <a:schemeClr val="tx1"/>
                </a:solidFill>
              </a:rPr>
              <a:t>tt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8000"/>
                </a:solidFill>
              </a:rPr>
              <a:t>		frame(</a:t>
            </a:r>
            <a:r>
              <a:rPr lang="en-US" sz="1800" dirty="0">
                <a:solidFill>
                  <a:schemeClr val="tx1"/>
                </a:solidFill>
              </a:rPr>
              <a:t>f1</a:t>
            </a:r>
            <a:r>
              <a:rPr lang="en-US" sz="1800" dirty="0">
                <a:solidFill>
                  <a:srgbClr val="008000"/>
                </a:solidFill>
              </a:rPr>
              <a:t>, replace)		//  predict into frame </a:t>
            </a:r>
            <a:r>
              <a:rPr lang="en-US" sz="1800" dirty="0">
                <a:solidFill>
                  <a:schemeClr val="tx1"/>
                </a:solidFill>
              </a:rPr>
              <a:t>f1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4D8D4-D723-4E3C-8148-0CBA78484A06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C7898-3D8E-4649-9149-945A60C0C0F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kstSylinder 5"/>
          <p:cNvSpPr txBox="1"/>
          <p:nvPr/>
        </p:nvSpPr>
        <p:spPr>
          <a:xfrm>
            <a:off x="719564" y="1268760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stpm3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scale(</a:t>
            </a:r>
            <a:r>
              <a:rPr lang="en-US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lncumhazard</a:t>
            </a: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df(2) </a:t>
            </a:r>
            <a:r>
              <a:rPr lang="en-US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67544" y="836714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Model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467544" y="1959225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Predict</a:t>
            </a:r>
          </a:p>
        </p:txBody>
      </p:sp>
      <p:sp>
        <p:nvSpPr>
          <p:cNvPr id="22" name="Plassholder for innhold 20">
            <a:extLst>
              <a:ext uri="{FF2B5EF4-FFF2-40B4-BE49-F238E27FC236}">
                <a16:creationId xmlns:a16="http://schemas.microsoft.com/office/drawing/2014/main" id="{E9300457-1728-C4BA-03CE-F9614D400764}"/>
              </a:ext>
            </a:extLst>
          </p:cNvPr>
          <p:cNvSpPr txBox="1">
            <a:spLocks/>
          </p:cNvSpPr>
          <p:nvPr/>
        </p:nvSpPr>
        <p:spPr bwMode="auto">
          <a:xfrm>
            <a:off x="465454" y="5286644"/>
            <a:ext cx="8496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</a:t>
            </a:r>
            <a:r>
              <a:rPr lang="en-US" sz="200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 </a:t>
            </a: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en-US" sz="200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kern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twoway</a:t>
            </a:r>
            <a:r>
              <a:rPr lang="en-US" sz="200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1800" kern="0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1304C9C3-B790-3676-9E06-29CBF1B561D1}"/>
              </a:ext>
            </a:extLst>
          </p:cNvPr>
          <p:cNvSpPr txBox="1"/>
          <p:nvPr/>
        </p:nvSpPr>
        <p:spPr>
          <a:xfrm>
            <a:off x="467544" y="4767536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Plot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68B7AF9-6D37-8B8A-37D5-8E1AA7A566D4}"/>
              </a:ext>
            </a:extLst>
          </p:cNvPr>
          <p:cNvSpPr txBox="1"/>
          <p:nvPr/>
        </p:nvSpPr>
        <p:spPr>
          <a:xfrm>
            <a:off x="896891" y="6125234"/>
            <a:ext cx="7707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OBS, all covariates must be specified when using a new timescale</a:t>
            </a:r>
          </a:p>
        </p:txBody>
      </p:sp>
    </p:spTree>
    <p:extLst>
      <p:ext uri="{BB962C8B-B14F-4D97-AF65-F5344CB8AC3E}">
        <p14:creationId xmlns:p14="http://schemas.microsoft.com/office/powerpoint/2010/main" val="12404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6" grpId="0"/>
      <p:bldP spid="22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3212976"/>
            <a:ext cx="7772400" cy="3340224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Syntax</a:t>
            </a:r>
          </a:p>
          <a:p>
            <a:pPr marL="0" indent="0" algn="ctr">
              <a:buNone/>
            </a:pPr>
            <a:r>
              <a:rPr lang="en-US" i="1" dirty="0"/>
              <a:t>“5,1 Flexible Parametric Survival“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“Predict options”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7C0594-7E12-4CAF-A23C-0D655483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  <a:r>
              <a:rPr lang="en-US" sz="2000" dirty="0"/>
              <a:t> of the standard model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8204B3-75DB-40D1-92AC-AE65A4BEA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Proportional Hazards</a:t>
            </a:r>
          </a:p>
          <a:p>
            <a:r>
              <a:rPr lang="en-US" dirty="0"/>
              <a:t>Linear dose response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 interactions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Non-informative censoring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0272D2-03BF-4C99-8DC5-F0B39CEF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455581-DA1E-4FF9-BCB9-06F88090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398B1F-D856-4214-80D1-469DD04E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Non-proportional hazards</a:t>
            </a:r>
            <a:br>
              <a:rPr lang="en-US" dirty="0"/>
            </a:b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Dependent HR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3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vs non-proportional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3F92B-D899-41FC-A87A-8E2F3D54C080}" type="datetime7">
              <a:rPr lang="en-US">
                <a:solidFill>
                  <a:srgbClr val="000000"/>
                </a:solidFill>
              </a:rPr>
              <a:pPr>
                <a:defRPr/>
              </a:pPr>
              <a:t>Mar-23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A169-C28C-4DAE-AD86-799A7935B873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412778"/>
            <a:ext cx="3587632" cy="262714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77074"/>
            <a:ext cx="3587632" cy="2627143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>
            <a:off x="4459051" y="1412778"/>
            <a:ext cx="3075113" cy="2627143"/>
            <a:chOff x="5004048" y="1412776"/>
            <a:chExt cx="3075113" cy="2251837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048" y="1412776"/>
              <a:ext cx="3075113" cy="2251837"/>
            </a:xfrm>
            <a:prstGeom prst="rect">
              <a:avLst/>
            </a:prstGeom>
          </p:spPr>
        </p:pic>
        <p:sp>
          <p:nvSpPr>
            <p:cNvPr id="12" name="TekstSylinder 11"/>
            <p:cNvSpPr txBox="1"/>
            <p:nvPr/>
          </p:nvSpPr>
          <p:spPr>
            <a:xfrm>
              <a:off x="5940152" y="1475901"/>
              <a:ext cx="516488" cy="237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</a:t>
              </a:r>
            </a:p>
          </p:txBody>
        </p:sp>
      </p:grpSp>
      <p:grpSp>
        <p:nvGrpSpPr>
          <p:cNvPr id="15" name="Gruppe 14"/>
          <p:cNvGrpSpPr/>
          <p:nvPr/>
        </p:nvGrpSpPr>
        <p:grpSpPr>
          <a:xfrm>
            <a:off x="4459050" y="4077073"/>
            <a:ext cx="3075113" cy="2627143"/>
            <a:chOff x="5004047" y="4077071"/>
            <a:chExt cx="3075113" cy="2251837"/>
          </a:xfrm>
        </p:grpSpPr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4047" y="4077071"/>
              <a:ext cx="3075113" cy="2251837"/>
            </a:xfrm>
            <a:prstGeom prst="rect">
              <a:avLst/>
            </a:prstGeom>
          </p:spPr>
        </p:pic>
        <p:sp>
          <p:nvSpPr>
            <p:cNvPr id="13" name="TekstSylinder 12"/>
            <p:cNvSpPr txBox="1"/>
            <p:nvPr/>
          </p:nvSpPr>
          <p:spPr>
            <a:xfrm>
              <a:off x="5940152" y="4134466"/>
              <a:ext cx="516488" cy="237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</a:t>
              </a:r>
            </a:p>
          </p:txBody>
        </p:sp>
      </p:grpSp>
      <p:sp>
        <p:nvSpPr>
          <p:cNvPr id="16" name="TekstSylinder 15"/>
          <p:cNvSpPr txBox="1"/>
          <p:nvPr/>
        </p:nvSpPr>
        <p:spPr>
          <a:xfrm>
            <a:off x="1331642" y="951113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AAFC3"/>
                </a:solidFill>
                <a:latin typeface="Arial"/>
              </a:rPr>
              <a:t>Proportional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4747081" y="963900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AAFC3"/>
                </a:solidFill>
                <a:latin typeface="Arial"/>
              </a:rPr>
              <a:t>Non-Proportional</a:t>
            </a:r>
          </a:p>
        </p:txBody>
      </p:sp>
      <p:sp>
        <p:nvSpPr>
          <p:cNvPr id="18" name="TekstSylinder 17"/>
          <p:cNvSpPr txBox="1"/>
          <p:nvPr/>
        </p:nvSpPr>
        <p:spPr>
          <a:xfrm rot="16200000">
            <a:off x="-118453" y="2358813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</a:p>
        </p:txBody>
      </p:sp>
      <p:sp>
        <p:nvSpPr>
          <p:cNvPr id="19" name="TekstSylinder 18"/>
          <p:cNvSpPr txBox="1"/>
          <p:nvPr/>
        </p:nvSpPr>
        <p:spPr>
          <a:xfrm rot="16200000">
            <a:off x="-453479" y="499809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Ratios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2496351" y="213285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772922" y="4870901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Splines 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model</a:t>
            </a:r>
          </a:p>
          <a:p>
            <a:pPr algn="ctr"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5267935" y="5425481"/>
            <a:ext cx="1809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Dependent HR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0B8B6016-79BA-4589-98B9-5E96F147C975}"/>
              </a:ext>
            </a:extLst>
          </p:cNvPr>
          <p:cNvSpPr txBox="1"/>
          <p:nvPr/>
        </p:nvSpPr>
        <p:spPr>
          <a:xfrm>
            <a:off x="1691680" y="518913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/male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90CBBF5-AF12-400B-B089-602729A83AE9}"/>
              </a:ext>
            </a:extLst>
          </p:cNvPr>
          <p:cNvSpPr txBox="1"/>
          <p:nvPr/>
        </p:nvSpPr>
        <p:spPr>
          <a:xfrm>
            <a:off x="7534163" y="1844824"/>
            <a:ext cx="16098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used splines to model</a:t>
            </a:r>
          </a:p>
          <a:p>
            <a:pPr algn="ctr">
              <a:defRPr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(and</a:t>
            </a:r>
          </a:p>
          <a:p>
            <a:pPr algn="ctr">
              <a:defRPr/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dose-response)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E04736-24D5-441B-964F-0186CD60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0B830D-D673-4DAC-B5CA-6F2747F7A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Survival analysis</a:t>
            </a:r>
          </a:p>
          <a:p>
            <a:pPr lvl="1"/>
            <a:r>
              <a:rPr lang="en-US" dirty="0"/>
              <a:t>Hazards, Survival, Hazard Ratios</a:t>
            </a:r>
          </a:p>
          <a:p>
            <a:pPr lvl="1"/>
            <a:r>
              <a:rPr lang="en-US" dirty="0"/>
              <a:t>Cox model, Limitations</a:t>
            </a:r>
          </a:p>
          <a:p>
            <a:r>
              <a:rPr lang="en-US" dirty="0"/>
              <a:t>Flexible Parametric Survival Models</a:t>
            </a:r>
          </a:p>
          <a:p>
            <a:pPr lvl="1"/>
            <a:r>
              <a:rPr lang="en-US" dirty="0"/>
              <a:t>Splines</a:t>
            </a:r>
          </a:p>
          <a:p>
            <a:pPr lvl="1"/>
            <a:r>
              <a:rPr lang="en-US" dirty="0"/>
              <a:t>Model syntax</a:t>
            </a:r>
          </a:p>
          <a:p>
            <a:pPr lvl="1"/>
            <a:r>
              <a:rPr lang="en-US" dirty="0"/>
              <a:t>Predict syntax</a:t>
            </a:r>
          </a:p>
          <a:p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979129-221D-47A2-9857-5E9619FB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EAAAA7-224D-4C69-A1EA-4C259922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03C37-3C37-4A71-9849-6AA9610B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251521" y="44624"/>
            <a:ext cx="8790639" cy="762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Smoothers for Baseline, dose-response and TD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Sylinder 7"/>
              <p:cNvSpPr txBox="1"/>
              <p:nvPr/>
            </p:nvSpPr>
            <p:spPr>
              <a:xfrm>
                <a:off x="958192" y="2252191"/>
                <a:ext cx="14641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X  </a:t>
                </a:r>
              </a:p>
            </p:txBody>
          </p:sp>
        </mc:Choice>
        <mc:Fallback>
          <p:sp>
            <p:nvSpPr>
              <p:cNvPr id="8" name="TekstSylin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2" y="2252191"/>
                <a:ext cx="1464119" cy="369332"/>
              </a:xfrm>
              <a:prstGeom prst="rect">
                <a:avLst/>
              </a:prstGeom>
              <a:blipFill>
                <a:blip r:embed="rId2"/>
                <a:stretch>
                  <a:fillRect l="-7500" t="-24590" r="-1667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Sylinder 8"/>
          <p:cNvSpPr txBox="1"/>
          <p:nvPr/>
        </p:nvSpPr>
        <p:spPr>
          <a:xfrm>
            <a:off x="4997051" y="2236802"/>
            <a:ext cx="2715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 baseline, linear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/>
              <p:cNvSpPr txBox="1"/>
              <p:nvPr/>
            </p:nvSpPr>
            <p:spPr>
              <a:xfrm>
                <a:off x="598150" y="1732748"/>
                <a:ext cx="133222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nb-NO" i="1" dirty="0">
                    <a:latin typeface="Cambria Math" panose="02040503050406030204" pitchFamily="18" charset="0"/>
                  </a:rPr>
                  <a:t>=</a:t>
                </a:r>
                <a:endParaRPr lang="en-US" dirty="0"/>
              </a:p>
            </p:txBody>
          </p:sp>
        </mc:Choice>
        <mc:Fallback xmlns="">
          <p:sp>
            <p:nvSpPr>
              <p:cNvPr id="10" name="TekstSylin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0" y="1732748"/>
                <a:ext cx="1332224" cy="416845"/>
              </a:xfrm>
              <a:prstGeom prst="rect">
                <a:avLst/>
              </a:prstGeom>
              <a:blipFill>
                <a:blip r:embed="rId3"/>
                <a:stretch>
                  <a:fillRect t="-17391" r="-12785" b="-36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Sylinder 10"/>
          <p:cNvSpPr txBox="1"/>
          <p:nvPr/>
        </p:nvSpPr>
        <p:spPr>
          <a:xfrm>
            <a:off x="251522" y="692698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 time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437687" y="692698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X= exposure (cont.)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796136" y="692698"/>
            <a:ext cx="3318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TD=Time Dependent HR</a:t>
            </a:r>
          </a:p>
          <a:p>
            <a:pPr algn="ctr"/>
            <a:r>
              <a:rPr lang="en-US" sz="1800" dirty="0"/>
              <a:t>= non-proportional hazards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Sylinder 13"/>
              <p:cNvSpPr txBox="1"/>
              <p:nvPr/>
            </p:nvSpPr>
            <p:spPr>
              <a:xfrm>
                <a:off x="958190" y="2684239"/>
                <a:ext cx="16987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X  </a:t>
                </a:r>
              </a:p>
            </p:txBody>
          </p:sp>
        </mc:Choice>
        <mc:Fallback>
          <p:sp>
            <p:nvSpPr>
              <p:cNvPr id="14" name="TekstSylin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0" y="2684239"/>
                <a:ext cx="1698798" cy="369332"/>
              </a:xfrm>
              <a:prstGeom prst="rect">
                <a:avLst/>
              </a:prstGeom>
              <a:blipFill>
                <a:blip r:embed="rId4"/>
                <a:stretch>
                  <a:fillRect l="-4301" t="-24590" r="-1075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Sylinder 14"/>
          <p:cNvSpPr txBox="1"/>
          <p:nvPr/>
        </p:nvSpPr>
        <p:spPr>
          <a:xfrm>
            <a:off x="4997053" y="2668850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Flexible baseline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180367" y="692698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s(.)</a:t>
            </a:r>
            <a:r>
              <a:rPr lang="en-US" dirty="0"/>
              <a:t>=spline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Sylinder 16"/>
              <p:cNvSpPr txBox="1"/>
              <p:nvPr/>
            </p:nvSpPr>
            <p:spPr>
              <a:xfrm>
                <a:off x="958190" y="3116287"/>
                <a:ext cx="1916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nb-N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17" name="TekstSylinder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0" y="3116287"/>
                <a:ext cx="1916935" cy="369332"/>
              </a:xfrm>
              <a:prstGeom prst="rect">
                <a:avLst/>
              </a:prstGeom>
              <a:blipFill>
                <a:blip r:embed="rId5"/>
                <a:stretch>
                  <a:fillRect l="-381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Sylinder 17"/>
          <p:cNvSpPr txBox="1"/>
          <p:nvPr/>
        </p:nvSpPr>
        <p:spPr>
          <a:xfrm>
            <a:off x="4997051" y="3100898"/>
            <a:ext cx="251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Flexible dose response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kstSylinder 18"/>
              <p:cNvSpPr txBox="1"/>
              <p:nvPr/>
            </p:nvSpPr>
            <p:spPr>
              <a:xfrm>
                <a:off x="958190" y="3548335"/>
                <a:ext cx="2676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nb-NO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nb-NO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nb-NO">
                        <a:solidFill>
                          <a:srgbClr val="CC66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nb-NO" i="1">
                        <a:solidFill>
                          <a:srgbClr val="CC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rgbClr val="CC6600"/>
                    </a:solidFill>
                  </a:rPr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19" name="TekstSylinder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0" y="3548335"/>
                <a:ext cx="2676117" cy="369332"/>
              </a:xfrm>
              <a:prstGeom prst="rect">
                <a:avLst/>
              </a:prstGeom>
              <a:blipFill>
                <a:blip r:embed="rId6"/>
                <a:stretch>
                  <a:fillRect l="-273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Sylinder 19"/>
          <p:cNvSpPr txBox="1"/>
          <p:nvPr/>
        </p:nvSpPr>
        <p:spPr>
          <a:xfrm>
            <a:off x="4997053" y="3532946"/>
            <a:ext cx="3863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 TD (non proportional hazard)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kstSylinder 20"/>
              <p:cNvSpPr txBox="1"/>
              <p:nvPr/>
            </p:nvSpPr>
            <p:spPr>
              <a:xfrm>
                <a:off x="958190" y="3980383"/>
                <a:ext cx="29235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nb-NO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21" name="TekstSylinde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0" y="3980383"/>
                <a:ext cx="2923557" cy="369332"/>
              </a:xfrm>
              <a:prstGeom prst="rect">
                <a:avLst/>
              </a:prstGeom>
              <a:blipFill>
                <a:blip r:embed="rId7"/>
                <a:stretch>
                  <a:fillRect l="-25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Sylinder 21"/>
          <p:cNvSpPr txBox="1"/>
          <p:nvPr/>
        </p:nvSpPr>
        <p:spPr>
          <a:xfrm>
            <a:off x="4997053" y="3964994"/>
            <a:ext cx="1425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Flexible TD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Sylinder 24"/>
              <p:cNvSpPr txBox="1"/>
              <p:nvPr/>
            </p:nvSpPr>
            <p:spPr>
              <a:xfrm>
                <a:off x="611560" y="4968805"/>
                <a:ext cx="3342518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b-NO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kstSylinder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968805"/>
                <a:ext cx="3342518" cy="4168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kstSylinder 25"/>
              <p:cNvSpPr txBox="1"/>
              <p:nvPr/>
            </p:nvSpPr>
            <p:spPr>
              <a:xfrm>
                <a:off x="611560" y="5386981"/>
                <a:ext cx="514429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b-NO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nb-NO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kstSylinde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86981"/>
                <a:ext cx="5144293" cy="416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kstSylinder 26"/>
          <p:cNvSpPr txBox="1"/>
          <p:nvPr/>
        </p:nvSpPr>
        <p:spPr>
          <a:xfrm>
            <a:off x="6033546" y="4977170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Proportional hazard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6033548" y="5395346"/>
            <a:ext cx="1425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Flexible TD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179512" y="4509120"/>
            <a:ext cx="5205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Flexible Parametric models </a:t>
            </a:r>
            <a:r>
              <a:rPr lang="en-US" sz="12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(Royston-Parmar)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179512" y="1268762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Generic models</a:t>
            </a: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5B706E25-A2E4-4EEF-8DA5-76B70530D900}"/>
              </a:ext>
            </a:extLst>
          </p:cNvPr>
          <p:cNvGrpSpPr/>
          <p:nvPr/>
        </p:nvGrpSpPr>
        <p:grpSpPr>
          <a:xfrm>
            <a:off x="2051720" y="5734145"/>
            <a:ext cx="1141659" cy="923909"/>
            <a:chOff x="2051720" y="5805265"/>
            <a:chExt cx="1141659" cy="923909"/>
          </a:xfrm>
        </p:grpSpPr>
        <p:sp>
          <p:nvSpPr>
            <p:cNvPr id="2" name="Høyre klammeparentes 1">
              <a:extLst>
                <a:ext uri="{FF2B5EF4-FFF2-40B4-BE49-F238E27FC236}">
                  <a16:creationId xmlns:a16="http://schemas.microsoft.com/office/drawing/2014/main" id="{F40B4CE7-0253-4607-96F9-4F7440918B38}"/>
                </a:ext>
              </a:extLst>
            </p:cNvPr>
            <p:cNvSpPr/>
            <p:nvPr/>
          </p:nvSpPr>
          <p:spPr bwMode="auto">
            <a:xfrm rot="5400000">
              <a:off x="2452738" y="5608857"/>
              <a:ext cx="278084" cy="670899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6717569C-B787-4B35-B5FD-1441EC406C55}"/>
                </a:ext>
              </a:extLst>
            </p:cNvPr>
            <p:cNvSpPr txBox="1"/>
            <p:nvPr/>
          </p:nvSpPr>
          <p:spPr>
            <a:xfrm>
              <a:off x="2051720" y="6021288"/>
              <a:ext cx="11416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df</a:t>
              </a:r>
              <a:endParaRPr lang="nb-N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b-NO" sz="20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baseline</a:t>
              </a:r>
            </a:p>
          </p:txBody>
        </p: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4782AD5E-9C64-4812-BF11-C37B5C9487CB}"/>
              </a:ext>
            </a:extLst>
          </p:cNvPr>
          <p:cNvGrpSpPr/>
          <p:nvPr/>
        </p:nvGrpSpPr>
        <p:grpSpPr>
          <a:xfrm>
            <a:off x="4293200" y="5734144"/>
            <a:ext cx="811788" cy="923910"/>
            <a:chOff x="4293200" y="5805264"/>
            <a:chExt cx="811788" cy="923910"/>
          </a:xfrm>
        </p:grpSpPr>
        <p:sp>
          <p:nvSpPr>
            <p:cNvPr id="31" name="Høyre klammeparentes 30">
              <a:extLst>
                <a:ext uri="{FF2B5EF4-FFF2-40B4-BE49-F238E27FC236}">
                  <a16:creationId xmlns:a16="http://schemas.microsoft.com/office/drawing/2014/main" id="{A208CEB0-7596-4A98-8EA3-DBFECDB90BD8}"/>
                </a:ext>
              </a:extLst>
            </p:cNvPr>
            <p:cNvSpPr/>
            <p:nvPr/>
          </p:nvSpPr>
          <p:spPr bwMode="auto">
            <a:xfrm rot="5400000">
              <a:off x="4560052" y="5538412"/>
              <a:ext cx="278084" cy="811788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TekstSylinder 31">
              <a:extLst>
                <a:ext uri="{FF2B5EF4-FFF2-40B4-BE49-F238E27FC236}">
                  <a16:creationId xmlns:a16="http://schemas.microsoft.com/office/drawing/2014/main" id="{D26C9578-2036-40FD-8494-5CC5F6EB20E6}"/>
                </a:ext>
              </a:extLst>
            </p:cNvPr>
            <p:cNvSpPr txBox="1"/>
            <p:nvPr/>
          </p:nvSpPr>
          <p:spPr>
            <a:xfrm>
              <a:off x="4355976" y="6021288"/>
              <a:ext cx="7248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dftvc</a:t>
              </a:r>
              <a:endParaRPr lang="nb-N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b-NO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TD</a:t>
              </a:r>
            </a:p>
          </p:txBody>
        </p:sp>
      </p:grp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77BEF05-29BB-4584-B820-5752D028D00C}"/>
              </a:ext>
            </a:extLst>
          </p:cNvPr>
          <p:cNvSpPr txBox="1"/>
          <p:nvPr/>
        </p:nvSpPr>
        <p:spPr>
          <a:xfrm>
            <a:off x="6012160" y="4581128"/>
            <a:ext cx="181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H(t)= cumulative hazard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F26C0295-28D6-4DAF-B4C0-B636978B950B}"/>
              </a:ext>
            </a:extLst>
          </p:cNvPr>
          <p:cNvSpPr txBox="1"/>
          <p:nvPr/>
        </p:nvSpPr>
        <p:spPr>
          <a:xfrm>
            <a:off x="6012160" y="5950168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df=degrees of freedom=number of splines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tvc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=time varying coefficient </a:t>
            </a:r>
          </a:p>
        </p:txBody>
      </p:sp>
    </p:spTree>
    <p:extLst>
      <p:ext uri="{BB962C8B-B14F-4D97-AF65-F5344CB8AC3E}">
        <p14:creationId xmlns:p14="http://schemas.microsoft.com/office/powerpoint/2010/main" val="28832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3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62664" cy="66388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Non-Proportional Cox vs Flexible par.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764706"/>
            <a:ext cx="8062664" cy="1870211"/>
          </a:xfrm>
        </p:spPr>
        <p:txBody>
          <a:bodyPr/>
          <a:lstStyle/>
          <a:p>
            <a:r>
              <a:rPr lang="en-US" dirty="0"/>
              <a:t>Non-Proportional Hazards = T</a:t>
            </a:r>
            <a:r>
              <a:rPr lang="en-US" sz="1800" dirty="0"/>
              <a:t>ime</a:t>
            </a:r>
            <a:r>
              <a:rPr lang="en-US" dirty="0"/>
              <a:t> D</a:t>
            </a:r>
            <a:r>
              <a:rPr lang="en-US" sz="1800" dirty="0"/>
              <a:t>ependent</a:t>
            </a:r>
            <a:r>
              <a:rPr lang="en-US" dirty="0"/>
              <a:t> HR</a:t>
            </a:r>
          </a:p>
          <a:p>
            <a:r>
              <a:rPr lang="en-US" dirty="0"/>
              <a:t>= Time Varying Coefficients (</a:t>
            </a:r>
            <a:r>
              <a:rPr lang="en-US" dirty="0" err="1"/>
              <a:t>tvc</a:t>
            </a:r>
            <a:r>
              <a:rPr lang="en-US" dirty="0"/>
              <a:t>) </a:t>
            </a:r>
          </a:p>
          <a:p>
            <a:r>
              <a:rPr lang="en-US" dirty="0"/>
              <a:t>Cox model</a:t>
            </a:r>
            <a:r>
              <a:rPr lang="en-US" sz="2000" dirty="0"/>
              <a:t> options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kstSylinder 6"/>
          <p:cNvSpPr txBox="1"/>
          <p:nvPr/>
        </p:nvSpPr>
        <p:spPr>
          <a:xfrm>
            <a:off x="1296794" y="274492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  <a:latin typeface="+mn-lt"/>
              </a:rPr>
              <a:t>tvc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(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) </a:t>
            </a:r>
            <a:r>
              <a:rPr lang="en-US" dirty="0" err="1">
                <a:solidFill>
                  <a:srgbClr val="008000"/>
                </a:solidFill>
                <a:latin typeface="+mn-lt"/>
              </a:rPr>
              <a:t>texp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(</a:t>
            </a:r>
            <a:r>
              <a:rPr lang="en-US" dirty="0">
                <a:latin typeface="+mn-lt"/>
              </a:rPr>
              <a:t>_t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)</a:t>
            </a:r>
          </a:p>
        </p:txBody>
      </p:sp>
      <p:cxnSp>
        <p:nvCxnSpPr>
          <p:cNvPr id="9" name="Rett linje 8"/>
          <p:cNvCxnSpPr/>
          <p:nvPr/>
        </p:nvCxnSpPr>
        <p:spPr bwMode="auto">
          <a:xfrm flipV="1">
            <a:off x="5364088" y="2708920"/>
            <a:ext cx="1800200" cy="533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kstSylinder 9"/>
          <p:cNvSpPr txBox="1"/>
          <p:nvPr/>
        </p:nvSpPr>
        <p:spPr>
          <a:xfrm>
            <a:off x="5053267" y="2276872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time dependent effect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296794" y="3429002"/>
            <a:ext cx="26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  <a:latin typeface="+mn-lt"/>
              </a:rPr>
              <a:t>tvc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(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) </a:t>
            </a:r>
            <a:r>
              <a:rPr lang="en-US" dirty="0" err="1">
                <a:solidFill>
                  <a:srgbClr val="008000"/>
                </a:solidFill>
                <a:latin typeface="+mn-lt"/>
              </a:rPr>
              <a:t>texp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(</a:t>
            </a:r>
            <a:r>
              <a:rPr lang="en-US" dirty="0">
                <a:latin typeface="+mn-lt"/>
              </a:rPr>
              <a:t>_t&gt;5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)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1296796" y="4103656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  <a:latin typeface="+mn-lt"/>
              </a:rPr>
              <a:t>tvc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(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) </a:t>
            </a:r>
            <a:r>
              <a:rPr lang="en-US" dirty="0" err="1">
                <a:solidFill>
                  <a:srgbClr val="008000"/>
                </a:solidFill>
                <a:latin typeface="+mn-lt"/>
              </a:rPr>
              <a:t>texp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(</a:t>
            </a:r>
            <a:r>
              <a:rPr lang="en-US" dirty="0">
                <a:latin typeface="+mn-lt"/>
              </a:rPr>
              <a:t>ln(_t))</a:t>
            </a:r>
          </a:p>
        </p:txBody>
      </p:sp>
      <p:cxnSp>
        <p:nvCxnSpPr>
          <p:cNvPr id="16" name="Vinkel 15"/>
          <p:cNvCxnSpPr/>
          <p:nvPr/>
        </p:nvCxnSpPr>
        <p:spPr bwMode="auto">
          <a:xfrm flipV="1">
            <a:off x="5364088" y="3458619"/>
            <a:ext cx="1800200" cy="402431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Frihåndsform 17"/>
          <p:cNvSpPr/>
          <p:nvPr/>
        </p:nvSpPr>
        <p:spPr bwMode="auto">
          <a:xfrm>
            <a:off x="5437414" y="4087847"/>
            <a:ext cx="1798882" cy="493283"/>
          </a:xfrm>
          <a:custGeom>
            <a:avLst/>
            <a:gdLst>
              <a:gd name="connsiteX0" fmla="*/ 0 w 1611086"/>
              <a:gd name="connsiteY0" fmla="*/ 493283 h 493283"/>
              <a:gd name="connsiteX1" fmla="*/ 364672 w 1611086"/>
              <a:gd name="connsiteY1" fmla="*/ 128612 h 493283"/>
              <a:gd name="connsiteX2" fmla="*/ 1066800 w 1611086"/>
              <a:gd name="connsiteY2" fmla="*/ 8869 h 493283"/>
              <a:gd name="connsiteX3" fmla="*/ 1611086 w 1611086"/>
              <a:gd name="connsiteY3" fmla="*/ 8869 h 493283"/>
              <a:gd name="connsiteX4" fmla="*/ 1611086 w 1611086"/>
              <a:gd name="connsiteY4" fmla="*/ 8869 h 49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086" h="493283">
                <a:moveTo>
                  <a:pt x="0" y="493283"/>
                </a:moveTo>
                <a:cubicBezTo>
                  <a:pt x="93436" y="351315"/>
                  <a:pt x="186872" y="209348"/>
                  <a:pt x="364672" y="128612"/>
                </a:cubicBezTo>
                <a:cubicBezTo>
                  <a:pt x="542472" y="47876"/>
                  <a:pt x="859064" y="28826"/>
                  <a:pt x="1066800" y="8869"/>
                </a:cubicBezTo>
                <a:cubicBezTo>
                  <a:pt x="1274536" y="-11088"/>
                  <a:pt x="1611086" y="8869"/>
                  <a:pt x="1611086" y="8869"/>
                </a:cubicBezTo>
                <a:lnTo>
                  <a:pt x="1611086" y="8869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kstSylinder 18"/>
          <p:cNvSpPr txBox="1"/>
          <p:nvPr/>
        </p:nvSpPr>
        <p:spPr>
          <a:xfrm>
            <a:off x="1296796" y="5775649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  <a:latin typeface="+mn-lt"/>
              </a:rPr>
              <a:t>tvc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(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) </a:t>
            </a:r>
            <a:r>
              <a:rPr lang="en-US" dirty="0" err="1">
                <a:solidFill>
                  <a:srgbClr val="008000"/>
                </a:solidFill>
                <a:latin typeface="+mn-lt"/>
              </a:rPr>
              <a:t>dftvc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(</a:t>
            </a:r>
            <a:r>
              <a:rPr lang="en-US" dirty="0">
                <a:latin typeface="+mn-lt"/>
              </a:rPr>
              <a:t>2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)</a:t>
            </a:r>
          </a:p>
        </p:txBody>
      </p:sp>
      <p:sp>
        <p:nvSpPr>
          <p:cNvPr id="20" name="Frihåndsform 19"/>
          <p:cNvSpPr/>
          <p:nvPr/>
        </p:nvSpPr>
        <p:spPr bwMode="auto">
          <a:xfrm>
            <a:off x="5472371" y="5717960"/>
            <a:ext cx="2051957" cy="577038"/>
          </a:xfrm>
          <a:custGeom>
            <a:avLst/>
            <a:gdLst>
              <a:gd name="connsiteX0" fmla="*/ 0 w 2051957"/>
              <a:gd name="connsiteY0" fmla="*/ 577038 h 577038"/>
              <a:gd name="connsiteX1" fmla="*/ 163286 w 2051957"/>
              <a:gd name="connsiteY1" fmla="*/ 315781 h 577038"/>
              <a:gd name="connsiteX2" fmla="*/ 533400 w 2051957"/>
              <a:gd name="connsiteY2" fmla="*/ 96 h 577038"/>
              <a:gd name="connsiteX3" fmla="*/ 1159329 w 2051957"/>
              <a:gd name="connsiteY3" fmla="*/ 283124 h 577038"/>
              <a:gd name="connsiteX4" fmla="*/ 1562100 w 2051957"/>
              <a:gd name="connsiteY4" fmla="*/ 370210 h 577038"/>
              <a:gd name="connsiteX5" fmla="*/ 2051957 w 2051957"/>
              <a:gd name="connsiteY5" fmla="*/ 168824 h 57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957" h="577038">
                <a:moveTo>
                  <a:pt x="0" y="577038"/>
                </a:moveTo>
                <a:cubicBezTo>
                  <a:pt x="37193" y="494488"/>
                  <a:pt x="74386" y="411938"/>
                  <a:pt x="163286" y="315781"/>
                </a:cubicBezTo>
                <a:cubicBezTo>
                  <a:pt x="252186" y="219624"/>
                  <a:pt x="367393" y="5539"/>
                  <a:pt x="533400" y="96"/>
                </a:cubicBezTo>
                <a:cubicBezTo>
                  <a:pt x="699407" y="-5347"/>
                  <a:pt x="987879" y="221438"/>
                  <a:pt x="1159329" y="283124"/>
                </a:cubicBezTo>
                <a:cubicBezTo>
                  <a:pt x="1330779" y="344810"/>
                  <a:pt x="1413329" y="389260"/>
                  <a:pt x="1562100" y="370210"/>
                </a:cubicBezTo>
                <a:cubicBezTo>
                  <a:pt x="1710871" y="351160"/>
                  <a:pt x="1881414" y="259992"/>
                  <a:pt x="2051957" y="168824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lassholder for innhold 2"/>
          <p:cNvSpPr txBox="1">
            <a:spLocks/>
          </p:cNvSpPr>
          <p:nvPr/>
        </p:nvSpPr>
        <p:spPr bwMode="auto">
          <a:xfrm>
            <a:off x="685800" y="5213391"/>
            <a:ext cx="7772400" cy="56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r>
              <a:rPr lang="en-US" kern="0" dirty="0"/>
              <a:t>Flexible parametric</a:t>
            </a:r>
            <a:r>
              <a:rPr lang="en-US" sz="1800" kern="0" dirty="0"/>
              <a:t> options</a:t>
            </a:r>
            <a:r>
              <a:rPr lang="en-US" kern="0" dirty="0"/>
              <a:t> 	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699792" y="6186790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two splines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1283209" y="4623521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  <a:latin typeface="+mn-lt"/>
              </a:rPr>
              <a:t>stsplit</a:t>
            </a:r>
            <a:endParaRPr lang="en-US" dirty="0">
              <a:latin typeface="+mn-lt"/>
            </a:endParaRPr>
          </a:p>
        </p:txBody>
      </p:sp>
      <p:grpSp>
        <p:nvGrpSpPr>
          <p:cNvPr id="15" name="Gruppe 14"/>
          <p:cNvGrpSpPr/>
          <p:nvPr/>
        </p:nvGrpSpPr>
        <p:grpSpPr>
          <a:xfrm>
            <a:off x="5285014" y="4653136"/>
            <a:ext cx="2262676" cy="432048"/>
            <a:chOff x="5285014" y="4797152"/>
            <a:chExt cx="2262676" cy="432048"/>
          </a:xfrm>
        </p:grpSpPr>
        <p:cxnSp>
          <p:nvCxnSpPr>
            <p:cNvPr id="12" name="Rett linje 11"/>
            <p:cNvCxnSpPr/>
            <p:nvPr/>
          </p:nvCxnSpPr>
          <p:spPr bwMode="auto">
            <a:xfrm>
              <a:off x="5285014" y="5229200"/>
              <a:ext cx="36710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ett linje 22"/>
            <p:cNvCxnSpPr/>
            <p:nvPr/>
          </p:nvCxnSpPr>
          <p:spPr bwMode="auto">
            <a:xfrm>
              <a:off x="5656274" y="5013176"/>
              <a:ext cx="36710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Rett linje 23"/>
            <p:cNvCxnSpPr/>
            <p:nvPr/>
          </p:nvCxnSpPr>
          <p:spPr bwMode="auto">
            <a:xfrm>
              <a:off x="6033144" y="4797152"/>
              <a:ext cx="36710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Rett linje 24"/>
            <p:cNvCxnSpPr/>
            <p:nvPr/>
          </p:nvCxnSpPr>
          <p:spPr bwMode="auto">
            <a:xfrm>
              <a:off x="6421234" y="5013176"/>
              <a:ext cx="36710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Rett linje 25"/>
            <p:cNvCxnSpPr/>
            <p:nvPr/>
          </p:nvCxnSpPr>
          <p:spPr bwMode="auto">
            <a:xfrm>
              <a:off x="6786884" y="5229200"/>
              <a:ext cx="36710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Rett linje 26"/>
            <p:cNvCxnSpPr/>
            <p:nvPr/>
          </p:nvCxnSpPr>
          <p:spPr bwMode="auto">
            <a:xfrm>
              <a:off x="7180584" y="5085184"/>
              <a:ext cx="36710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TekstSylinder 10"/>
          <p:cNvSpPr txBox="1"/>
          <p:nvPr/>
        </p:nvSpPr>
        <p:spPr>
          <a:xfrm>
            <a:off x="7740352" y="458112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Syntax: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5.0 Cox model</a:t>
            </a:r>
          </a:p>
        </p:txBody>
      </p:sp>
    </p:spTree>
    <p:extLst>
      <p:ext uri="{BB962C8B-B14F-4D97-AF65-F5344CB8AC3E}">
        <p14:creationId xmlns:p14="http://schemas.microsoft.com/office/powerpoint/2010/main" val="68640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  <p:bldP spid="13" grpId="0"/>
      <p:bldP spid="14" grpId="0"/>
      <p:bldP spid="18" grpId="0" animBg="1"/>
      <p:bldP spid="19" grpId="0"/>
      <p:bldP spid="20" grpId="0" animBg="1"/>
      <p:bldP spid="21" grpId="0"/>
      <p:bldP spid="8" grpId="0"/>
      <p:bldP spid="22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commands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ekstSylinder 2"/>
          <p:cNvSpPr txBox="1"/>
          <p:nvPr/>
        </p:nvSpPr>
        <p:spPr>
          <a:xfrm>
            <a:off x="827586" y="1393967"/>
            <a:ext cx="5051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stpm3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sex, 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scale(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lncumhazard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eform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23530" y="908722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Proportional hazards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849646" y="2584287"/>
            <a:ext cx="6941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stpm3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sex, 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scale(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lncumhazard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eform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tvc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dftvc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23530" y="2100912"/>
            <a:ext cx="6889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3AAFC3"/>
                </a:solidFill>
                <a:latin typeface="Arial"/>
              </a:rPr>
              <a:t>Non-proportional hazards = </a:t>
            </a:r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Time Dependent HR </a:t>
            </a:r>
          </a:p>
        </p:txBody>
      </p:sp>
      <p:sp>
        <p:nvSpPr>
          <p:cNvPr id="12" name="Høyre klammeparentes 11"/>
          <p:cNvSpPr/>
          <p:nvPr/>
        </p:nvSpPr>
        <p:spPr bwMode="auto">
          <a:xfrm rot="5400000">
            <a:off x="6524083" y="2243126"/>
            <a:ext cx="416575" cy="174259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kstSylinder 12"/>
          <p:cNvSpPr txBox="1"/>
          <p:nvPr/>
        </p:nvSpPr>
        <p:spPr>
          <a:xfrm>
            <a:off x="5308796" y="3266175"/>
            <a:ext cx="2863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varying coefficient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sex, with 2 splines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1187624" y="4615968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Standard method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1492313" y="5013178"/>
            <a:ext cx="3373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Fit at PH model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Plot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Schoenfeld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residuals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tvc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stplit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 needed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955625" y="4615968"/>
            <a:ext cx="3706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Easier method</a:t>
            </a:r>
            <a:r>
              <a:rPr lang="en-US" sz="16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, Flexible Parametric</a:t>
            </a:r>
            <a:endParaRPr lang="en-US" sz="2000" dirty="0">
              <a:solidFill>
                <a:srgbClr val="3AAFC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5260314" y="5013178"/>
            <a:ext cx="3839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tvc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terms for the exposure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(test PH vs TD with LR-test)</a:t>
            </a:r>
          </a:p>
          <a:p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 and plot HR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5238459" y="606077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tvc</a:t>
            </a:r>
            <a:r>
              <a:rPr lang="en-U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for confounders?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323530" y="4191473"/>
            <a:ext cx="5201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3AAFC3"/>
                </a:solidFill>
                <a:latin typeface="Arial"/>
              </a:rPr>
              <a:t>Testing for non-proportional hazards</a:t>
            </a:r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27584" y="6100849"/>
            <a:ext cx="380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Syntax: 5.0 Cox model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Test Proportional Hazards assumption</a:t>
            </a:r>
          </a:p>
        </p:txBody>
      </p:sp>
    </p:spTree>
    <p:extLst>
      <p:ext uri="{BB962C8B-B14F-4D97-AF65-F5344CB8AC3E}">
        <p14:creationId xmlns:p14="http://schemas.microsoft.com/office/powerpoint/2010/main" val="24401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 animBg="1"/>
      <p:bldP spid="13" grpId="0"/>
      <p:bldP spid="14" grpId="0"/>
      <p:bldP spid="15" grpId="0" build="p"/>
      <p:bldP spid="16" grpId="0"/>
      <p:bldP spid="17" grpId="0" build="p"/>
      <p:bldP spid="1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Syntax</a:t>
            </a:r>
          </a:p>
          <a:p>
            <a:pPr marL="0" indent="0" algn="ctr">
              <a:buNone/>
            </a:pPr>
            <a:r>
              <a:rPr lang="en-US" i="1" dirty="0"/>
              <a:t>“</a:t>
            </a:r>
            <a:r>
              <a:rPr lang="en-US" i="1" dirty="0">
                <a:solidFill>
                  <a:srgbClr val="FF0000"/>
                </a:solidFill>
              </a:rPr>
              <a:t>5,1</a:t>
            </a:r>
            <a:r>
              <a:rPr lang="en-US" i="1" dirty="0"/>
              <a:t> Flexible Parametric Survival “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“PH versus TD models using female as exposure”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39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sz="2000" dirty="0"/>
              <a:t>so far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066800"/>
            <a:ext cx="8208912" cy="5486400"/>
          </a:xfrm>
        </p:spPr>
        <p:txBody>
          <a:bodyPr/>
          <a:lstStyle/>
          <a:p>
            <a:r>
              <a:rPr lang="en-US" dirty="0"/>
              <a:t>Effect of </a:t>
            </a:r>
            <a:r>
              <a:rPr lang="en-US" dirty="0">
                <a:solidFill>
                  <a:srgbClr val="0000FF"/>
                </a:solidFill>
              </a:rPr>
              <a:t>sex</a:t>
            </a:r>
            <a:r>
              <a:rPr lang="en-US" dirty="0"/>
              <a:t> on </a:t>
            </a:r>
            <a:r>
              <a:rPr lang="en-US" dirty="0">
                <a:solidFill>
                  <a:srgbClr val="FF0000"/>
                </a:solidFill>
              </a:rPr>
              <a:t>melanoma survival</a:t>
            </a:r>
          </a:p>
          <a:p>
            <a:pPr lvl="1"/>
            <a:r>
              <a:rPr lang="en-US" dirty="0"/>
              <a:t>PH model </a:t>
            </a:r>
            <a:r>
              <a:rPr lang="en-US" dirty="0">
                <a:sym typeface="Symbol" panose="05050102010706020507" pitchFamily="18" charset="2"/>
              </a:rPr>
              <a:t> constant HR</a:t>
            </a:r>
          </a:p>
          <a:p>
            <a:pPr lvl="1"/>
            <a:r>
              <a:rPr lang="en-US" dirty="0"/>
              <a:t>Non-PH model </a:t>
            </a:r>
            <a:r>
              <a:rPr lang="en-US" dirty="0">
                <a:sym typeface="Symbol" panose="05050102010706020507" pitchFamily="18" charset="2"/>
              </a:rPr>
              <a:t> time dependent HR (TD)</a:t>
            </a:r>
          </a:p>
          <a:p>
            <a:r>
              <a:rPr lang="en-US" dirty="0">
                <a:sym typeface="Symbol" panose="05050102010706020507" pitchFamily="18" charset="2"/>
              </a:rPr>
              <a:t>Next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TD hazard ratios for age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Are the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sex</a:t>
            </a:r>
            <a:r>
              <a:rPr lang="en-US" dirty="0">
                <a:sym typeface="Symbol" panose="05050102010706020507" pitchFamily="18" charset="2"/>
              </a:rPr>
              <a:t> estimates the same </a:t>
            </a:r>
            <a:r>
              <a:rPr lang="en-US" sz="1800" dirty="0">
                <a:sym typeface="Symbol" panose="05050102010706020507" pitchFamily="18" charset="2"/>
              </a:rPr>
              <a:t>(PH vs TD for age)</a:t>
            </a:r>
            <a:r>
              <a:rPr lang="en-US" dirty="0">
                <a:sym typeface="Symbol" panose="05050102010706020507" pitchFamily="18" charset="2"/>
              </a:rPr>
              <a:t>?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Handle huge HR caused by hazards close to zero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Plot HR </a:t>
            </a:r>
            <a:r>
              <a:rPr lang="en-US" sz="2000" dirty="0">
                <a:sym typeface="Symbol" panose="05050102010706020507" pitchFamily="18" charset="2"/>
              </a:rPr>
              <a:t>restricted range</a:t>
            </a:r>
            <a:endParaRPr lang="en-US" dirty="0">
              <a:sym typeface="Symbol" panose="05050102010706020507" pitchFamily="18" charset="2"/>
            </a:endParaRPr>
          </a:p>
          <a:p>
            <a:pPr lvl="2"/>
            <a:r>
              <a:rPr lang="en-US" dirty="0">
                <a:solidFill>
                  <a:srgbClr val="008000"/>
                </a:solidFill>
                <a:sym typeface="Symbol" panose="05050102010706020507" pitchFamily="18" charset="2"/>
              </a:rPr>
              <a:t>Plot HD </a:t>
            </a:r>
            <a:r>
              <a:rPr lang="en-US" sz="2000" dirty="0">
                <a:sym typeface="Symbol" panose="05050102010706020507" pitchFamily="18" charset="2"/>
              </a:rPr>
              <a:t>(hazard differences)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Syntax</a:t>
            </a:r>
          </a:p>
          <a:p>
            <a:pPr marL="0" indent="0" algn="ctr">
              <a:buNone/>
            </a:pPr>
            <a:r>
              <a:rPr lang="en-US" i="1" dirty="0"/>
              <a:t>“</a:t>
            </a:r>
            <a:r>
              <a:rPr lang="en-US" i="1" dirty="0">
                <a:solidFill>
                  <a:srgbClr val="FF0000"/>
                </a:solidFill>
              </a:rPr>
              <a:t>5,1</a:t>
            </a:r>
            <a:r>
              <a:rPr lang="en-US" i="1" dirty="0"/>
              <a:t> Flexible Parametric Survival “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“PH versus TD models using age groups”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66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540296"/>
          </a:xfrm>
        </p:spPr>
        <p:txBody>
          <a:bodyPr/>
          <a:lstStyle/>
          <a:p>
            <a:r>
              <a:rPr lang="en-US" dirty="0"/>
              <a:t>Summary </a:t>
            </a:r>
            <a:r>
              <a:rPr lang="en-US" sz="2000" dirty="0"/>
              <a:t>so far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656928"/>
            <a:ext cx="8352928" cy="5896272"/>
          </a:xfrm>
        </p:spPr>
        <p:txBody>
          <a:bodyPr/>
          <a:lstStyle/>
          <a:p>
            <a:r>
              <a:rPr lang="en-US" sz="2800" dirty="0">
                <a:sym typeface="Symbol" panose="05050102010706020507" pitchFamily="18" charset="2"/>
              </a:rPr>
              <a:t>TD hazard ratios for age</a:t>
            </a:r>
          </a:p>
          <a:p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Exposure: sex</a:t>
            </a:r>
            <a:r>
              <a:rPr lang="en-US" sz="2800" dirty="0">
                <a:sym typeface="Symbol" panose="05050102010706020507" pitchFamily="18" charset="2"/>
              </a:rPr>
              <a:t> estimates the same </a:t>
            </a:r>
            <a:r>
              <a:rPr lang="en-US" sz="1600" dirty="0">
                <a:sym typeface="Symbol" panose="05050102010706020507" pitchFamily="18" charset="2"/>
              </a:rPr>
              <a:t>(PH vs TD for age)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TD for the </a:t>
            </a:r>
            <a:r>
              <a:rPr lang="en-US" sz="2400" dirty="0">
                <a:solidFill>
                  <a:srgbClr val="FF9900"/>
                </a:solidFill>
                <a:sym typeface="Symbol" panose="05050102010706020507" pitchFamily="18" charset="2"/>
              </a:rPr>
              <a:t>confounder age </a:t>
            </a:r>
            <a:r>
              <a:rPr lang="en-US" sz="2400" dirty="0">
                <a:sym typeface="Symbol" panose="05050102010706020507" pitchFamily="18" charset="2"/>
              </a:rPr>
              <a:t>was not needed</a:t>
            </a:r>
          </a:p>
          <a:p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Exposure: age</a:t>
            </a:r>
            <a:endParaRPr lang="en-US" sz="2800" dirty="0">
              <a:sym typeface="Symbol" panose="05050102010706020507" pitchFamily="18" charset="2"/>
            </a:endParaRP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Plot HR, Table of HR</a:t>
            </a:r>
          </a:p>
          <a:p>
            <a:r>
              <a:rPr lang="en-US" sz="2800" dirty="0">
                <a:sym typeface="Symbol" panose="05050102010706020507" pitchFamily="18" charset="2"/>
              </a:rPr>
              <a:t>Huge HR caused by hazards close to zero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Plot HR from 1-10 years </a:t>
            </a:r>
            <a:r>
              <a:rPr lang="en-US" sz="1600" dirty="0">
                <a:sym typeface="Symbol" panose="05050102010706020507" pitchFamily="18" charset="2"/>
              </a:rPr>
              <a:t>(avoid time 0)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762000"/>
          </a:xfrm>
        </p:spPr>
        <p:txBody>
          <a:bodyPr/>
          <a:lstStyle/>
          <a:p>
            <a:r>
              <a:rPr lang="en-US" dirty="0"/>
              <a:t>Time dependent HR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92508"/>
            <a:ext cx="7992888" cy="585301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900076"/>
            <a:ext cx="4392488" cy="321652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-36512" y="473623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Proportional HR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195738" y="2560770"/>
            <a:ext cx="124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HR</a:t>
            </a:r>
          </a:p>
        </p:txBody>
      </p:sp>
      <p:cxnSp>
        <p:nvCxnSpPr>
          <p:cNvPr id="11" name="Rett pilkobling 10"/>
          <p:cNvCxnSpPr>
            <a:stCxn id="9" idx="1"/>
          </p:cNvCxnSpPr>
          <p:nvPr/>
        </p:nvCxnSpPr>
        <p:spPr bwMode="auto">
          <a:xfrm flipH="1">
            <a:off x="1704162" y="2760827"/>
            <a:ext cx="491574" cy="8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Rett pilkobling 11"/>
          <p:cNvCxnSpPr>
            <a:stCxn id="9" idx="3"/>
          </p:cNvCxnSpPr>
          <p:nvPr/>
        </p:nvCxnSpPr>
        <p:spPr bwMode="auto">
          <a:xfrm>
            <a:off x="3436783" y="2760827"/>
            <a:ext cx="1507741" cy="4480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kstSylinder 15"/>
          <p:cNvSpPr txBox="1"/>
          <p:nvPr/>
        </p:nvSpPr>
        <p:spPr>
          <a:xfrm>
            <a:off x="1979714" y="3028890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HD instead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979714" y="3388930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plot from 1-10</a:t>
            </a:r>
          </a:p>
        </p:txBody>
      </p:sp>
    </p:spTree>
    <p:extLst>
      <p:ext uri="{BB962C8B-B14F-4D97-AF65-F5344CB8AC3E}">
        <p14:creationId xmlns:p14="http://schemas.microsoft.com/office/powerpoint/2010/main" val="42448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6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response modeling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994048"/>
          </a:xfrm>
        </p:spPr>
        <p:txBody>
          <a:bodyPr/>
          <a:lstStyle/>
          <a:p>
            <a:r>
              <a:rPr lang="en-US" dirty="0"/>
              <a:t>Replace exposure with spline object</a:t>
            </a:r>
          </a:p>
          <a:p>
            <a:pPr lvl="1"/>
            <a:r>
              <a:rPr lang="en-US" dirty="0"/>
              <a:t>Age as exposure</a:t>
            </a:r>
          </a:p>
          <a:p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BCD3C26-2701-CBE6-92D0-273D67C5DF08}"/>
              </a:ext>
            </a:extLst>
          </p:cNvPr>
          <p:cNvSpPr txBox="1"/>
          <p:nvPr/>
        </p:nvSpPr>
        <p:spPr>
          <a:xfrm>
            <a:off x="1093726" y="2348880"/>
            <a:ext cx="6790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stpm3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@ns(age,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(3))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i.hormon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scale(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lncumhazard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B0CD3AD6-D67C-9013-93FC-AD04A6446BDF}"/>
              </a:ext>
            </a:extLst>
          </p:cNvPr>
          <p:cNvGrpSpPr/>
          <p:nvPr/>
        </p:nvGrpSpPr>
        <p:grpSpPr>
          <a:xfrm>
            <a:off x="1782434" y="2780928"/>
            <a:ext cx="2088232" cy="648072"/>
            <a:chOff x="1782434" y="3068960"/>
            <a:chExt cx="2088232" cy="648072"/>
          </a:xfrm>
        </p:grpSpPr>
        <p:sp>
          <p:nvSpPr>
            <p:cNvPr id="9" name="Høyre klammeparentes 8">
              <a:extLst>
                <a:ext uri="{FF2B5EF4-FFF2-40B4-BE49-F238E27FC236}">
                  <a16:creationId xmlns:a16="http://schemas.microsoft.com/office/drawing/2014/main" id="{C5118255-BFA8-EA0A-250E-16446E6838D5}"/>
                </a:ext>
              </a:extLst>
            </p:cNvPr>
            <p:cNvSpPr/>
            <p:nvPr/>
          </p:nvSpPr>
          <p:spPr bwMode="auto">
            <a:xfrm rot="5400000">
              <a:off x="2646530" y="2403630"/>
              <a:ext cx="360040" cy="169070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0289198E-AB92-30B2-C5A1-0D7BAFFFEE8B}"/>
                </a:ext>
              </a:extLst>
            </p:cNvPr>
            <p:cNvSpPr txBox="1"/>
            <p:nvPr/>
          </p:nvSpPr>
          <p:spPr>
            <a:xfrm>
              <a:off x="1782434" y="3378478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Natural spline in age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62D19CD9-896D-6896-1CD2-7B91A958DEA9}"/>
              </a:ext>
            </a:extLst>
          </p:cNvPr>
          <p:cNvGrpSpPr/>
          <p:nvPr/>
        </p:nvGrpSpPr>
        <p:grpSpPr>
          <a:xfrm>
            <a:off x="6215602" y="2780928"/>
            <a:ext cx="2592288" cy="648072"/>
            <a:chOff x="1337804" y="3068960"/>
            <a:chExt cx="2592288" cy="648072"/>
          </a:xfrm>
        </p:grpSpPr>
        <p:sp>
          <p:nvSpPr>
            <p:cNvPr id="13" name="Høyre klammeparentes 12">
              <a:extLst>
                <a:ext uri="{FF2B5EF4-FFF2-40B4-BE49-F238E27FC236}">
                  <a16:creationId xmlns:a16="http://schemas.microsoft.com/office/drawing/2014/main" id="{E2698AA8-F469-E160-E1AE-060B1FA8CAD5}"/>
                </a:ext>
              </a:extLst>
            </p:cNvPr>
            <p:cNvSpPr/>
            <p:nvPr/>
          </p:nvSpPr>
          <p:spPr bwMode="auto">
            <a:xfrm rot="5400000">
              <a:off x="2439135" y="2916315"/>
              <a:ext cx="360040" cy="66533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E3BDF44C-C95B-1399-8771-0D52846DDEE6}"/>
                </a:ext>
              </a:extLst>
            </p:cNvPr>
            <p:cNvSpPr txBox="1"/>
            <p:nvPr/>
          </p:nvSpPr>
          <p:spPr>
            <a:xfrm>
              <a:off x="1337804" y="3378478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spline for baseline hazard</a:t>
              </a:r>
            </a:p>
          </p:txBody>
        </p:sp>
      </p:grp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430D92F2-ED8F-70D6-7510-8D4072ED57E1}"/>
              </a:ext>
            </a:extLst>
          </p:cNvPr>
          <p:cNvSpPr txBox="1">
            <a:spLocks/>
          </p:cNvSpPr>
          <p:nvPr/>
        </p:nvSpPr>
        <p:spPr bwMode="auto">
          <a:xfrm>
            <a:off x="680807" y="3713358"/>
            <a:ext cx="7772400" cy="165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r>
              <a:rPr lang="en-US" kern="0" dirty="0"/>
              <a:t>Spline objects</a:t>
            </a:r>
          </a:p>
          <a:p>
            <a:pPr lvl="1"/>
            <a:r>
              <a:rPr lang="en-US" kern="0" dirty="0">
                <a:solidFill>
                  <a:srgbClr val="008000"/>
                </a:solidFill>
              </a:rPr>
              <a:t>Easy to use</a:t>
            </a:r>
          </a:p>
          <a:p>
            <a:pPr lvl="1"/>
            <a:r>
              <a:rPr lang="en-US" kern="0" dirty="0">
                <a:solidFill>
                  <a:srgbClr val="008000"/>
                </a:solidFill>
              </a:rPr>
              <a:t>Easy to predict from the model!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0334D30-EEFD-1DA8-2A55-0187D959FA16}"/>
              </a:ext>
            </a:extLst>
          </p:cNvPr>
          <p:cNvSpPr txBox="1"/>
          <p:nvPr/>
        </p:nvSpPr>
        <p:spPr>
          <a:xfrm>
            <a:off x="3923928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syntax</a:t>
            </a:r>
          </a:p>
        </p:txBody>
      </p:sp>
    </p:spTree>
    <p:extLst>
      <p:ext uri="{BB962C8B-B14F-4D97-AF65-F5344CB8AC3E}">
        <p14:creationId xmlns:p14="http://schemas.microsoft.com/office/powerpoint/2010/main" val="30267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/>
      <p:bldP spid="15" grpId="0" build="p" bldLvl="3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HR. </a:t>
            </a:r>
            <a:r>
              <a:rPr lang="en-US" sz="2400" dirty="0"/>
              <a:t>Frailty Selection Bias</a:t>
            </a:r>
            <a:endParaRPr lang="en-US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79512" y="1066800"/>
            <a:ext cx="8640960" cy="4738464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sz="1600" dirty="0" err="1"/>
              <a:t>andomized</a:t>
            </a:r>
            <a:r>
              <a:rPr lang="en-US" dirty="0" err="1"/>
              <a:t>C</a:t>
            </a:r>
            <a:r>
              <a:rPr lang="en-US" sz="1600" dirty="0" err="1"/>
              <a:t>ontrolled</a:t>
            </a:r>
            <a:r>
              <a:rPr lang="en-US" dirty="0" err="1"/>
              <a:t>T</a:t>
            </a:r>
            <a:r>
              <a:rPr lang="en-US" sz="1600" dirty="0" err="1"/>
              <a:t>rial</a:t>
            </a:r>
            <a:r>
              <a:rPr lang="en-US" dirty="0"/>
              <a:t> example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High</a:t>
            </a:r>
            <a:r>
              <a:rPr lang="en-US" dirty="0"/>
              <a:t> and </a:t>
            </a:r>
            <a:r>
              <a:rPr lang="en-US" dirty="0">
                <a:solidFill>
                  <a:srgbClr val="CC6600"/>
                </a:solidFill>
              </a:rPr>
              <a:t>variable</a:t>
            </a:r>
            <a:r>
              <a:rPr lang="en-US" dirty="0"/>
              <a:t> risk of dying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CC6600"/>
                </a:solidFill>
              </a:rPr>
              <a:t>heterogeneity, frailty</a:t>
            </a:r>
            <a:r>
              <a:rPr lang="en-US" sz="2000" dirty="0"/>
              <a:t>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Strong treatment </a:t>
            </a:r>
            <a:r>
              <a:rPr lang="en-US" dirty="0"/>
              <a:t>effect  </a:t>
            </a:r>
            <a:r>
              <a:rPr lang="en-US" sz="2000" dirty="0"/>
              <a:t>(HR=0.5 for all subjects)</a:t>
            </a:r>
          </a:p>
          <a:p>
            <a:pPr lvl="2"/>
            <a:r>
              <a:rPr lang="en-US" dirty="0"/>
              <a:t>Start:   	  </a:t>
            </a:r>
            <a:r>
              <a:rPr lang="en-US" dirty="0">
                <a:solidFill>
                  <a:srgbClr val="008000"/>
                </a:solidFill>
              </a:rPr>
              <a:t>balanced, comparable groups</a:t>
            </a:r>
          </a:p>
          <a:p>
            <a:pPr lvl="2"/>
            <a:r>
              <a:rPr lang="en-US" dirty="0"/>
              <a:t>Over time     </a:t>
            </a:r>
            <a:r>
              <a:rPr lang="en-US" dirty="0">
                <a:solidFill>
                  <a:srgbClr val="0066FF"/>
                </a:solidFill>
              </a:rPr>
              <a:t>treated</a:t>
            </a:r>
            <a:r>
              <a:rPr lang="en-US" dirty="0"/>
              <a:t>: frail subjects will remain</a:t>
            </a:r>
          </a:p>
          <a:p>
            <a:pPr lvl="2"/>
            <a:r>
              <a:rPr lang="en-US" dirty="0"/>
              <a:t>Over time </a:t>
            </a:r>
            <a:r>
              <a:rPr lang="en-US" dirty="0">
                <a:solidFill>
                  <a:srgbClr val="FF9900"/>
                </a:solidFill>
              </a:rPr>
              <a:t>untreated</a:t>
            </a:r>
            <a:r>
              <a:rPr lang="en-US" dirty="0"/>
              <a:t>: frail subjects will die out</a:t>
            </a:r>
          </a:p>
          <a:p>
            <a:pPr lvl="2"/>
            <a:r>
              <a:rPr lang="en-US" dirty="0"/>
              <a:t>HR may go from 0.5 (</a:t>
            </a:r>
            <a:r>
              <a:rPr lang="en-US" dirty="0">
                <a:solidFill>
                  <a:srgbClr val="008000"/>
                </a:solidFill>
              </a:rPr>
              <a:t>true</a:t>
            </a:r>
            <a:r>
              <a:rPr lang="en-US" dirty="0"/>
              <a:t>) to 1.5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misleading</a:t>
            </a:r>
            <a:r>
              <a:rPr lang="en-US" sz="2000" dirty="0"/>
              <a:t>) over time</a:t>
            </a:r>
          </a:p>
          <a:p>
            <a:r>
              <a:rPr lang="en-US" sz="2600" dirty="0"/>
              <a:t>Use instead</a:t>
            </a:r>
            <a:r>
              <a:rPr lang="en-US" sz="1800" dirty="0"/>
              <a:t> of the HR</a:t>
            </a:r>
            <a:r>
              <a:rPr lang="en-US" sz="2600" dirty="0"/>
              <a:t>: </a:t>
            </a:r>
          </a:p>
          <a:p>
            <a:pPr lvl="1"/>
            <a:r>
              <a:rPr lang="en-US" sz="2200" dirty="0">
                <a:solidFill>
                  <a:srgbClr val="008000"/>
                </a:solidFill>
              </a:rPr>
              <a:t>Restricted Mean Survival Time</a:t>
            </a:r>
          </a:p>
          <a:p>
            <a:pPr lvl="1"/>
            <a:r>
              <a:rPr lang="en-US" sz="2200" dirty="0">
                <a:solidFill>
                  <a:srgbClr val="008000"/>
                </a:solidFill>
              </a:rPr>
              <a:t>Standardized Survival Curves</a:t>
            </a:r>
          </a:p>
          <a:p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4D8D4-D723-4E3C-8148-0CBA78484A06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C7898-3D8E-4649-9149-945A60C0C0F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TekstSylinder 6"/>
          <p:cNvSpPr txBox="1"/>
          <p:nvPr/>
        </p:nvSpPr>
        <p:spPr>
          <a:xfrm>
            <a:off x="4788024" y="6381330"/>
            <a:ext cx="4164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/>
              <a:t>Hernan 2010; </a:t>
            </a:r>
            <a:r>
              <a:rPr lang="en-US" sz="1200" dirty="0" err="1"/>
              <a:t>Stensrud</a:t>
            </a:r>
            <a:r>
              <a:rPr lang="en-US" sz="1200" dirty="0"/>
              <a:t> et al. 2019; </a:t>
            </a:r>
            <a:r>
              <a:rPr lang="en-US" sz="1200" dirty="0" err="1"/>
              <a:t>Stensrud</a:t>
            </a:r>
            <a:r>
              <a:rPr lang="en-US" sz="1200" dirty="0"/>
              <a:t> and Hernan 2020)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95536" y="5877272"/>
            <a:ext cx="858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HR with caution if large and varying risk of event</a:t>
            </a:r>
          </a:p>
        </p:txBody>
      </p:sp>
    </p:spTree>
    <p:extLst>
      <p:ext uri="{BB962C8B-B14F-4D97-AF65-F5344CB8AC3E}">
        <p14:creationId xmlns:p14="http://schemas.microsoft.com/office/powerpoint/2010/main" val="40690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E72D8D-F299-4CA6-BDB7-E9721EF0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r>
              <a:rPr lang="en-US" sz="2400" dirty="0"/>
              <a:t> cont.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88997A-27C6-4446-9D10-1370F3A24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 </a:t>
            </a:r>
            <a:r>
              <a:rPr lang="en-US" sz="2000" dirty="0"/>
              <a:t>of the standard model</a:t>
            </a:r>
            <a:endParaRPr lang="en-US" dirty="0"/>
          </a:p>
          <a:p>
            <a:pPr lvl="1"/>
            <a:r>
              <a:rPr lang="en-US" dirty="0"/>
              <a:t>Proportional Hazards</a:t>
            </a:r>
          </a:p>
          <a:p>
            <a:pPr lvl="1"/>
            <a:r>
              <a:rPr lang="en-US" dirty="0"/>
              <a:t>Linear dose response</a:t>
            </a:r>
          </a:p>
          <a:p>
            <a:pPr lvl="1"/>
            <a:r>
              <a:rPr lang="en-US" dirty="0"/>
              <a:t>No interactions</a:t>
            </a:r>
          </a:p>
          <a:p>
            <a:pPr lvl="1"/>
            <a:r>
              <a:rPr lang="en-US" dirty="0"/>
              <a:t>Non-informative censoring</a:t>
            </a:r>
          </a:p>
          <a:p>
            <a:r>
              <a:rPr lang="en-US" dirty="0"/>
              <a:t>Problems with the Hazard Ratio</a:t>
            </a:r>
          </a:p>
          <a:p>
            <a:r>
              <a:rPr lang="en-US" dirty="0"/>
              <a:t>Alternatives</a:t>
            </a:r>
            <a:r>
              <a:rPr lang="en-US" sz="1600" dirty="0"/>
              <a:t> to the Hazard Ratio</a:t>
            </a:r>
            <a:endParaRPr lang="en-US" dirty="0"/>
          </a:p>
          <a:p>
            <a:pPr lvl="1"/>
            <a:r>
              <a:rPr lang="en-US" dirty="0"/>
              <a:t>Restricted Mean Survival Time (Difference)</a:t>
            </a:r>
          </a:p>
          <a:p>
            <a:pPr lvl="1"/>
            <a:r>
              <a:rPr lang="en-US" dirty="0"/>
              <a:t>Standardized Survival Curves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96BE0A-FC7D-477B-AB9C-7E953754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8996B7-3265-4EF5-9B88-A48DC9C9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A9B0B8-D9F8-4D3C-9ADF-EFF90353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Alterative measures to the Hazard Ratio</a:t>
            </a:r>
            <a:br>
              <a:rPr lang="en-US" dirty="0"/>
            </a:b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Standardized Survival Curves, Restricted Mean Survival Time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36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Survival Curves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TekstSylinder 2"/>
          <p:cNvSpPr txBox="1"/>
          <p:nvPr/>
        </p:nvSpPr>
        <p:spPr>
          <a:xfrm>
            <a:off x="827586" y="1393967"/>
            <a:ext cx="5846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stpm3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age sex, 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scale(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lncumhazard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eform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23530" y="908722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Model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849646" y="2584287"/>
            <a:ext cx="7545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0 6 101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101 values from 0 to 6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standsurv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at1(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trt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0) at2(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trt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atvars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S0 S1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ci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timevar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23530" y="2100912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3AAFC3"/>
                </a:solidFill>
                <a:latin typeface="Arial"/>
              </a:rPr>
              <a:t>Standardized Predictions</a:t>
            </a:r>
            <a:endParaRPr lang="en-US" dirty="0">
              <a:solidFill>
                <a:srgbClr val="3AAFC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Høyre klammeparentes 11"/>
          <p:cNvSpPr/>
          <p:nvPr/>
        </p:nvSpPr>
        <p:spPr bwMode="auto">
          <a:xfrm rot="5400000">
            <a:off x="3938865" y="2578779"/>
            <a:ext cx="416575" cy="174259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kstSylinder 12"/>
          <p:cNvSpPr txBox="1"/>
          <p:nvPr/>
        </p:nvSpPr>
        <p:spPr>
          <a:xfrm>
            <a:off x="2843808" y="3573016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untreated and treated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AA2C16E-2D4F-296B-FB41-3D965964274B}"/>
              </a:ext>
            </a:extLst>
          </p:cNvPr>
          <p:cNvSpPr txBox="1"/>
          <p:nvPr/>
        </p:nvSpPr>
        <p:spPr>
          <a:xfrm>
            <a:off x="1716250" y="4429561"/>
            <a:ext cx="4943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to all variables in the model </a:t>
            </a:r>
          </a:p>
          <a:p>
            <a:pPr algn="ctr"/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specified in “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standsurv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command: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 and sex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4F866A7-BF10-06B6-8A41-421EB19C659B}"/>
              </a:ext>
            </a:extLst>
          </p:cNvPr>
          <p:cNvSpPr txBox="1"/>
          <p:nvPr/>
        </p:nvSpPr>
        <p:spPr>
          <a:xfrm>
            <a:off x="3923928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syntax</a:t>
            </a:r>
          </a:p>
        </p:txBody>
      </p:sp>
    </p:spTree>
    <p:extLst>
      <p:ext uri="{BB962C8B-B14F-4D97-AF65-F5344CB8AC3E}">
        <p14:creationId xmlns:p14="http://schemas.microsoft.com/office/powerpoint/2010/main" val="42008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 animBg="1"/>
      <p:bldP spid="13" grpId="0"/>
      <p:bldP spid="11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DFC803-E25E-466E-B45C-63C87A25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Mean Survival Time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0DA10F-4115-46A2-9003-52D9D964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308" y="908720"/>
            <a:ext cx="3910172" cy="3168352"/>
          </a:xfrm>
        </p:spPr>
        <p:txBody>
          <a:bodyPr/>
          <a:lstStyle/>
          <a:p>
            <a:r>
              <a:rPr lang="en-US" sz="2400" dirty="0"/>
              <a:t>RMST = area under the survival curve</a:t>
            </a:r>
          </a:p>
          <a:p>
            <a:r>
              <a:rPr lang="en-US" sz="2400" dirty="0"/>
              <a:t>Difference in RMST = area between the survival curves</a:t>
            </a:r>
          </a:p>
          <a:p>
            <a:r>
              <a:rPr lang="en-US" sz="2400" dirty="0"/>
              <a:t>Restrict to the observation time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D69D2D-121E-4CBF-9F30-40625F81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36BD-5EEB-4F0D-83C7-796DD7C48DB0}" type="datetime7">
              <a:rPr lang="en-US" smtClean="0"/>
              <a:t>Mar-23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71969A-A880-4C56-8EAD-E3D96BC4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FE78F2-FA4F-4B65-9A3E-7A7C414B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C4C-6942-428E-9D64-3C94F6404CDB}" type="slidenum">
              <a:rPr lang="en-US" smtClean="0"/>
              <a:t>42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C86757-A72F-4ACD-8A33-F0BDD820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5" y="908721"/>
            <a:ext cx="4759860" cy="3485540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67337E96-831F-4AAC-91A1-F74E54D12D1F}"/>
              </a:ext>
            </a:extLst>
          </p:cNvPr>
          <p:cNvSpPr txBox="1">
            <a:spLocks/>
          </p:cNvSpPr>
          <p:nvPr/>
        </p:nvSpPr>
        <p:spPr bwMode="auto">
          <a:xfrm>
            <a:off x="87756" y="4466268"/>
            <a:ext cx="8865368" cy="198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pPr marL="0" indent="0" algn="ctr">
              <a:spcBef>
                <a:spcPts val="300"/>
              </a:spcBef>
              <a:buNone/>
            </a:pPr>
            <a:r>
              <a:rPr lang="en-US" sz="2400" dirty="0"/>
              <a:t>Restricted Mean Survival Time </a:t>
            </a:r>
            <a:r>
              <a:rPr lang="en-US" sz="2400" b="1" dirty="0"/>
              <a:t>Difference</a:t>
            </a:r>
            <a:r>
              <a:rPr lang="en-US" sz="1800" dirty="0"/>
              <a:t> at max follow up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2200" dirty="0">
                <a:solidFill>
                  <a:srgbClr val="008000"/>
                </a:solidFill>
              </a:rPr>
              <a:t>Natural measure </a:t>
            </a:r>
            <a:r>
              <a:rPr lang="en-US" sz="2200" dirty="0">
                <a:solidFill>
                  <a:schemeClr val="tx1"/>
                </a:solidFill>
              </a:rPr>
              <a:t>of effect, alternative to the Hazard Ratio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2200" dirty="0">
                <a:solidFill>
                  <a:srgbClr val="008000"/>
                </a:solidFill>
              </a:rPr>
              <a:t>Not affected </a:t>
            </a:r>
            <a:r>
              <a:rPr lang="en-US" sz="2200" dirty="0">
                <a:solidFill>
                  <a:schemeClr val="tx1"/>
                </a:solidFill>
              </a:rPr>
              <a:t>by frailty bias of the Hazard Ratio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2200" dirty="0">
                <a:solidFill>
                  <a:srgbClr val="008000"/>
                </a:solidFill>
              </a:rPr>
              <a:t>Just one number </a:t>
            </a:r>
            <a:r>
              <a:rPr lang="en-US" sz="2200" dirty="0">
                <a:solidFill>
                  <a:schemeClr val="tx1"/>
                </a:solidFill>
              </a:rPr>
              <a:t>also for Time Dependent Hazard Ratios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2200" dirty="0">
                <a:solidFill>
                  <a:srgbClr val="FF0000"/>
                </a:solidFill>
              </a:rPr>
              <a:t>Affected by competing risk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7329A63-CAD4-5294-4736-1A33BCDEE90F}"/>
              </a:ext>
            </a:extLst>
          </p:cNvPr>
          <p:cNvSpPr txBox="1"/>
          <p:nvPr/>
        </p:nvSpPr>
        <p:spPr>
          <a:xfrm>
            <a:off x="3923928" y="6444044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syntax</a:t>
            </a:r>
          </a:p>
        </p:txBody>
      </p:sp>
    </p:spTree>
    <p:extLst>
      <p:ext uri="{BB962C8B-B14F-4D97-AF65-F5344CB8AC3E}">
        <p14:creationId xmlns:p14="http://schemas.microsoft.com/office/powerpoint/2010/main" val="32551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612304"/>
          </a:xfrm>
        </p:spPr>
        <p:txBody>
          <a:bodyPr/>
          <a:lstStyle/>
          <a:p>
            <a:r>
              <a:rPr lang="en-US" dirty="0"/>
              <a:t>Summing up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860504"/>
          </a:xfrm>
        </p:spPr>
        <p:txBody>
          <a:bodyPr/>
          <a:lstStyle/>
          <a:p>
            <a:r>
              <a:rPr lang="en-US" dirty="0"/>
              <a:t>Cox model</a:t>
            </a:r>
          </a:p>
          <a:p>
            <a:pPr lvl="1"/>
            <a:r>
              <a:rPr lang="en-US" dirty="0"/>
              <a:t>Proportional Hazards </a:t>
            </a:r>
            <a:r>
              <a:rPr lang="en-US" dirty="0">
                <a:sym typeface="Symbol" panose="05050102010706020507" pitchFamily="18" charset="2"/>
              </a:rPr>
              <a:t> constant HR</a:t>
            </a:r>
          </a:p>
          <a:p>
            <a:pPr lvl="1"/>
            <a:r>
              <a:rPr lang="en-US" dirty="0">
                <a:solidFill>
                  <a:srgbClr val="FF9900"/>
                </a:solidFill>
                <a:sym typeface="Symbol" panose="05050102010706020507" pitchFamily="18" charset="2"/>
              </a:rPr>
              <a:t>Limited options </a:t>
            </a:r>
            <a:r>
              <a:rPr lang="en-US" dirty="0">
                <a:sym typeface="Symbol" panose="05050102010706020507" pitchFamily="18" charset="2"/>
              </a:rPr>
              <a:t>for non-proportional hazards</a:t>
            </a:r>
          </a:p>
          <a:p>
            <a:r>
              <a:rPr lang="en-US" dirty="0">
                <a:sym typeface="Symbol" panose="05050102010706020507" pitchFamily="18" charset="2"/>
              </a:rPr>
              <a:t>Flexible Parametric Survival model</a:t>
            </a:r>
          </a:p>
          <a:p>
            <a:pPr lvl="1"/>
            <a:r>
              <a:rPr lang="en-US" dirty="0"/>
              <a:t>Proportional Hazards </a:t>
            </a:r>
            <a:r>
              <a:rPr lang="en-US" dirty="0">
                <a:sym typeface="Symbol" panose="05050102010706020507" pitchFamily="18" charset="2"/>
              </a:rPr>
              <a:t> constant HR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Symbol" panose="05050102010706020507" pitchFamily="18" charset="2"/>
              </a:rPr>
              <a:t>Flexible</a:t>
            </a:r>
            <a:r>
              <a:rPr lang="en-US" dirty="0">
                <a:sym typeface="Symbol" panose="05050102010706020507" pitchFamily="18" charset="2"/>
              </a:rPr>
              <a:t> non-proportional hazards (splines)</a:t>
            </a:r>
          </a:p>
          <a:p>
            <a:pPr lvl="2"/>
            <a:r>
              <a:rPr lang="en-US" sz="2000" dirty="0">
                <a:sym typeface="Symbol" panose="05050102010706020507" pitchFamily="18" charset="2"/>
              </a:rPr>
              <a:t>Hazards, H</a:t>
            </a:r>
            <a:r>
              <a:rPr lang="en-US" sz="1400" dirty="0">
                <a:sym typeface="Symbol" panose="05050102010706020507" pitchFamily="18" charset="2"/>
              </a:rPr>
              <a:t>azard </a:t>
            </a:r>
            <a:r>
              <a:rPr lang="en-US" sz="2000" dirty="0">
                <a:sym typeface="Symbol" panose="05050102010706020507" pitchFamily="18" charset="2"/>
              </a:rPr>
              <a:t>R</a:t>
            </a:r>
            <a:r>
              <a:rPr lang="en-US" sz="1400" dirty="0">
                <a:sym typeface="Symbol" panose="05050102010706020507" pitchFamily="18" charset="2"/>
              </a:rPr>
              <a:t>atios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r>
              <a:rPr lang="en-US" sz="2000" dirty="0">
                <a:solidFill>
                  <a:srgbClr val="008000"/>
                </a:solidFill>
                <a:sym typeface="Symbol" panose="05050102010706020507" pitchFamily="18" charset="2"/>
              </a:rPr>
              <a:t>H</a:t>
            </a:r>
            <a:r>
              <a:rPr lang="en-US" sz="1400" dirty="0">
                <a:solidFill>
                  <a:srgbClr val="008000"/>
                </a:solidFill>
                <a:sym typeface="Symbol" panose="05050102010706020507" pitchFamily="18" charset="2"/>
              </a:rPr>
              <a:t>azard </a:t>
            </a:r>
            <a:r>
              <a:rPr lang="en-US" sz="2000" dirty="0">
                <a:solidFill>
                  <a:srgbClr val="008000"/>
                </a:solidFill>
                <a:sym typeface="Symbol" panose="05050102010706020507" pitchFamily="18" charset="2"/>
              </a:rPr>
              <a:t>D</a:t>
            </a:r>
            <a:r>
              <a:rPr lang="en-US" sz="1400" dirty="0">
                <a:solidFill>
                  <a:srgbClr val="008000"/>
                </a:solidFill>
                <a:sym typeface="Symbol" panose="05050102010706020507" pitchFamily="18" charset="2"/>
              </a:rPr>
              <a:t>ifferences, </a:t>
            </a:r>
            <a:r>
              <a:rPr lang="en-US" sz="2000" dirty="0">
                <a:sym typeface="Symbol" panose="05050102010706020507" pitchFamily="18" charset="2"/>
              </a:rPr>
              <a:t>Survival, </a:t>
            </a:r>
            <a:r>
              <a:rPr lang="en-US" sz="2000" dirty="0">
                <a:solidFill>
                  <a:srgbClr val="008000"/>
                </a:solidFill>
                <a:sym typeface="Symbol" panose="05050102010706020507" pitchFamily="18" charset="2"/>
              </a:rPr>
              <a:t>S</a:t>
            </a:r>
            <a:r>
              <a:rPr lang="en-US" sz="1400" dirty="0">
                <a:solidFill>
                  <a:srgbClr val="008000"/>
                </a:solidFill>
                <a:sym typeface="Symbol" panose="05050102010706020507" pitchFamily="18" charset="2"/>
              </a:rPr>
              <a:t>urvival </a:t>
            </a:r>
            <a:r>
              <a:rPr lang="en-US" sz="2000" dirty="0">
                <a:solidFill>
                  <a:srgbClr val="008000"/>
                </a:solidFill>
                <a:sym typeface="Symbol" panose="05050102010706020507" pitchFamily="18" charset="2"/>
              </a:rPr>
              <a:t>D</a:t>
            </a:r>
            <a:r>
              <a:rPr lang="en-US" sz="1400" dirty="0">
                <a:solidFill>
                  <a:srgbClr val="008000"/>
                </a:solidFill>
                <a:sym typeface="Symbol" panose="05050102010706020507" pitchFamily="18" charset="2"/>
              </a:rPr>
              <a:t>ifferences</a:t>
            </a:r>
          </a:p>
          <a:p>
            <a:r>
              <a:rPr lang="en-US" dirty="0">
                <a:sym typeface="Symbol" panose="05050102010706020507" pitchFamily="18" charset="2"/>
              </a:rPr>
              <a:t>Alternatives to the Hazard Ratio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Standardized Survival Curves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Restricted Mean Survival Time difference</a:t>
            </a:r>
          </a:p>
          <a:p>
            <a:pPr lvl="2"/>
            <a:r>
              <a:rPr lang="en-US" dirty="0">
                <a:solidFill>
                  <a:srgbClr val="008000"/>
                </a:solidFill>
                <a:sym typeface="Symbol" panose="05050102010706020507" pitchFamily="18" charset="2"/>
              </a:rPr>
              <a:t>One number (with CI) also for time dependent HR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134672" cy="762000"/>
          </a:xfrm>
        </p:spPr>
        <p:txBody>
          <a:bodyPr/>
          <a:lstStyle/>
          <a:p>
            <a:r>
              <a:rPr lang="en-US" dirty="0"/>
              <a:t>Other features of F</a:t>
            </a:r>
            <a:r>
              <a:rPr lang="en-US" sz="2000" dirty="0"/>
              <a:t>lexible </a:t>
            </a:r>
            <a:r>
              <a:rPr lang="en-US" dirty="0"/>
              <a:t>P</a:t>
            </a:r>
            <a:r>
              <a:rPr lang="en-US" sz="2000" dirty="0"/>
              <a:t>arametric</a:t>
            </a:r>
            <a:r>
              <a:rPr lang="en-US" dirty="0"/>
              <a:t> models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1784" y="1066800"/>
            <a:ext cx="8278688" cy="5486400"/>
          </a:xfrm>
        </p:spPr>
        <p:txBody>
          <a:bodyPr/>
          <a:lstStyle/>
          <a:p>
            <a:r>
              <a:rPr lang="en-US" sz="2800" dirty="0"/>
              <a:t>Relative survival. Competing risk</a:t>
            </a:r>
          </a:p>
          <a:p>
            <a:r>
              <a:rPr lang="en-US" sz="2800" dirty="0"/>
              <a:t>Joint modelling of longitudinal and survival data</a:t>
            </a:r>
          </a:p>
          <a:p>
            <a:r>
              <a:rPr lang="en-US" sz="2800" dirty="0"/>
              <a:t>Nested Case-Control and Case-Cohort </a:t>
            </a:r>
            <a:r>
              <a:rPr lang="en-US" sz="1600" dirty="0"/>
              <a:t>(also Cox)</a:t>
            </a:r>
          </a:p>
          <a:p>
            <a:r>
              <a:rPr lang="en-US" sz="2800" dirty="0"/>
              <a:t>Multistate models </a:t>
            </a:r>
            <a:r>
              <a:rPr lang="en-US" sz="2000" dirty="0"/>
              <a:t>(event history analysis)</a:t>
            </a:r>
          </a:p>
          <a:p>
            <a:r>
              <a:rPr lang="en-US" sz="2800" dirty="0"/>
              <a:t>Simulation</a:t>
            </a:r>
            <a:r>
              <a:rPr lang="en-US" sz="2200" dirty="0"/>
              <a:t> of survival data</a:t>
            </a:r>
          </a:p>
          <a:p>
            <a:r>
              <a:rPr lang="en-US" sz="2800" dirty="0"/>
              <a:t>Merlin, </a:t>
            </a:r>
            <a:r>
              <a:rPr lang="en-US" dirty="0">
                <a:solidFill>
                  <a:srgbClr val="008000"/>
                </a:solidFill>
              </a:rPr>
              <a:t>a unified framework for data-analysis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6D2814-1552-4F8E-824F-0235F0394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6031597"/>
            <a:ext cx="62780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(Lambert et al. 2010)(Hinchliffe and Lambert 2013)(Crowther et al. 2013)(</a:t>
            </a:r>
            <a:r>
              <a:rPr kumimoji="0" lang="en-US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Borgan</a:t>
            </a:r>
            <a:r>
              <a:rPr kumimoji="0" lang="en-US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Samuelsen 2013)  (Crowther and Lambert 2017)(Crowther and Lambert 2013)(Crowther 2018)</a:t>
            </a:r>
            <a:endParaRPr kumimoji="0" lang="en-US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066800"/>
            <a:ext cx="8352928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Binder H,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Sauerbrei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W, Royston P. 2013. Comparison between splines and fractional polynomials for multivariable model building with continuous covariates: A simulation study with continuous response. Stat Med 32:2262-2277.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Borgan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O, Samuelsen SO. 2013. Nested case-control and case-cohort studies. In: Handbook of survival analysis,  (Klein JP, van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Houwelingen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HC, Ibrahim JG,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Scheike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TH, eds).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Cox D. 1972. Regression models and life tables. J Roy Statist Soc B 34:187-220.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Crowther MJ, Abrams KR, Lambert PC. 2013. Joint modeling of longitudinal and survival data. Stata Journal 13:165-184.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Crowther MJ, Lambert PC. 2013. Simulating biologically plausible complex survival data. Statistics in Medicine 32:4118-4134.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Crowther MJ, Lambert PC. 2017. Parametric multistate survival models: Flexible modelling allowing transition-specific distributions with application to estimating clinically useful measures of effect differences. Stat Med 36:4719-4742.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Crowther MJ. 2018. Merlin - a unified modelling framework for data analysis and methods development in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Daniel R, Zhang J, Farewell D. 2020. Making apples from oranges: Comparing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noncollapsible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effect estimators and their standard errors after adjustment for different covariate sets.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Govindarajulu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US, Malloy EJ, Ganguli B, Spiegelman D, Eisen EA. 2009. The comparison of alternative smoothing methods for fitting non-linear exposure-response relationships with cox models in a simulation study. Int J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Biostat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Hernan MA. 2010. The hazards of hazard ratios. Epidemiology 21:13-15.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Hinchliffe SR, Lambert PC. 2013. Extending the flexible parametric survival model for competing risks. Stata Journal 13:344-355.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Kahan BC, Rushton H, Morris TP, Daniel RM. 2016. A comparison of methods to adjust for continuous covariates in the analysis of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randomised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trials. BMC medical research methodology 16.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Lambert P, Royston P. 2016. Flexible parametric alternatives to the cox model. In: Course, Slides.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Lambert PC, Royston P. 2009. Further development of flexible parametric models for survival analysis. Stata Journal 9:265-290.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Lambert PC, Dickman PW, Nelson CP, Royston P. 2010. Estimating the crude probability of death due to cancer and other causes using relative survival models. Stat Med 29:885-895.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Royston P, Lambert P. 2011. Flexible parametric survival analysis using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Beyond the cox model. 4905 Lakeway Drive, Collage Station,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Texas:Stata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Press.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Stensrud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MJ, Aalen JM, Aalen OO,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Valberg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M. 2019. Limitations of hazard ratios in clinical trials. Eur Heart J 40:1378-1383.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Stensrud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MJ, Hernan MA. 2020. Why test for proportional hazards? JAMA.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7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Files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0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68288"/>
          </a:xfrm>
        </p:spPr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496" y="764704"/>
            <a:ext cx="9001000" cy="578849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008000"/>
                </a:solidFill>
              </a:rPr>
              <a:t>* ------------------ From Statistical Software Components 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8000"/>
                </a:solidFill>
              </a:rPr>
              <a:t>* Flexible Parametric Survival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ssc</a:t>
            </a:r>
            <a:r>
              <a:rPr lang="en-US" sz="1400" dirty="0"/>
              <a:t> install stpm2, replace				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8000"/>
                </a:solidFill>
              </a:rPr>
              <a:t>* Restricted Cubic Splines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ssc</a:t>
            </a:r>
            <a:r>
              <a:rPr lang="en-US" sz="1400" dirty="0"/>
              <a:t> install </a:t>
            </a:r>
            <a:r>
              <a:rPr lang="en-US" sz="1400" dirty="0" err="1"/>
              <a:t>rcsgen</a:t>
            </a:r>
            <a:r>
              <a:rPr lang="en-US" sz="1400" dirty="0"/>
              <a:t>, replace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ssc</a:t>
            </a:r>
            <a:r>
              <a:rPr lang="en-US" sz="1400" dirty="0"/>
              <a:t> install </a:t>
            </a:r>
            <a:r>
              <a:rPr lang="en-US" sz="1400" dirty="0" err="1"/>
              <a:t>strcs</a:t>
            </a:r>
            <a:r>
              <a:rPr lang="en-US" sz="1400" dirty="0"/>
              <a:t>,    replace				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8000"/>
                </a:solidFill>
              </a:rPr>
              <a:t>* Competing risk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ssc</a:t>
            </a:r>
            <a:r>
              <a:rPr lang="en-US" sz="1400" dirty="0"/>
              <a:t> install </a:t>
            </a:r>
            <a:r>
              <a:rPr lang="en-US" sz="1400" dirty="0" err="1"/>
              <a:t>stcompet</a:t>
            </a:r>
            <a:r>
              <a:rPr lang="en-US" sz="1400" dirty="0"/>
              <a:t>,   replace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ssc</a:t>
            </a:r>
            <a:r>
              <a:rPr lang="en-US" sz="1400" dirty="0"/>
              <a:t> install </a:t>
            </a:r>
            <a:r>
              <a:rPr lang="en-US" sz="1400" dirty="0" err="1"/>
              <a:t>stcompadj</a:t>
            </a:r>
            <a:r>
              <a:rPr lang="en-US" sz="1400" dirty="0"/>
              <a:t>, replace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ssc</a:t>
            </a:r>
            <a:r>
              <a:rPr lang="en-US" sz="1400" dirty="0"/>
              <a:t> install stpm2cm,   replace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ssc</a:t>
            </a:r>
            <a:r>
              <a:rPr lang="en-US" sz="1400" dirty="0"/>
              <a:t> install stpm2cif,     replace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ssc</a:t>
            </a:r>
            <a:r>
              <a:rPr lang="en-US" sz="1400" dirty="0"/>
              <a:t> install </a:t>
            </a:r>
            <a:r>
              <a:rPr lang="en-US" sz="1400" dirty="0" err="1"/>
              <a:t>stpepemori</a:t>
            </a:r>
            <a:r>
              <a:rPr lang="en-US" sz="1400" dirty="0"/>
              <a:t>, replace			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8000"/>
                </a:solidFill>
              </a:rPr>
              <a:t>* Explained variance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ssc</a:t>
            </a:r>
            <a:r>
              <a:rPr lang="en-US" sz="1400" dirty="0"/>
              <a:t> install str2d, replace				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8000"/>
                </a:solidFill>
              </a:rPr>
              <a:t>* Imputation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ssc</a:t>
            </a:r>
            <a:r>
              <a:rPr lang="en-US" sz="1400" dirty="0"/>
              <a:t> install </a:t>
            </a:r>
            <a:r>
              <a:rPr lang="en-US" sz="1400" dirty="0" err="1"/>
              <a:t>stsurvimpute</a:t>
            </a:r>
            <a:r>
              <a:rPr lang="en-US" sz="1400" dirty="0"/>
              <a:t>, replace		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8000"/>
                </a:solidFill>
              </a:rPr>
              <a:t>* Symmetric nearest neighbor smoothing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ssc</a:t>
            </a:r>
            <a:r>
              <a:rPr lang="en-US" sz="1400" dirty="0"/>
              <a:t> install running, replace</a:t>
            </a:r>
          </a:p>
          <a:p>
            <a:pPr marL="0" indent="0">
              <a:buNone/>
            </a:pPr>
            <a:endParaRPr lang="en-US" sz="1400" dirty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8000"/>
                </a:solidFill>
              </a:rPr>
              <a:t>* ------------------ Not from Statistical Software Components 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8000"/>
                </a:solidFill>
              </a:rPr>
              <a:t>* Relative survival, manual install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search </a:t>
            </a:r>
            <a:r>
              <a:rPr lang="en-US" sz="1400" dirty="0" err="1"/>
              <a:t>strs</a:t>
            </a:r>
            <a:endParaRPr lang="en-US" sz="1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23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and data files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</a:rPr>
              <a:t>* Download Paul </a:t>
            </a:r>
            <a:r>
              <a:rPr lang="en-US" sz="1600" dirty="0" err="1">
                <a:solidFill>
                  <a:srgbClr val="008000"/>
                </a:solidFill>
              </a:rPr>
              <a:t>Dickman</a:t>
            </a:r>
            <a:r>
              <a:rPr lang="en-US" sz="1600" dirty="0">
                <a:solidFill>
                  <a:srgbClr val="008000"/>
                </a:solidFill>
              </a:rPr>
              <a:t> course files	</a:t>
            </a:r>
            <a:r>
              <a:rPr lang="en-US" sz="16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/>
              <a:t>mkdir</a:t>
            </a:r>
            <a:r>
              <a:rPr lang="en-US" sz="1600" dirty="0"/>
              <a:t> c:\survival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cd c:\survival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net install http://www.pauldickman.com/survival/course_files, all replace		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</a:rPr>
              <a:t>* Download Royston-Lambert book material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net from http://www.stata-press.com/data/fpsaus/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net get </a:t>
            </a:r>
            <a:r>
              <a:rPr lang="en-US" sz="1600" dirty="0" err="1"/>
              <a:t>fpsaus-dta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net get fpsaus-do1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net get fpsaus-do2</a:t>
            </a:r>
            <a:r>
              <a:rPr lang="en-US" sz="16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</a:rPr>
              <a:t>* Syntax files for this course</a:t>
            </a:r>
          </a:p>
          <a:p>
            <a:pPr marL="0" indent="0">
              <a:buNone/>
            </a:pPr>
            <a:r>
              <a:rPr lang="en-US" sz="1600" dirty="0"/>
              <a:t>Opus&gt;</a:t>
            </a:r>
            <a:r>
              <a:rPr lang="en-US" sz="1600" dirty="0" err="1"/>
              <a:t>Metodelunsj</a:t>
            </a:r>
            <a:r>
              <a:rPr lang="en-US" sz="1600" dirty="0"/>
              <a:t>&gt;</a:t>
            </a:r>
            <a:r>
              <a:rPr lang="en-US" sz="1600" dirty="0" err="1"/>
              <a:t>Delte</a:t>
            </a:r>
            <a:r>
              <a:rPr lang="en-US" sz="1600" dirty="0"/>
              <a:t> </a:t>
            </a:r>
            <a:r>
              <a:rPr lang="en-US" sz="1600" dirty="0" err="1"/>
              <a:t>dokumenter</a:t>
            </a:r>
            <a:r>
              <a:rPr lang="en-US" sz="1600" dirty="0"/>
              <a:t>&gt;Flexible Parametric Survival Course:</a:t>
            </a:r>
          </a:p>
          <a:p>
            <a:pPr marL="0" indent="0">
              <a:buNone/>
            </a:pPr>
            <a:r>
              <a:rPr lang="en-US" sz="1600" dirty="0"/>
              <a:t>0 Flexible Parametric Survival Course, Downloads.do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 Flexible Parametric Survival Course, Basic.do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 Flexible Parametric Survival Course, TD.do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 Flexible Parametric Survival Course, Spesial.do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43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9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20" y="204789"/>
            <a:ext cx="5334000" cy="644842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6491689" y="879105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Credits: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6208759" y="1815209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Patrick Royston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370662" y="2391273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Paul Lambert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087730" y="3543401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Michael Crowther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336198" y="2967337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Dickman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2629110-B357-42C9-8112-9BECE84FB10D}"/>
              </a:ext>
            </a:extLst>
          </p:cNvPr>
          <p:cNvSpPr txBox="1"/>
          <p:nvPr/>
        </p:nvSpPr>
        <p:spPr>
          <a:xfrm>
            <a:off x="6599602" y="6309320"/>
            <a:ext cx="1860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Royston and Lambert 2011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683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762000"/>
          </a:xfrm>
        </p:spPr>
        <p:txBody>
          <a:bodyPr/>
          <a:lstStyle/>
          <a:p>
            <a:r>
              <a:rPr lang="en-US" dirty="0"/>
              <a:t>Generalized Weibull model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634008"/>
          </a:xfrm>
        </p:spPr>
        <p:txBody>
          <a:bodyPr/>
          <a:lstStyle/>
          <a:p>
            <a:r>
              <a:rPr lang="en-US" dirty="0"/>
              <a:t>Often used parametric model: Weibull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" name="Plassholder for innhold 2"/>
          <p:cNvSpPr txBox="1">
            <a:spLocks/>
          </p:cNvSpPr>
          <p:nvPr/>
        </p:nvSpPr>
        <p:spPr bwMode="auto">
          <a:xfrm>
            <a:off x="683568" y="1484784"/>
            <a:ext cx="7772400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Log cumulative hazard </a:t>
            </a:r>
            <a:r>
              <a:rPr lang="en-US" kern="0" dirty="0"/>
              <a:t>is linear in </a:t>
            </a:r>
            <a:r>
              <a:rPr lang="en-US" kern="0" dirty="0">
                <a:solidFill>
                  <a:srgbClr val="0000FF"/>
                </a:solidFill>
              </a:rPr>
              <a:t>log t</a:t>
            </a:r>
            <a:r>
              <a:rPr lang="en-US" kern="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/>
              <p:cNvSpPr txBox="1"/>
              <p:nvPr/>
            </p:nvSpPr>
            <p:spPr>
              <a:xfrm>
                <a:off x="2604813" y="2118794"/>
                <a:ext cx="33173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nb-NO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kstSylin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813" y="2118794"/>
                <a:ext cx="331738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lassholder for innhold 2"/>
          <p:cNvSpPr txBox="1">
            <a:spLocks/>
          </p:cNvSpPr>
          <p:nvPr/>
        </p:nvSpPr>
        <p:spPr bwMode="auto">
          <a:xfrm>
            <a:off x="683568" y="2838872"/>
            <a:ext cx="8136904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r>
              <a:rPr lang="en-US" kern="0" dirty="0"/>
              <a:t>Generalize to (any) smooth baseline hazard: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Sylinder 12"/>
              <p:cNvSpPr txBox="1"/>
              <p:nvPr/>
            </p:nvSpPr>
            <p:spPr>
              <a:xfrm>
                <a:off x="2604813" y="3486946"/>
                <a:ext cx="3492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)−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nb-NO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kstSylinde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813" y="3486946"/>
                <a:ext cx="3492559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Sylinder 13"/>
          <p:cNvSpPr txBox="1"/>
          <p:nvPr/>
        </p:nvSpPr>
        <p:spPr>
          <a:xfrm>
            <a:off x="6660232" y="3516561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s=spline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1031550" y="4797154"/>
            <a:ext cx="7374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+mn-lt"/>
              </a:rPr>
              <a:t>Stable estimates on the log cumulative hazard scale.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55576" y="5229202"/>
            <a:ext cx="8097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+mn-lt"/>
              </a:rPr>
              <a:t>Splines generalize to (almost) any baseline hazard shape.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2766128" y="5661250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+mn-lt"/>
              </a:rPr>
              <a:t>Proportional hazard model</a:t>
            </a:r>
          </a:p>
        </p:txBody>
      </p:sp>
      <p:sp>
        <p:nvSpPr>
          <p:cNvPr id="18" name="Avrundet rektangel 17"/>
          <p:cNvSpPr/>
          <p:nvPr/>
        </p:nvSpPr>
        <p:spPr bwMode="auto">
          <a:xfrm>
            <a:off x="3995936" y="2124545"/>
            <a:ext cx="792088" cy="461665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vrundet rektangel 18"/>
          <p:cNvSpPr/>
          <p:nvPr/>
        </p:nvSpPr>
        <p:spPr bwMode="auto">
          <a:xfrm>
            <a:off x="3973615" y="3529337"/>
            <a:ext cx="958427" cy="461665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7A3FB9-4E13-451E-B8B3-8396B8F32E5B}" type="datetime7">
              <a:rPr lang="en-US" sz="1400"/>
              <a:pPr/>
              <a:t>Mar-23</a:t>
            </a:fld>
            <a:endParaRPr lang="en-US" sz="1400" dirty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H.S.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C1484B-4C80-48C3-9973-D5F36C917CA4}" type="slidenum">
              <a:rPr lang="en-US" sz="1400"/>
              <a:pPr/>
              <a:t>51</a:t>
            </a:fld>
            <a:endParaRPr lang="en-US" sz="1400" dirty="0"/>
          </a:p>
        </p:txBody>
      </p:sp>
      <p:sp>
        <p:nvSpPr>
          <p:cNvPr id="1843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Purpose of regression</a:t>
            </a:r>
          </a:p>
        </p:txBody>
      </p:sp>
      <p:sp>
        <p:nvSpPr>
          <p:cNvPr id="1843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Estimation</a:t>
            </a:r>
          </a:p>
          <a:p>
            <a:pPr lvl="1" eaLnBrk="1" hangingPunct="1"/>
            <a:r>
              <a:rPr lang="en-US" dirty="0"/>
              <a:t>Estimate association between </a:t>
            </a:r>
            <a:r>
              <a:rPr lang="en-US" dirty="0">
                <a:solidFill>
                  <a:srgbClr val="0066FF"/>
                </a:solidFill>
              </a:rPr>
              <a:t>exposure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outcome</a:t>
            </a:r>
            <a:r>
              <a:rPr lang="en-US" dirty="0"/>
              <a:t> adjusted for other covariates</a:t>
            </a:r>
          </a:p>
          <a:p>
            <a:pPr lvl="1" eaLnBrk="1" hangingPunct="1"/>
            <a:r>
              <a:rPr lang="en-US" sz="2200" i="1" dirty="0"/>
              <a:t>Estimate the effect of </a:t>
            </a:r>
            <a:r>
              <a:rPr lang="en-US" sz="2200" i="1" dirty="0">
                <a:solidFill>
                  <a:srgbClr val="0066FF"/>
                </a:solidFill>
              </a:rPr>
              <a:t>smoking</a:t>
            </a:r>
            <a:r>
              <a:rPr lang="en-US" sz="2200" i="1" dirty="0"/>
              <a:t> on </a:t>
            </a:r>
            <a:r>
              <a:rPr lang="en-US" sz="2200" i="1" dirty="0">
                <a:solidFill>
                  <a:srgbClr val="FF0000"/>
                </a:solidFill>
              </a:rPr>
              <a:t>lung cancer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Prediction</a:t>
            </a:r>
          </a:p>
          <a:p>
            <a:pPr lvl="1" eaLnBrk="1" hangingPunct="1"/>
            <a:r>
              <a:rPr lang="en-US" dirty="0"/>
              <a:t>Use an estimated model to predict the </a:t>
            </a:r>
            <a:r>
              <a:rPr lang="en-US" dirty="0">
                <a:solidFill>
                  <a:srgbClr val="FF0000"/>
                </a:solidFill>
              </a:rPr>
              <a:t>outcome</a:t>
            </a:r>
            <a:r>
              <a:rPr lang="en-US" dirty="0"/>
              <a:t> given </a:t>
            </a:r>
            <a:r>
              <a:rPr lang="en-US" dirty="0">
                <a:solidFill>
                  <a:srgbClr val="0066FF"/>
                </a:solidFill>
              </a:rPr>
              <a:t>covariates</a:t>
            </a:r>
            <a:r>
              <a:rPr lang="en-US" dirty="0"/>
              <a:t> in a new dataset</a:t>
            </a:r>
          </a:p>
          <a:p>
            <a:pPr lvl="1" eaLnBrk="1" hangingPunct="1"/>
            <a:r>
              <a:rPr lang="en-US" sz="2200" i="1" dirty="0"/>
              <a:t>Predict </a:t>
            </a:r>
            <a:r>
              <a:rPr lang="en-US" sz="2200" i="1" dirty="0">
                <a:solidFill>
                  <a:srgbClr val="FF0000"/>
                </a:solidFill>
              </a:rPr>
              <a:t>air pollution </a:t>
            </a:r>
            <a:r>
              <a:rPr lang="en-US" sz="2200" i="1" dirty="0"/>
              <a:t>by </a:t>
            </a:r>
            <a:r>
              <a:rPr lang="en-US" sz="2200" i="1" dirty="0">
                <a:solidFill>
                  <a:srgbClr val="0066FF"/>
                </a:solidFill>
              </a:rPr>
              <a:t>distance from roads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18439" name="Oval 1028"/>
          <p:cNvSpPr>
            <a:spLocks noChangeArrowheads="1"/>
          </p:cNvSpPr>
          <p:nvPr/>
        </p:nvSpPr>
        <p:spPr bwMode="auto">
          <a:xfrm>
            <a:off x="762000" y="1052513"/>
            <a:ext cx="23622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05147" y="1124746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DAGs, bias, precision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4766" y="3759425"/>
            <a:ext cx="4053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Predictive power, model fit, R</a:t>
            </a:r>
            <a:r>
              <a:rPr lang="en-US" baseline="30000" dirty="0">
                <a:solidFill>
                  <a:srgbClr val="008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38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 bldLvl="2"/>
      <p:bldP spid="18439" grpId="0" animBg="1"/>
      <p:bldP spid="2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Baseline, dose-response and TD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/>
              <p:cNvSpPr txBox="1"/>
              <p:nvPr/>
            </p:nvSpPr>
            <p:spPr>
              <a:xfrm>
                <a:off x="2216677" y="1738843"/>
                <a:ext cx="31341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  +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 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nb-NO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kstSylin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677" y="1738843"/>
                <a:ext cx="3134191" cy="369332"/>
              </a:xfrm>
              <a:prstGeom prst="rect">
                <a:avLst/>
              </a:prstGeom>
              <a:blipFill>
                <a:blip r:embed="rId2"/>
                <a:stretch>
                  <a:fillRect l="-1751" r="-175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/>
              <p:cNvSpPr txBox="1"/>
              <p:nvPr/>
            </p:nvSpPr>
            <p:spPr>
              <a:xfrm>
                <a:off x="598150" y="1732748"/>
                <a:ext cx="133222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nb-NO" i="1" dirty="0">
                    <a:latin typeface="Cambria Math" panose="02040503050406030204" pitchFamily="18" charset="0"/>
                  </a:rPr>
                  <a:t>=</a:t>
                </a:r>
                <a:endParaRPr lang="en-US" dirty="0"/>
              </a:p>
            </p:txBody>
          </p:sp>
        </mc:Choice>
        <mc:Fallback xmlns="">
          <p:sp>
            <p:nvSpPr>
              <p:cNvPr id="10" name="TekstSylin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0" y="1732748"/>
                <a:ext cx="1332224" cy="416845"/>
              </a:xfrm>
              <a:prstGeom prst="rect">
                <a:avLst/>
              </a:prstGeom>
              <a:blipFill>
                <a:blip r:embed="rId3"/>
                <a:stretch>
                  <a:fillRect t="-17391" r="-12785" b="-36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Sylinder 10"/>
          <p:cNvSpPr txBox="1"/>
          <p:nvPr/>
        </p:nvSpPr>
        <p:spPr>
          <a:xfrm>
            <a:off x="251522" y="692698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 time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475656" y="692698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E= exposure (cont.)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427984" y="692698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s(.)=spline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179512" y="1268762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Generic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Sylinder 30"/>
              <p:cNvSpPr txBox="1"/>
              <p:nvPr/>
            </p:nvSpPr>
            <p:spPr>
              <a:xfrm>
                <a:off x="2195736" y="2146779"/>
                <a:ext cx="739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1" name="TekstSylinder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146779"/>
                <a:ext cx="739498" cy="369332"/>
              </a:xfrm>
              <a:prstGeom prst="rect">
                <a:avLst/>
              </a:prstGeom>
              <a:blipFill>
                <a:blip r:embed="rId4"/>
                <a:stretch>
                  <a:fillRect l="-4098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Sylinder 31"/>
              <p:cNvSpPr txBox="1"/>
              <p:nvPr/>
            </p:nvSpPr>
            <p:spPr>
              <a:xfrm>
                <a:off x="2935234" y="2146779"/>
                <a:ext cx="11040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kstSylinder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234" y="2146779"/>
                <a:ext cx="1104020" cy="369332"/>
              </a:xfrm>
              <a:prstGeom prst="rect">
                <a:avLst/>
              </a:prstGeom>
              <a:blipFill>
                <a:blip r:embed="rId5"/>
                <a:stretch>
                  <a:fillRect l="-497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Sylinder 32"/>
              <p:cNvSpPr txBox="1"/>
              <p:nvPr/>
            </p:nvSpPr>
            <p:spPr>
              <a:xfrm>
                <a:off x="4036960" y="2146779"/>
                <a:ext cx="19489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nb-NO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b-NO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nb-NO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3" name="TekstSylinder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960" y="2146779"/>
                <a:ext cx="1948995" cy="369332"/>
              </a:xfrm>
              <a:prstGeom prst="rect">
                <a:avLst/>
              </a:prstGeom>
              <a:blipFill>
                <a:blip r:embed="rId6"/>
                <a:stretch>
                  <a:fillRect l="-1563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Sylinder 20"/>
          <p:cNvSpPr txBox="1"/>
          <p:nvPr/>
        </p:nvSpPr>
        <p:spPr>
          <a:xfrm>
            <a:off x="6033548" y="692698"/>
            <a:ext cx="2997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tvc</a:t>
            </a:r>
            <a:r>
              <a:rPr lang="en-US" dirty="0"/>
              <a:t>=time varying </a:t>
            </a:r>
            <a:r>
              <a:rPr lang="en-US" dirty="0" err="1"/>
              <a:t>coeff</a:t>
            </a:r>
            <a:endParaRPr lang="en-US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979714" y="2564904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+mn-lt"/>
              </a:rPr>
              <a:t>baseline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3059832" y="2564904"/>
            <a:ext cx="1239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+mn-lt"/>
              </a:rPr>
              <a:t>dose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+mn-lt"/>
              </a:rPr>
              <a:t>response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4427984" y="2564904"/>
            <a:ext cx="143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Time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Dependent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83568" y="4047457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+mn-lt"/>
              </a:rPr>
              <a:t>stpm2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1691682" y="4047457"/>
            <a:ext cx="1928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solidFill>
                  <a:srgbClr val="0000FF"/>
                </a:solidFill>
                <a:latin typeface="+mn-lt"/>
              </a:rPr>
              <a:t>agercs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?</a:t>
            </a:r>
            <a:r>
              <a:rPr lang="en-US" dirty="0">
                <a:latin typeface="+mn-lt"/>
              </a:rPr>
              <a:t>,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3047279" y="4047457"/>
            <a:ext cx="1380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solidFill>
                  <a:srgbClr val="008000"/>
                </a:solidFill>
                <a:latin typeface="+mn-lt"/>
              </a:rPr>
              <a:t>df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(3)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3908622" y="4047457"/>
            <a:ext cx="3615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solidFill>
                  <a:srgbClr val="FF0000"/>
                </a:solidFill>
                <a:latin typeface="+mn-lt"/>
              </a:rPr>
              <a:t>dftvc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(2)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tvc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agercs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?)</a:t>
            </a:r>
          </a:p>
        </p:txBody>
      </p:sp>
      <p:sp>
        <p:nvSpPr>
          <p:cNvPr id="38" name="TekstSylinder 37"/>
          <p:cNvSpPr txBox="1"/>
          <p:nvPr/>
        </p:nvSpPr>
        <p:spPr>
          <a:xfrm>
            <a:off x="179512" y="3471393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Flexible parametric model</a:t>
            </a:r>
          </a:p>
        </p:txBody>
      </p:sp>
    </p:spTree>
    <p:extLst>
      <p:ext uri="{BB962C8B-B14F-4D97-AF65-F5344CB8AC3E}">
        <p14:creationId xmlns:p14="http://schemas.microsoft.com/office/powerpoint/2010/main" val="22458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6" grpId="0"/>
      <p:bldP spid="31" grpId="0"/>
      <p:bldP spid="32" grpId="0"/>
      <p:bldP spid="33" grpId="0"/>
      <p:bldP spid="21" grpId="0"/>
      <p:bldP spid="3" grpId="0"/>
      <p:bldP spid="23" grpId="0"/>
      <p:bldP spid="24" grpId="0"/>
      <p:bldP spid="34" grpId="0"/>
      <p:bldP spid="35" grpId="0"/>
      <p:bldP spid="36" grpId="0"/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Cox versus Royston-</a:t>
            </a:r>
            <a:r>
              <a:rPr lang="en-US" dirty="0" err="1"/>
              <a:t>Parmar</a:t>
            </a:r>
            <a:r>
              <a:rPr lang="en-US" dirty="0"/>
              <a:t>-PH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22181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Both are </a:t>
            </a:r>
            <a:r>
              <a:rPr lang="en-US" dirty="0">
                <a:solidFill>
                  <a:srgbClr val="FF9900"/>
                </a:solidFill>
              </a:rPr>
              <a:t>proportional hazards </a:t>
            </a:r>
            <a:r>
              <a:rPr lang="en-US" dirty="0"/>
              <a:t>models</a:t>
            </a:r>
          </a:p>
          <a:p>
            <a:pPr marL="0" indent="0" algn="ctr">
              <a:buNone/>
            </a:pPr>
            <a:r>
              <a:rPr lang="en-US" dirty="0"/>
              <a:t>Almost </a:t>
            </a:r>
            <a:r>
              <a:rPr lang="en-US" dirty="0">
                <a:solidFill>
                  <a:srgbClr val="0000FF"/>
                </a:solidFill>
              </a:rPr>
              <a:t>identical effect estimates</a:t>
            </a:r>
          </a:p>
          <a:p>
            <a:pPr marL="0" indent="0" algn="ctr">
              <a:buNone/>
            </a:pPr>
            <a:r>
              <a:rPr lang="en-US" dirty="0"/>
              <a:t>But: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3F92B-D899-41FC-A87A-8E2F3D54C080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A169-C28C-4DAE-AD86-799A7935B87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63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8384"/>
            <a:ext cx="8496944" cy="540296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Ex: unstable hazards from Cox model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548682"/>
            <a:ext cx="7056785" cy="5150659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934367" y="3284984"/>
            <a:ext cx="1261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FP baseline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984187" y="4314582"/>
            <a:ext cx="1139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FP treated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076526" y="2844227"/>
            <a:ext cx="136768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Cox baseline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+mn-lt"/>
              </a:rPr>
              <a:t>and treated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454435" y="5949282"/>
            <a:ext cx="762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Conclusion: </a:t>
            </a:r>
            <a:r>
              <a:rPr lang="en-US" dirty="0">
                <a:solidFill>
                  <a:srgbClr val="FF0000"/>
                </a:solidFill>
              </a:rPr>
              <a:t>unstable</a:t>
            </a:r>
            <a:r>
              <a:rPr lang="en-US" dirty="0">
                <a:solidFill>
                  <a:srgbClr val="008000"/>
                </a:solidFill>
              </a:rPr>
              <a:t> hazards from the Cox model</a:t>
            </a:r>
            <a:r>
              <a:rPr lang="en-US" sz="1600" dirty="0">
                <a:solidFill>
                  <a:srgbClr val="008000"/>
                </a:solidFill>
              </a:rPr>
              <a:t> (</a:t>
            </a:r>
            <a:r>
              <a:rPr lang="en-US" sz="1600" dirty="0">
                <a:solidFill>
                  <a:srgbClr val="FF0000"/>
                </a:solidFill>
              </a:rPr>
              <a:t>with artifacts</a:t>
            </a:r>
            <a:r>
              <a:rPr lang="en-US" sz="1600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7380312" y="2660721"/>
            <a:ext cx="1515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FP=</a:t>
            </a:r>
          </a:p>
          <a:p>
            <a:pPr algn="ctr"/>
            <a:r>
              <a:rPr lang="en-US" dirty="0"/>
              <a:t>Flexible </a:t>
            </a:r>
          </a:p>
          <a:p>
            <a:pPr algn="ctr"/>
            <a:r>
              <a:rPr lang="en-US" dirty="0"/>
              <a:t>Parametric</a:t>
            </a:r>
          </a:p>
        </p:txBody>
      </p:sp>
    </p:spTree>
    <p:extLst>
      <p:ext uri="{BB962C8B-B14F-4D97-AF65-F5344CB8AC3E}">
        <p14:creationId xmlns:p14="http://schemas.microsoft.com/office/powerpoint/2010/main" val="21572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survival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Avrundet rektangel 6"/>
          <p:cNvSpPr/>
          <p:nvPr/>
        </p:nvSpPr>
        <p:spPr bwMode="auto">
          <a:xfrm>
            <a:off x="827584" y="1988840"/>
            <a:ext cx="3024336" cy="22322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Individual data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43608" y="1484784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Patient register</a:t>
            </a:r>
          </a:p>
        </p:txBody>
      </p:sp>
      <p:sp>
        <p:nvSpPr>
          <p:cNvPr id="9" name="Avrundet rektangel 8"/>
          <p:cNvSpPr/>
          <p:nvPr/>
        </p:nvSpPr>
        <p:spPr bwMode="auto">
          <a:xfrm>
            <a:off x="6012160" y="2492896"/>
            <a:ext cx="1728192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Tabular data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926909" y="1484784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Population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814573" y="5013178"/>
            <a:ext cx="797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survival of patients relative to the population?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2910765" y="566125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4180066" y="566125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Survival</a:t>
            </a:r>
          </a:p>
        </p:txBody>
      </p:sp>
    </p:spTree>
    <p:extLst>
      <p:ext uri="{BB962C8B-B14F-4D97-AF65-F5344CB8AC3E}">
        <p14:creationId xmlns:p14="http://schemas.microsoft.com/office/powerpoint/2010/main" val="6630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3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Assumptions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Baseline hazard, Proportional hazards, Time dependent hazards</a:t>
            </a:r>
            <a:endParaRPr lang="en-US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148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vs non-proportional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3F92B-D899-41FC-A87A-8E2F3D54C080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A169-C28C-4DAE-AD86-799A7935B87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412778"/>
            <a:ext cx="3587632" cy="262714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77074"/>
            <a:ext cx="3587632" cy="2627143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>
            <a:off x="4459051" y="1412778"/>
            <a:ext cx="3075113" cy="2627143"/>
            <a:chOff x="5004048" y="1412776"/>
            <a:chExt cx="3075113" cy="2251837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048" y="1412776"/>
              <a:ext cx="3075113" cy="2251837"/>
            </a:xfrm>
            <a:prstGeom prst="rect">
              <a:avLst/>
            </a:prstGeom>
          </p:spPr>
        </p:pic>
        <p:sp>
          <p:nvSpPr>
            <p:cNvPr id="12" name="TekstSylinder 11"/>
            <p:cNvSpPr txBox="1"/>
            <p:nvPr/>
          </p:nvSpPr>
          <p:spPr>
            <a:xfrm>
              <a:off x="5940152" y="1475901"/>
              <a:ext cx="516488" cy="237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Non-</a:t>
              </a:r>
            </a:p>
          </p:txBody>
        </p:sp>
      </p:grpSp>
      <p:grpSp>
        <p:nvGrpSpPr>
          <p:cNvPr id="15" name="Gruppe 14"/>
          <p:cNvGrpSpPr/>
          <p:nvPr/>
        </p:nvGrpSpPr>
        <p:grpSpPr>
          <a:xfrm>
            <a:off x="4459050" y="4077073"/>
            <a:ext cx="3075113" cy="2627143"/>
            <a:chOff x="5004047" y="4077071"/>
            <a:chExt cx="3075113" cy="2251837"/>
          </a:xfrm>
        </p:grpSpPr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4047" y="4077071"/>
              <a:ext cx="3075113" cy="2251837"/>
            </a:xfrm>
            <a:prstGeom prst="rect">
              <a:avLst/>
            </a:prstGeom>
          </p:spPr>
        </p:pic>
        <p:sp>
          <p:nvSpPr>
            <p:cNvPr id="13" name="TekstSylinder 12"/>
            <p:cNvSpPr txBox="1"/>
            <p:nvPr/>
          </p:nvSpPr>
          <p:spPr>
            <a:xfrm>
              <a:off x="5940152" y="4134466"/>
              <a:ext cx="516488" cy="237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Non-</a:t>
              </a:r>
            </a:p>
          </p:txBody>
        </p:sp>
      </p:grpSp>
      <p:sp>
        <p:nvSpPr>
          <p:cNvPr id="16" name="TekstSylinder 15"/>
          <p:cNvSpPr txBox="1"/>
          <p:nvPr/>
        </p:nvSpPr>
        <p:spPr>
          <a:xfrm>
            <a:off x="1331642" y="951113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Proportional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4747081" y="963900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Non-Proportional</a:t>
            </a:r>
          </a:p>
        </p:txBody>
      </p:sp>
      <p:sp>
        <p:nvSpPr>
          <p:cNvPr id="18" name="TekstSylinder 17"/>
          <p:cNvSpPr txBox="1"/>
          <p:nvPr/>
        </p:nvSpPr>
        <p:spPr>
          <a:xfrm rot="16200000">
            <a:off x="-118453" y="2358813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</a:p>
        </p:txBody>
      </p:sp>
      <p:sp>
        <p:nvSpPr>
          <p:cNvPr id="19" name="TekstSylinder 18"/>
          <p:cNvSpPr txBox="1"/>
          <p:nvPr/>
        </p:nvSpPr>
        <p:spPr>
          <a:xfrm rot="16200000">
            <a:off x="-453479" y="499809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Hazard Ratios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2496351" y="213285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420260" y="3524817"/>
            <a:ext cx="1774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to model</a:t>
            </a:r>
          </a:p>
          <a:p>
            <a:pPr algn="ctr"/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baseline,</a:t>
            </a:r>
          </a:p>
          <a:p>
            <a:pPr algn="ctr"/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dose-response,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TD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5267935" y="5425481"/>
            <a:ext cx="1752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time dependent, TD</a:t>
            </a:r>
          </a:p>
        </p:txBody>
      </p:sp>
    </p:spTree>
    <p:extLst>
      <p:ext uri="{BB962C8B-B14F-4D97-AF65-F5344CB8AC3E}">
        <p14:creationId xmlns:p14="http://schemas.microsoft.com/office/powerpoint/2010/main" val="10618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59953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Survival models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9" name="TekstSylinder 8"/>
          <p:cNvSpPr txBox="1"/>
          <p:nvPr/>
        </p:nvSpPr>
        <p:spPr>
          <a:xfrm>
            <a:off x="107504" y="1725900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Baseline hazard: 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2955649" y="90872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Cox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452320" y="90872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Flexible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4736309" y="889556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Parametric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987824" y="170081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n-lt"/>
              </a:rPr>
              <a:t>free</a:t>
            </a:r>
          </a:p>
        </p:txBody>
      </p:sp>
      <p:grpSp>
        <p:nvGrpSpPr>
          <p:cNvPr id="7" name="Gruppe 6"/>
          <p:cNvGrpSpPr/>
          <p:nvPr/>
        </p:nvGrpSpPr>
        <p:grpSpPr>
          <a:xfrm>
            <a:off x="4820095" y="1509080"/>
            <a:ext cx="1701209" cy="849092"/>
            <a:chOff x="4820093" y="1509080"/>
            <a:chExt cx="1701209" cy="849092"/>
          </a:xfrm>
        </p:grpSpPr>
        <p:sp>
          <p:nvSpPr>
            <p:cNvPr id="10" name="Frihåndsform 9"/>
            <p:cNvSpPr/>
            <p:nvPr/>
          </p:nvSpPr>
          <p:spPr bwMode="auto">
            <a:xfrm>
              <a:off x="4820093" y="1509080"/>
              <a:ext cx="1701209" cy="623776"/>
            </a:xfrm>
            <a:custGeom>
              <a:avLst/>
              <a:gdLst>
                <a:gd name="connsiteX0" fmla="*/ 0 w 1701209"/>
                <a:gd name="connsiteY0" fmla="*/ 623776 h 623776"/>
                <a:gd name="connsiteX1" fmla="*/ 559981 w 1701209"/>
                <a:gd name="connsiteY1" fmla="*/ 545804 h 623776"/>
                <a:gd name="connsiteX2" fmla="*/ 1226288 w 1701209"/>
                <a:gd name="connsiteY2" fmla="*/ 283534 h 623776"/>
                <a:gd name="connsiteX3" fmla="*/ 1701209 w 1701209"/>
                <a:gd name="connsiteY3" fmla="*/ 0 h 62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1209" h="623776">
                  <a:moveTo>
                    <a:pt x="0" y="623776"/>
                  </a:moveTo>
                  <a:cubicBezTo>
                    <a:pt x="177800" y="613143"/>
                    <a:pt x="355600" y="602511"/>
                    <a:pt x="559981" y="545804"/>
                  </a:cubicBezTo>
                  <a:cubicBezTo>
                    <a:pt x="764362" y="489097"/>
                    <a:pt x="1036083" y="374501"/>
                    <a:pt x="1226288" y="283534"/>
                  </a:cubicBezTo>
                  <a:cubicBezTo>
                    <a:pt x="1416493" y="192567"/>
                    <a:pt x="1558851" y="96283"/>
                    <a:pt x="1701209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5345117" y="198884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</a:t>
              </a: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7230140" y="1412776"/>
            <a:ext cx="1873636" cy="945396"/>
            <a:chOff x="7230140" y="1412776"/>
            <a:chExt cx="1873636" cy="945396"/>
          </a:xfrm>
        </p:grpSpPr>
        <p:sp>
          <p:nvSpPr>
            <p:cNvPr id="11" name="Frihåndsform 10"/>
            <p:cNvSpPr/>
            <p:nvPr/>
          </p:nvSpPr>
          <p:spPr bwMode="auto">
            <a:xfrm>
              <a:off x="7230140" y="1412776"/>
              <a:ext cx="1873636" cy="804132"/>
            </a:xfrm>
            <a:custGeom>
              <a:avLst/>
              <a:gdLst>
                <a:gd name="connsiteX0" fmla="*/ 0 w 1286770"/>
                <a:gd name="connsiteY0" fmla="*/ 588756 h 588756"/>
                <a:gd name="connsiteX1" fmla="*/ 177209 w 1286770"/>
                <a:gd name="connsiteY1" fmla="*/ 326486 h 588756"/>
                <a:gd name="connsiteX2" fmla="*/ 375683 w 1286770"/>
                <a:gd name="connsiteY2" fmla="*/ 421 h 588756"/>
                <a:gd name="connsiteX3" fmla="*/ 623776 w 1286770"/>
                <a:gd name="connsiteY3" fmla="*/ 397370 h 588756"/>
                <a:gd name="connsiteX4" fmla="*/ 921488 w 1286770"/>
                <a:gd name="connsiteY4" fmla="*/ 475342 h 588756"/>
                <a:gd name="connsiteX5" fmla="*/ 1247553 w 1286770"/>
                <a:gd name="connsiteY5" fmla="*/ 461165 h 588756"/>
                <a:gd name="connsiteX6" fmla="*/ 1268818 w 1286770"/>
                <a:gd name="connsiteY6" fmla="*/ 468253 h 58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770" h="588756">
                  <a:moveTo>
                    <a:pt x="0" y="588756"/>
                  </a:moveTo>
                  <a:cubicBezTo>
                    <a:pt x="57297" y="506649"/>
                    <a:pt x="114595" y="424542"/>
                    <a:pt x="177209" y="326486"/>
                  </a:cubicBezTo>
                  <a:cubicBezTo>
                    <a:pt x="239823" y="228430"/>
                    <a:pt x="301255" y="-11393"/>
                    <a:pt x="375683" y="421"/>
                  </a:cubicBezTo>
                  <a:cubicBezTo>
                    <a:pt x="450111" y="12235"/>
                    <a:pt x="532809" y="318216"/>
                    <a:pt x="623776" y="397370"/>
                  </a:cubicBezTo>
                  <a:cubicBezTo>
                    <a:pt x="714744" y="476523"/>
                    <a:pt x="817525" y="464710"/>
                    <a:pt x="921488" y="475342"/>
                  </a:cubicBezTo>
                  <a:cubicBezTo>
                    <a:pt x="1025451" y="485974"/>
                    <a:pt x="1189665" y="462346"/>
                    <a:pt x="1247553" y="461165"/>
                  </a:cubicBezTo>
                  <a:cubicBezTo>
                    <a:pt x="1305441" y="459983"/>
                    <a:pt x="1287129" y="464118"/>
                    <a:pt x="1268818" y="468253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7524328" y="198884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</a:t>
              </a:r>
            </a:p>
          </p:txBody>
        </p:sp>
      </p:grpSp>
      <p:sp>
        <p:nvSpPr>
          <p:cNvPr id="25" name="TekstSylinder 24"/>
          <p:cNvSpPr txBox="1"/>
          <p:nvPr/>
        </p:nvSpPr>
        <p:spPr>
          <a:xfrm>
            <a:off x="4711298" y="2564906"/>
            <a:ext cx="180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n-lt"/>
              </a:rPr>
              <a:t>easy, stable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7159570" y="2564906"/>
            <a:ext cx="180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n-lt"/>
              </a:rPr>
              <a:t>easy, stable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2717894" y="2420890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9900"/>
                </a:solidFill>
                <a:latin typeface="+mn-lt"/>
              </a:rPr>
              <a:t>may be</a:t>
            </a:r>
          </a:p>
          <a:p>
            <a:pPr algn="ctr"/>
            <a:r>
              <a:rPr lang="en-US" dirty="0">
                <a:solidFill>
                  <a:srgbClr val="FF9900"/>
                </a:solidFill>
                <a:latin typeface="+mn-lt"/>
              </a:rPr>
              <a:t>unstable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107504" y="2381981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Estimate</a:t>
            </a:r>
          </a:p>
          <a:p>
            <a:r>
              <a:rPr lang="en-US" dirty="0">
                <a:latin typeface="+mn-lt"/>
              </a:rPr>
              <a:t>baseline hazard: </a:t>
            </a:r>
          </a:p>
        </p:txBody>
      </p:sp>
      <p:sp>
        <p:nvSpPr>
          <p:cNvPr id="12" name="Avrundet rektangel 11"/>
          <p:cNvSpPr/>
          <p:nvPr/>
        </p:nvSpPr>
        <p:spPr bwMode="auto">
          <a:xfrm>
            <a:off x="7092280" y="764706"/>
            <a:ext cx="2011496" cy="226186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6"/>
          <p:cNvSpPr>
            <a:spLocks noGrp="1"/>
          </p:cNvSpPr>
          <p:nvPr>
            <p:ph type="title"/>
          </p:nvPr>
        </p:nvSpPr>
        <p:spPr>
          <a:xfrm>
            <a:off x="685800" y="35671"/>
            <a:ext cx="7772400" cy="585019"/>
          </a:xfrm>
        </p:spPr>
        <p:txBody>
          <a:bodyPr/>
          <a:lstStyle/>
          <a:p>
            <a:r>
              <a:rPr lang="en-US" dirty="0"/>
              <a:t>Cohorts</a:t>
            </a:r>
          </a:p>
        </p:txBody>
      </p:sp>
      <p:sp>
        <p:nvSpPr>
          <p:cNvPr id="5123" name="Plassholder for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EA197F-1511-4CA1-B538-B601119C40C2}" type="datetime7">
              <a:rPr lang="en-US" sz="1400"/>
              <a:pPr/>
              <a:t>Mar-23</a:t>
            </a:fld>
            <a:endParaRPr lang="en-US" sz="1400"/>
          </a:p>
        </p:txBody>
      </p:sp>
      <p:sp>
        <p:nvSpPr>
          <p:cNvPr id="512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H.S.</a:t>
            </a:r>
          </a:p>
        </p:txBody>
      </p:sp>
      <p:sp>
        <p:nvSpPr>
          <p:cNvPr id="512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E933FE-E3B6-4B45-A80A-E7F513B680E2}" type="slidenum">
              <a:rPr lang="en-US" sz="1400"/>
              <a:pPr/>
              <a:t>59</a:t>
            </a:fld>
            <a:endParaRPr lang="en-US" sz="1400"/>
          </a:p>
        </p:txBody>
      </p:sp>
      <p:sp>
        <p:nvSpPr>
          <p:cNvPr id="34" name="TekstSylinder 33"/>
          <p:cNvSpPr txBox="1"/>
          <p:nvPr/>
        </p:nvSpPr>
        <p:spPr>
          <a:xfrm>
            <a:off x="5473702" y="663551"/>
            <a:ext cx="18780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54987"/>
                </a:solidFill>
                <a:latin typeface="+mn-lt"/>
              </a:rPr>
              <a:t>Open cohort</a:t>
            </a:r>
          </a:p>
        </p:txBody>
      </p:sp>
      <p:sp>
        <p:nvSpPr>
          <p:cNvPr id="75" name="TekstSylinder 74"/>
          <p:cNvSpPr txBox="1">
            <a:spLocks noChangeArrowheads="1"/>
          </p:cNvSpPr>
          <p:nvPr/>
        </p:nvSpPr>
        <p:spPr bwMode="auto">
          <a:xfrm>
            <a:off x="5148066" y="2924624"/>
            <a:ext cx="3199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Count </a:t>
            </a:r>
            <a:r>
              <a:rPr lang="en-US" b="1" dirty="0"/>
              <a:t>person-time</a:t>
            </a:r>
            <a:r>
              <a:rPr lang="en-US" dirty="0"/>
              <a:t>,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rate</a:t>
            </a:r>
          </a:p>
        </p:txBody>
      </p:sp>
      <p:cxnSp>
        <p:nvCxnSpPr>
          <p:cNvPr id="77" name="Rett linje 76"/>
          <p:cNvCxnSpPr/>
          <p:nvPr/>
        </p:nvCxnSpPr>
        <p:spPr bwMode="auto">
          <a:xfrm>
            <a:off x="0" y="3531047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Rett linje 77"/>
          <p:cNvCxnSpPr/>
          <p:nvPr/>
        </p:nvCxnSpPr>
        <p:spPr bwMode="auto">
          <a:xfrm>
            <a:off x="4427538" y="908497"/>
            <a:ext cx="0" cy="26352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kstSylinder 80"/>
          <p:cNvSpPr txBox="1"/>
          <p:nvPr/>
        </p:nvSpPr>
        <p:spPr>
          <a:xfrm>
            <a:off x="4734099" y="3615186"/>
            <a:ext cx="40863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54987"/>
                </a:solidFill>
                <a:latin typeface="+mn-lt"/>
              </a:rPr>
              <a:t>Open cohort, new time scale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547666" y="4802750"/>
            <a:ext cx="272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to event data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805653" y="5384410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Censored data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925878" y="4221090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Survival data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2076108" y="3615409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54987"/>
                </a:solidFill>
                <a:latin typeface="+mn-lt"/>
              </a:rPr>
              <a:t>Statistics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5037286" y="1053406"/>
            <a:ext cx="3582292" cy="1981562"/>
            <a:chOff x="5037286" y="1053406"/>
            <a:chExt cx="3582292" cy="1981562"/>
          </a:xfrm>
        </p:grpSpPr>
        <p:pic>
          <p:nvPicPr>
            <p:cNvPr id="7168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286" y="1053406"/>
              <a:ext cx="3582292" cy="1981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Rett linje 6"/>
            <p:cNvCxnSpPr/>
            <p:nvPr/>
          </p:nvCxnSpPr>
          <p:spPr bwMode="auto">
            <a:xfrm>
              <a:off x="5292080" y="1268760"/>
              <a:ext cx="28083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uppe 7"/>
          <p:cNvGrpSpPr/>
          <p:nvPr/>
        </p:nvGrpSpPr>
        <p:grpSpPr>
          <a:xfrm>
            <a:off x="5004048" y="4077072"/>
            <a:ext cx="4040348" cy="2232248"/>
            <a:chOff x="5004048" y="4077072"/>
            <a:chExt cx="4040348" cy="2232248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048" y="4077072"/>
              <a:ext cx="4040348" cy="2232248"/>
            </a:xfrm>
            <a:prstGeom prst="rect">
              <a:avLst/>
            </a:prstGeom>
          </p:spPr>
        </p:pic>
        <p:cxnSp>
          <p:nvCxnSpPr>
            <p:cNvPr id="22" name="Rett linje 21"/>
            <p:cNvCxnSpPr/>
            <p:nvPr/>
          </p:nvCxnSpPr>
          <p:spPr bwMode="auto">
            <a:xfrm>
              <a:off x="5264030" y="4293096"/>
              <a:ext cx="320118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kstSylinder 23"/>
          <p:cNvSpPr txBox="1"/>
          <p:nvPr/>
        </p:nvSpPr>
        <p:spPr>
          <a:xfrm>
            <a:off x="191133" y="6135689"/>
            <a:ext cx="502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 9510 Logistic, Survival and Cox</a:t>
            </a:r>
          </a:p>
        </p:txBody>
      </p:sp>
    </p:spTree>
    <p:extLst>
      <p:ext uri="{BB962C8B-B14F-4D97-AF65-F5344CB8AC3E}">
        <p14:creationId xmlns:p14="http://schemas.microsoft.com/office/powerpoint/2010/main" val="42551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2" grpId="0"/>
      <p:bldP spid="4" grpId="0"/>
      <p:bldP spid="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Survival analysis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67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physical </a:t>
            </a:r>
            <a:r>
              <a:rPr lang="en-US"/>
              <a:t>“spline”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87" y="980730"/>
            <a:ext cx="7578055" cy="55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06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5A28EC-64A2-44CF-99AC-B17D2F9D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Parametric models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BB089BB-1850-427C-80DF-ED1615E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4D8D4-D723-4E3C-8148-0CBA78484A06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46E45A-8528-4C6D-B0ED-75299104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CF904D-44C3-42CC-BFDC-522B7A5C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C7898-3D8E-4649-9149-945A60C0C0F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8988FF3F-5A12-4404-A0A2-10DEECC849E1}"/>
                  </a:ext>
                </a:extLst>
              </p:cNvPr>
              <p:cNvSpPr txBox="1"/>
              <p:nvPr/>
            </p:nvSpPr>
            <p:spPr>
              <a:xfrm>
                <a:off x="2123728" y="1772816"/>
                <a:ext cx="457157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stpm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2:  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b-NO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8988FF3F-5A12-4404-A0A2-10DEECC84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772816"/>
                <a:ext cx="4571573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92C666EA-CB2F-4000-BCAB-CB0D3F15F5BE}"/>
                  </a:ext>
                </a:extLst>
              </p:cNvPr>
              <p:cNvSpPr txBox="1"/>
              <p:nvPr/>
            </p:nvSpPr>
            <p:spPr>
              <a:xfrm>
                <a:off x="2123728" y="2220067"/>
                <a:ext cx="451489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strcs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:     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b-NO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92C666EA-CB2F-4000-BCAB-CB0D3F15F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220067"/>
                <a:ext cx="4514890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6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4626"/>
            <a:ext cx="7772400" cy="594975"/>
          </a:xfrm>
        </p:spPr>
        <p:txBody>
          <a:bodyPr/>
          <a:lstStyle/>
          <a:p>
            <a:r>
              <a:rPr lang="en-US" dirty="0"/>
              <a:t>Timescale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EBCB-2E36-4506-903C-EB4CB1B843A4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2782-F6CD-444F-8EBB-0DCBE25A9DA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8" name="TekstSylinder 7"/>
          <p:cNvSpPr txBox="1"/>
          <p:nvPr/>
        </p:nvSpPr>
        <p:spPr>
          <a:xfrm>
            <a:off x="5522213" y="692698"/>
            <a:ext cx="2975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Possible timescales: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5796136" y="1124746"/>
            <a:ext cx="2571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since diagnosis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Calendar time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941082" y="2773379"/>
            <a:ext cx="2303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important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most non-linear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analysis time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493702" y="444930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Risk time (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from diagnosis 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to follow-up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study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533299" y="4714999"/>
            <a:ext cx="3503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start of risk time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enter study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exit study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event (death) or not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722106" y="2319265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Chose timescale: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238423" y="4263481"/>
            <a:ext cx="3518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Stata commands, </a:t>
            </a:r>
            <a:r>
              <a:rPr lang="en-US" dirty="0" err="1">
                <a:solidFill>
                  <a:srgbClr val="3AAFC3"/>
                </a:solidFill>
                <a:latin typeface="+mj-lt"/>
                <a:ea typeface="+mj-ea"/>
                <a:cs typeface="+mj-cs"/>
              </a:rPr>
              <a:t>stset</a:t>
            </a:r>
            <a:r>
              <a:rPr lang="en-US" dirty="0">
                <a:solidFill>
                  <a:srgbClr val="3AAFC3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6" y="756058"/>
            <a:ext cx="5125189" cy="37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6"/>
          <p:cNvSpPr>
            <a:spLocks noGrp="1"/>
          </p:cNvSpPr>
          <p:nvPr>
            <p:ph type="title"/>
          </p:nvPr>
        </p:nvSpPr>
        <p:spPr>
          <a:xfrm>
            <a:off x="685800" y="35671"/>
            <a:ext cx="7772400" cy="585019"/>
          </a:xfrm>
        </p:spPr>
        <p:txBody>
          <a:bodyPr/>
          <a:lstStyle/>
          <a:p>
            <a:r>
              <a:rPr lang="en-US" dirty="0"/>
              <a:t>Cohorts</a:t>
            </a:r>
          </a:p>
        </p:txBody>
      </p:sp>
      <p:sp>
        <p:nvSpPr>
          <p:cNvPr id="5123" name="Plassholder for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EA197F-1511-4CA1-B538-B601119C40C2}" type="datetime7">
              <a:rPr lang="en-US" sz="1400"/>
              <a:pPr/>
              <a:t>Mar-23</a:t>
            </a:fld>
            <a:endParaRPr lang="en-US" sz="1400"/>
          </a:p>
        </p:txBody>
      </p:sp>
      <p:sp>
        <p:nvSpPr>
          <p:cNvPr id="512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H.S.</a:t>
            </a:r>
          </a:p>
        </p:txBody>
      </p:sp>
      <p:sp>
        <p:nvSpPr>
          <p:cNvPr id="512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E933FE-E3B6-4B45-A80A-E7F513B680E2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33" name="TekstSylinder 32"/>
          <p:cNvSpPr txBox="1"/>
          <p:nvPr/>
        </p:nvSpPr>
        <p:spPr>
          <a:xfrm>
            <a:off x="1036640" y="620690"/>
            <a:ext cx="2085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54987"/>
                </a:solidFill>
                <a:latin typeface="+mn-lt"/>
              </a:rPr>
              <a:t>Closed cohort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5473702" y="663551"/>
            <a:ext cx="18780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54987"/>
                </a:solidFill>
                <a:latin typeface="+mn-lt"/>
              </a:rPr>
              <a:t>Open cohort</a:t>
            </a:r>
          </a:p>
        </p:txBody>
      </p:sp>
      <p:sp>
        <p:nvSpPr>
          <p:cNvPr id="73" name="TekstSylinder 72"/>
          <p:cNvSpPr txBox="1">
            <a:spLocks noChangeArrowheads="1"/>
          </p:cNvSpPr>
          <p:nvPr/>
        </p:nvSpPr>
        <p:spPr bwMode="auto">
          <a:xfrm>
            <a:off x="971600" y="2924624"/>
            <a:ext cx="2638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Count </a:t>
            </a:r>
            <a:r>
              <a:rPr lang="en-US" b="1" dirty="0"/>
              <a:t>persons</a:t>
            </a:r>
            <a:r>
              <a:rPr lang="en-US" dirty="0"/>
              <a:t>,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risk</a:t>
            </a:r>
          </a:p>
        </p:txBody>
      </p:sp>
      <p:sp>
        <p:nvSpPr>
          <p:cNvPr id="75" name="TekstSylinder 74"/>
          <p:cNvSpPr txBox="1">
            <a:spLocks noChangeArrowheads="1"/>
          </p:cNvSpPr>
          <p:nvPr/>
        </p:nvSpPr>
        <p:spPr bwMode="auto">
          <a:xfrm>
            <a:off x="5148066" y="2924624"/>
            <a:ext cx="3199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Count </a:t>
            </a:r>
            <a:r>
              <a:rPr lang="en-US" b="1" dirty="0"/>
              <a:t>person-time</a:t>
            </a:r>
            <a:r>
              <a:rPr lang="en-US" dirty="0"/>
              <a:t>,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rate</a:t>
            </a:r>
          </a:p>
        </p:txBody>
      </p:sp>
      <p:cxnSp>
        <p:nvCxnSpPr>
          <p:cNvPr id="78" name="Rett linje 77"/>
          <p:cNvCxnSpPr/>
          <p:nvPr/>
        </p:nvCxnSpPr>
        <p:spPr bwMode="auto">
          <a:xfrm>
            <a:off x="4427538" y="908497"/>
            <a:ext cx="0" cy="26352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6" y="1082652"/>
            <a:ext cx="3582292" cy="19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5037286" y="1053406"/>
            <a:ext cx="3582292" cy="1981562"/>
            <a:chOff x="5037286" y="1053406"/>
            <a:chExt cx="3582292" cy="1981562"/>
          </a:xfrm>
        </p:grpSpPr>
        <p:pic>
          <p:nvPicPr>
            <p:cNvPr id="7168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286" y="1053406"/>
              <a:ext cx="3582292" cy="1981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Rett linje 6"/>
            <p:cNvCxnSpPr/>
            <p:nvPr/>
          </p:nvCxnSpPr>
          <p:spPr bwMode="auto">
            <a:xfrm>
              <a:off x="5292080" y="1268760"/>
              <a:ext cx="28083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ktangel 7"/>
              <p:cNvSpPr/>
              <p:nvPr/>
            </p:nvSpPr>
            <p:spPr>
              <a:xfrm>
                <a:off x="1019733" y="3498646"/>
                <a:ext cx="2616165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𝑟𝑖𝑠𝑘</m:t>
                      </m:r>
                      <m:r>
                        <a:rPr lang="nb-NO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𝑛𝑒𝑤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𝑐𝑎𝑠𝑒𝑠</m:t>
                          </m:r>
                        </m:num>
                        <m:den>
                          <m:r>
                            <a:rPr lang="nb-NO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ktange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33" y="3498646"/>
                <a:ext cx="2616165" cy="722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ktangel 28"/>
              <p:cNvSpPr/>
              <p:nvPr/>
            </p:nvSpPr>
            <p:spPr>
              <a:xfrm>
                <a:off x="5556237" y="3498646"/>
                <a:ext cx="2649123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rgbClr val="3399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𝑟𝑎𝑡𝑒</m:t>
                      </m:r>
                      <m:r>
                        <a:rPr lang="nb-NO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𝑛𝑒𝑤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𝑐𝑎𝑠𝑒𝑠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𝑅𝑖𝑠𝑘𝑡𝑖𝑚𝑒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ktange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237" y="3498646"/>
                <a:ext cx="2649123" cy="7224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kstSylinder 30"/>
          <p:cNvSpPr txBox="1"/>
          <p:nvPr/>
        </p:nvSpPr>
        <p:spPr>
          <a:xfrm>
            <a:off x="4932040" y="4365106"/>
            <a:ext cx="403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54987"/>
                </a:solidFill>
                <a:latin typeface="Arial" charset="0"/>
              </a:rPr>
              <a:t>Hazard = instantaneous rate, h(t)</a:t>
            </a:r>
          </a:p>
        </p:txBody>
      </p:sp>
      <p:sp>
        <p:nvSpPr>
          <p:cNvPr id="32" name="TekstSylinder 31"/>
          <p:cNvSpPr txBox="1"/>
          <p:nvPr/>
        </p:nvSpPr>
        <p:spPr>
          <a:xfrm>
            <a:off x="5558276" y="4757082"/>
            <a:ext cx="310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54987"/>
                </a:solidFill>
                <a:latin typeface="Arial" charset="0"/>
              </a:rPr>
              <a:t>Survival = S(t)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395538" y="5445224"/>
            <a:ext cx="864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charset="0"/>
              </a:rPr>
              <a:t>Effect measures: 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Arial" charset="0"/>
              </a:rPr>
              <a:t>Difference or Ratio measures of h(t) or S(t)</a:t>
            </a:r>
          </a:p>
        </p:txBody>
      </p:sp>
    </p:spTree>
    <p:extLst>
      <p:ext uri="{BB962C8B-B14F-4D97-AF65-F5344CB8AC3E}">
        <p14:creationId xmlns:p14="http://schemas.microsoft.com/office/powerpoint/2010/main" val="40357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8" grpId="0"/>
      <p:bldP spid="29" grpId="0"/>
      <p:bldP spid="31" grpId="0"/>
      <p:bldP spid="3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CC57FBD-A78C-46D6-BD6A-B6D71DE0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09" y="3329996"/>
            <a:ext cx="4098879" cy="300184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14468AFB-28C3-4EF4-ADBC-F73FD9BB3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82" y="142696"/>
            <a:ext cx="7772400" cy="446715"/>
          </a:xfrm>
        </p:spPr>
        <p:txBody>
          <a:bodyPr/>
          <a:lstStyle/>
          <a:p>
            <a:r>
              <a:rPr lang="en-US" dirty="0"/>
              <a:t>Time to Event (survival) analysis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60ED73-34FA-4301-A12C-583228A9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B70FAFE-8BDB-40C5-9A51-3800D771B1AB}" type="datetime7">
              <a:rPr lang="en-US">
                <a:solidFill>
                  <a:srgbClr val="000000"/>
                </a:solidFill>
              </a:rPr>
              <a:pPr defTabSz="685800"/>
              <a:t>Mar-23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A3B58C-BEDE-4CE1-8D34-AF3216BB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/>
            <a:r>
              <a:rPr lang="en-US">
                <a:solidFill>
                  <a:srgbClr val="000000"/>
                </a:solidFill>
              </a:rPr>
              <a:t>H.S.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F45F1B-DEC0-44B1-8817-DD83E7EC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B4FC4C-6942-428E-9D64-3C94F6404CDB}" type="slidenum">
              <a:rPr lang="en-US">
                <a:solidFill>
                  <a:srgbClr val="000000"/>
                </a:solidFill>
              </a:rPr>
              <a:pPr defTabSz="685800"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B7EF2CB-F0F2-4C73-9FFF-5C9CE4A325E0}"/>
              </a:ext>
            </a:extLst>
          </p:cNvPr>
          <p:cNvSpPr txBox="1"/>
          <p:nvPr/>
        </p:nvSpPr>
        <p:spPr>
          <a:xfrm>
            <a:off x="379355" y="836712"/>
            <a:ext cx="380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3AAFC3"/>
                </a:solidFill>
                <a:latin typeface="Arial"/>
              </a:rPr>
              <a:t>Timeline, outcome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T</a:t>
            </a:r>
            <a:r>
              <a:rPr lang="en-US" dirty="0">
                <a:solidFill>
                  <a:srgbClr val="3AAFC3"/>
                </a:solidFill>
                <a:latin typeface="Arial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d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D23035F-CC54-4C89-A51A-99BFF4CB5A6B}"/>
              </a:ext>
            </a:extLst>
          </p:cNvPr>
          <p:cNvSpPr txBox="1"/>
          <p:nvPr/>
        </p:nvSpPr>
        <p:spPr>
          <a:xfrm>
            <a:off x="379355" y="2924944"/>
            <a:ext cx="31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3AAFC3"/>
                </a:solidFill>
                <a:latin typeface="Arial"/>
              </a:rPr>
              <a:t>Survival function </a:t>
            </a:r>
            <a:r>
              <a:rPr lang="en-US" sz="2000" dirty="0">
                <a:solidFill>
                  <a:srgbClr val="3AAFC3"/>
                </a:solidFill>
                <a:latin typeface="Arial"/>
              </a:rPr>
              <a:t>(data)</a:t>
            </a:r>
            <a:endParaRPr lang="en-US" dirty="0">
              <a:solidFill>
                <a:srgbClr val="3AAFC3"/>
              </a:solidFill>
              <a:latin typeface="Arial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992139C-4114-4923-BE67-51FED86D27D3}"/>
              </a:ext>
            </a:extLst>
          </p:cNvPr>
          <p:cNvSpPr txBox="1"/>
          <p:nvPr/>
        </p:nvSpPr>
        <p:spPr>
          <a:xfrm>
            <a:off x="4853588" y="2924944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3AAFC3"/>
                </a:solidFill>
                <a:latin typeface="Arial"/>
              </a:rPr>
              <a:t>Hazard function </a:t>
            </a:r>
            <a:r>
              <a:rPr lang="en-US" sz="2000" dirty="0">
                <a:solidFill>
                  <a:srgbClr val="3AAFC3"/>
                </a:solidFill>
                <a:latin typeface="Arial"/>
              </a:rPr>
              <a:t>(model)</a:t>
            </a:r>
            <a:endParaRPr lang="en-US" dirty="0">
              <a:solidFill>
                <a:srgbClr val="3AAFC3"/>
              </a:solidFill>
              <a:latin typeface="Arial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2139739-F8D8-4EA3-9309-5FE3D5DA073F}"/>
              </a:ext>
            </a:extLst>
          </p:cNvPr>
          <p:cNvSpPr txBox="1"/>
          <p:nvPr/>
        </p:nvSpPr>
        <p:spPr>
          <a:xfrm>
            <a:off x="4853586" y="836712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3AAFC3"/>
                </a:solidFill>
                <a:latin typeface="Arial"/>
              </a:rPr>
              <a:t>Hazard Ratio (function)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80C2F9B-B51A-436B-B505-6188220B1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27" y="3329995"/>
            <a:ext cx="4100151" cy="3002450"/>
          </a:xfrm>
          <a:prstGeom prst="rect">
            <a:avLst/>
          </a:prstGeom>
        </p:spPr>
      </p:pic>
      <p:grpSp>
        <p:nvGrpSpPr>
          <p:cNvPr id="22" name="Gruppe 21">
            <a:extLst>
              <a:ext uri="{FF2B5EF4-FFF2-40B4-BE49-F238E27FC236}">
                <a16:creationId xmlns:a16="http://schemas.microsoft.com/office/drawing/2014/main" id="{F57A21BC-D113-45C9-A3C9-0527CC013811}"/>
              </a:ext>
            </a:extLst>
          </p:cNvPr>
          <p:cNvGrpSpPr/>
          <p:nvPr/>
        </p:nvGrpSpPr>
        <p:grpSpPr>
          <a:xfrm>
            <a:off x="6176296" y="4135917"/>
            <a:ext cx="1833928" cy="526137"/>
            <a:chOff x="7745245" y="4510787"/>
            <a:chExt cx="2445239" cy="701515"/>
          </a:xfrm>
        </p:grpSpPr>
        <p:sp>
          <p:nvSpPr>
            <p:cNvPr id="2" name="TekstSylinder 1">
              <a:extLst>
                <a:ext uri="{FF2B5EF4-FFF2-40B4-BE49-F238E27FC236}">
                  <a16:creationId xmlns:a16="http://schemas.microsoft.com/office/drawing/2014/main" id="{71739A4F-FA6B-4AC2-9414-7A71111619FC}"/>
                </a:ext>
              </a:extLst>
            </p:cNvPr>
            <p:cNvSpPr txBox="1"/>
            <p:nvPr/>
          </p:nvSpPr>
          <p:spPr>
            <a:xfrm rot="20546562">
              <a:off x="7745245" y="4801932"/>
              <a:ext cx="1532898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400" dirty="0">
                  <a:solidFill>
                    <a:srgbClr val="154987"/>
                  </a:solidFill>
                  <a:latin typeface="Arial" charset="0"/>
                </a:rPr>
                <a:t>Proportional</a:t>
              </a:r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B5834473-F8AB-4E93-929A-B06267791949}"/>
                </a:ext>
              </a:extLst>
            </p:cNvPr>
            <p:cNvSpPr txBox="1"/>
            <p:nvPr/>
          </p:nvSpPr>
          <p:spPr>
            <a:xfrm rot="21093008">
              <a:off x="9095741" y="4510787"/>
              <a:ext cx="1094743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400" dirty="0">
                  <a:solidFill>
                    <a:srgbClr val="154987"/>
                  </a:solidFill>
                  <a:latin typeface="Arial" charset="0"/>
                </a:rPr>
                <a:t>hazards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433C69FB-1A16-471D-A359-7BA1C68B3A4A}"/>
              </a:ext>
            </a:extLst>
          </p:cNvPr>
          <p:cNvGrpSpPr/>
          <p:nvPr/>
        </p:nvGrpSpPr>
        <p:grpSpPr>
          <a:xfrm>
            <a:off x="6641734" y="4682014"/>
            <a:ext cx="2178738" cy="812452"/>
            <a:chOff x="8448132" y="4601928"/>
            <a:chExt cx="2904983" cy="1083269"/>
          </a:xfrm>
        </p:grpSpPr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9F0C6897-F239-4E24-9046-8AB37975F3CD}"/>
                </a:ext>
              </a:extLst>
            </p:cNvPr>
            <p:cNvSpPr txBox="1"/>
            <p:nvPr/>
          </p:nvSpPr>
          <p:spPr>
            <a:xfrm>
              <a:off x="8454459" y="4968595"/>
              <a:ext cx="2898656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400" dirty="0">
                  <a:solidFill>
                    <a:srgbClr val="154987"/>
                  </a:solidFill>
                  <a:latin typeface="Arial" charset="0"/>
                </a:rPr>
                <a:t>20 new cases per 100 </a:t>
              </a:r>
              <a:r>
                <a:rPr lang="en-US" sz="1400" dirty="0" err="1">
                  <a:solidFill>
                    <a:srgbClr val="154987"/>
                  </a:solidFill>
                  <a:latin typeface="Arial" charset="0"/>
                </a:rPr>
                <a:t>py</a:t>
              </a:r>
              <a:endParaRPr lang="en-US" sz="1400" dirty="0">
                <a:solidFill>
                  <a:srgbClr val="154987"/>
                </a:solidFill>
                <a:latin typeface="Arial" charset="0"/>
              </a:endParaRPr>
            </a:p>
          </p:txBody>
        </p:sp>
        <p:cxnSp>
          <p:nvCxnSpPr>
            <p:cNvPr id="18" name="Rett pilkobling 17">
              <a:extLst>
                <a:ext uri="{FF2B5EF4-FFF2-40B4-BE49-F238E27FC236}">
                  <a16:creationId xmlns:a16="http://schemas.microsoft.com/office/drawing/2014/main" id="{4B2B4520-B90F-45F1-8B26-84A6BEEC73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71041" y="4601928"/>
              <a:ext cx="0" cy="3666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2235E5DF-E0A9-4156-8C71-03AD9A86CA2E}"/>
                </a:ext>
              </a:extLst>
            </p:cNvPr>
            <p:cNvSpPr txBox="1"/>
            <p:nvPr/>
          </p:nvSpPr>
          <p:spPr>
            <a:xfrm>
              <a:off x="8448132" y="5274828"/>
              <a:ext cx="280888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400" dirty="0">
                  <a:solidFill>
                    <a:srgbClr val="154987"/>
                  </a:solidFill>
                  <a:latin typeface="Arial" charset="0"/>
                </a:rPr>
                <a:t>20% risk now 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if survived</a:t>
              </a:r>
            </a:p>
          </p:txBody>
        </p:sp>
      </p:grpSp>
      <p:pic>
        <p:nvPicPr>
          <p:cNvPr id="27" name="Bilde 26">
            <a:extLst>
              <a:ext uri="{FF2B5EF4-FFF2-40B4-BE49-F238E27FC236}">
                <a16:creationId xmlns:a16="http://schemas.microsoft.com/office/drawing/2014/main" id="{0267878D-D9E6-44DF-A2E7-25805F5E6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355" y="1238836"/>
            <a:ext cx="4095230" cy="1512508"/>
          </a:xfrm>
          <a:prstGeom prst="rect">
            <a:avLst/>
          </a:prstGeom>
        </p:spPr>
      </p:pic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311E9EC3-FB35-499D-97F2-54321CF5098B}"/>
              </a:ext>
            </a:extLst>
          </p:cNvPr>
          <p:cNvCxnSpPr>
            <a:cxnSpLocks/>
          </p:cNvCxnSpPr>
          <p:nvPr/>
        </p:nvCxnSpPr>
        <p:spPr bwMode="auto">
          <a:xfrm flipV="1">
            <a:off x="5924145" y="4653136"/>
            <a:ext cx="0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FCA2AD4E-85C3-4D28-ADF3-8D3BE3673DD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02785" y="3682528"/>
            <a:ext cx="1" cy="9361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53F5134D-D8EB-48C3-94F4-A1AD2D505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196752"/>
            <a:ext cx="4145650" cy="155459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4889F9-5184-42B4-AF85-A7DECBFC7780}"/>
              </a:ext>
            </a:extLst>
          </p:cNvPr>
          <p:cNvSpPr txBox="1"/>
          <p:nvPr/>
        </p:nvSpPr>
        <p:spPr>
          <a:xfrm>
            <a:off x="4342982" y="1569491"/>
            <a:ext cx="3895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event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33F7D58-04C1-4547-BFA4-7430853F6A69}"/>
              </a:ext>
            </a:extLst>
          </p:cNvPr>
          <p:cNvSpPr txBox="1"/>
          <p:nvPr/>
        </p:nvSpPr>
        <p:spPr>
          <a:xfrm>
            <a:off x="4342982" y="1743138"/>
            <a:ext cx="4696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censor</a:t>
            </a:r>
          </a:p>
        </p:txBody>
      </p:sp>
    </p:spTree>
    <p:extLst>
      <p:ext uri="{BB962C8B-B14F-4D97-AF65-F5344CB8AC3E}">
        <p14:creationId xmlns:p14="http://schemas.microsoft.com/office/powerpoint/2010/main" val="7227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Cox model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4D8D4-D723-4E3C-8148-0CBA78484A06}" type="datetime7">
              <a:rPr lang="en-US" smtClean="0"/>
              <a:pPr>
                <a:defRPr/>
              </a:pPr>
              <a:t>Mar-23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H.S.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C7898-3D8E-4649-9149-945A60C0C0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/>
              <p:cNvSpPr txBox="1"/>
              <p:nvPr/>
            </p:nvSpPr>
            <p:spPr>
              <a:xfrm>
                <a:off x="618899" y="1124746"/>
                <a:ext cx="43686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d>
                        <m:dPr>
                          <m:ctrlP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nb-NO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nb-NO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nb-NO" sz="32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nb-NO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</m:t>
                      </m:r>
                      <m:sSub>
                        <m:sSubPr>
                          <m:ctrlP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nb-NO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nb-NO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kstSylin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99" y="1124746"/>
                <a:ext cx="436863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Sylinder 6"/>
          <p:cNvSpPr txBox="1"/>
          <p:nvPr/>
        </p:nvSpPr>
        <p:spPr>
          <a:xfrm>
            <a:off x="467544" y="1556794"/>
            <a:ext cx="112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661143" y="1556794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100159" y="1556794"/>
            <a:ext cx="198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Ratio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793753" y="187676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2090748" y="187676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417556" y="1876764"/>
            <a:ext cx="134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066692" y="1167135"/>
            <a:ext cx="391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 hazard model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8" y="3450886"/>
            <a:ext cx="4100151" cy="300245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626" y="3450886"/>
            <a:ext cx="4100151" cy="3002450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2592020" y="434535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5868144" y="450912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HR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females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/males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979710" y="238082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5827395" y="2380820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semi-parametric</a:t>
            </a:r>
          </a:p>
        </p:txBody>
      </p:sp>
      <p:sp>
        <p:nvSpPr>
          <p:cNvPr id="20" name="Pil høyre 19"/>
          <p:cNvSpPr/>
          <p:nvPr/>
        </p:nvSpPr>
        <p:spPr bwMode="auto">
          <a:xfrm rot="16200000">
            <a:off x="827581" y="2420888"/>
            <a:ext cx="432048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l høyre 19">
            <a:extLst>
              <a:ext uri="{FF2B5EF4-FFF2-40B4-BE49-F238E27FC236}">
                <a16:creationId xmlns:a16="http://schemas.microsoft.com/office/drawing/2014/main" id="{CAB5F696-44D2-45DD-8FF0-11027939012D}"/>
              </a:ext>
            </a:extLst>
          </p:cNvPr>
          <p:cNvSpPr/>
          <p:nvPr/>
        </p:nvSpPr>
        <p:spPr bwMode="auto">
          <a:xfrm rot="16200000">
            <a:off x="3851918" y="2420888"/>
            <a:ext cx="432048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Sylinder 21">
                <a:extLst>
                  <a:ext uri="{FF2B5EF4-FFF2-40B4-BE49-F238E27FC236}">
                    <a16:creationId xmlns:a16="http://schemas.microsoft.com/office/drawing/2014/main" id="{CEA4FCFA-F408-49E0-9975-273EA492257A}"/>
                  </a:ext>
                </a:extLst>
              </p:cNvPr>
              <p:cNvSpPr txBox="1"/>
              <p:nvPr/>
            </p:nvSpPr>
            <p:spPr>
              <a:xfrm>
                <a:off x="6059414" y="1678417"/>
                <a:ext cx="20597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kstSylinder 21">
                <a:extLst>
                  <a:ext uri="{FF2B5EF4-FFF2-40B4-BE49-F238E27FC236}">
                    <a16:creationId xmlns:a16="http://schemas.microsoft.com/office/drawing/2014/main" id="{CEA4FCFA-F408-49E0-9975-273EA4922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414" y="1678417"/>
                <a:ext cx="2059795" cy="369332"/>
              </a:xfrm>
              <a:prstGeom prst="rect">
                <a:avLst/>
              </a:prstGeom>
              <a:blipFill>
                <a:blip r:embed="rId6"/>
                <a:stretch>
                  <a:fillRect l="-2959" r="-4142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Sylinder 22">
            <a:extLst>
              <a:ext uri="{FF2B5EF4-FFF2-40B4-BE49-F238E27FC236}">
                <a16:creationId xmlns:a16="http://schemas.microsoft.com/office/drawing/2014/main" id="{79B1F293-AD4E-42EB-AFDC-8F8BF925CE2F}"/>
              </a:ext>
            </a:extLst>
          </p:cNvPr>
          <p:cNvSpPr txBox="1"/>
          <p:nvPr/>
        </p:nvSpPr>
        <p:spPr>
          <a:xfrm>
            <a:off x="7501575" y="6414700"/>
            <a:ext cx="854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(Cox 1972)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8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FHI lys">
  <a:themeElements>
    <a:clrScheme name="FHI ly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HI l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FHI ly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I ly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HI lys">
  <a:themeElements>
    <a:clrScheme name="FHI ly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HI l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FHI ly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I ly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FHI lys</Template>
  <TotalTime>1578</TotalTime>
  <Words>3657</Words>
  <Application>Microsoft Office PowerPoint</Application>
  <PresentationFormat>Skjermfremvisning (4:3)</PresentationFormat>
  <Paragraphs>800</Paragraphs>
  <Slides>62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62</vt:i4>
      </vt:variant>
    </vt:vector>
  </HeadingPairs>
  <TitlesOfParts>
    <vt:vector size="68" baseType="lpstr">
      <vt:lpstr>Arial</vt:lpstr>
      <vt:lpstr>Calibri</vt:lpstr>
      <vt:lpstr>Cambria Math</vt:lpstr>
      <vt:lpstr>Times New Roman</vt:lpstr>
      <vt:lpstr>FHI lys</vt:lpstr>
      <vt:lpstr>1_FHI lys</vt:lpstr>
      <vt:lpstr>Stata:  Flexible Parametric Survival models 3h</vt:lpstr>
      <vt:lpstr>Syntax files and Datasets</vt:lpstr>
      <vt:lpstr>Agenda</vt:lpstr>
      <vt:lpstr>Agenda cont.</vt:lpstr>
      <vt:lpstr>PowerPoint-presentasjon</vt:lpstr>
      <vt:lpstr>Standard Survival analysis</vt:lpstr>
      <vt:lpstr>Cohorts</vt:lpstr>
      <vt:lpstr>Time to Event (survival) analysis</vt:lpstr>
      <vt:lpstr>Cox model</vt:lpstr>
      <vt:lpstr>Syntax, Cox</vt:lpstr>
      <vt:lpstr>PowerPoint-presentasjon</vt:lpstr>
      <vt:lpstr>Limitations of the Cox model</vt:lpstr>
      <vt:lpstr>Reference risk, baseline hazard</vt:lpstr>
      <vt:lpstr>Problems with the Cox model</vt:lpstr>
      <vt:lpstr>Flexible parametric survival models</vt:lpstr>
      <vt:lpstr>Smoothers</vt:lpstr>
      <vt:lpstr>Smoother example</vt:lpstr>
      <vt:lpstr>Smoothers in regressions</vt:lpstr>
      <vt:lpstr>Splines for Baseline, dose-response and TD</vt:lpstr>
      <vt:lpstr>Syntax, stpm3</vt:lpstr>
      <vt:lpstr>PowerPoint-presentasjon</vt:lpstr>
      <vt:lpstr>Summing up so far</vt:lpstr>
      <vt:lpstr>Predict</vt:lpstr>
      <vt:lpstr>Powerful predict command</vt:lpstr>
      <vt:lpstr>Predict</vt:lpstr>
      <vt:lpstr>PowerPoint-presentasjon</vt:lpstr>
      <vt:lpstr>Assumptions of the standard model</vt:lpstr>
      <vt:lpstr>Non-proportional hazards </vt:lpstr>
      <vt:lpstr>Proportional vs non-proportional</vt:lpstr>
      <vt:lpstr>Smoothers for Baseline, dose-response and TD</vt:lpstr>
      <vt:lpstr>Non-Proportional Cox vs Flexible par.</vt:lpstr>
      <vt:lpstr>Model commands</vt:lpstr>
      <vt:lpstr>PowerPoint-presentasjon</vt:lpstr>
      <vt:lpstr>Summary so far</vt:lpstr>
      <vt:lpstr>PowerPoint-presentasjon</vt:lpstr>
      <vt:lpstr>Summary so far</vt:lpstr>
      <vt:lpstr>Time dependent HR</vt:lpstr>
      <vt:lpstr>Dose response modeling</vt:lpstr>
      <vt:lpstr>Problems with the HR. Frailty Selection Bias</vt:lpstr>
      <vt:lpstr>Alterative measures to the Hazard Ratio </vt:lpstr>
      <vt:lpstr>Standardized Survival Curves</vt:lpstr>
      <vt:lpstr>Restricted Mean Survival Time</vt:lpstr>
      <vt:lpstr>Summing up</vt:lpstr>
      <vt:lpstr>Other features of Flexible Parametric models</vt:lpstr>
      <vt:lpstr>References</vt:lpstr>
      <vt:lpstr>Course Files</vt:lpstr>
      <vt:lpstr>Software</vt:lpstr>
      <vt:lpstr>Syntax and data files</vt:lpstr>
      <vt:lpstr>Extra slides</vt:lpstr>
      <vt:lpstr>Generalized Weibull model</vt:lpstr>
      <vt:lpstr>Purpose of regression</vt:lpstr>
      <vt:lpstr>Baseline, dose-response and TD</vt:lpstr>
      <vt:lpstr>Cox versus Royston-Parmar-PH</vt:lpstr>
      <vt:lpstr>Ex: unstable hazards from Cox model</vt:lpstr>
      <vt:lpstr>Relative survival</vt:lpstr>
      <vt:lpstr>Model Assumptions</vt:lpstr>
      <vt:lpstr>Proportional vs non-proportional</vt:lpstr>
      <vt:lpstr>Survival models</vt:lpstr>
      <vt:lpstr>Cohorts</vt:lpstr>
      <vt:lpstr>A physical “spline”</vt:lpstr>
      <vt:lpstr>Flexible Parametric models</vt:lpstr>
      <vt:lpstr>Timescale</vt:lpstr>
    </vt:vector>
  </TitlesOfParts>
  <Company>FHI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Stata analysis, part 2</dc:title>
  <dc:creator>hest</dc:creator>
  <cp:lastModifiedBy>Hein Stigum</cp:lastModifiedBy>
  <cp:revision>627</cp:revision>
  <dcterms:created xsi:type="dcterms:W3CDTF">2005-12-21T14:25:59Z</dcterms:created>
  <dcterms:modified xsi:type="dcterms:W3CDTF">2023-03-28T09:04:38Z</dcterms:modified>
</cp:coreProperties>
</file>