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notesMasterIdLst>
    <p:notesMasterId r:id="rId34"/>
  </p:notesMasterIdLst>
  <p:sldIdLst>
    <p:sldId id="256" r:id="rId13"/>
    <p:sldId id="274" r:id="rId14"/>
    <p:sldId id="257" r:id="rId15"/>
    <p:sldId id="258" r:id="rId16"/>
    <p:sldId id="272" r:id="rId17"/>
    <p:sldId id="259" r:id="rId18"/>
    <p:sldId id="260" r:id="rId19"/>
    <p:sldId id="266" r:id="rId20"/>
    <p:sldId id="261" r:id="rId21"/>
    <p:sldId id="262" r:id="rId22"/>
    <p:sldId id="267" r:id="rId23"/>
    <p:sldId id="264" r:id="rId24"/>
    <p:sldId id="263" r:id="rId25"/>
    <p:sldId id="265" r:id="rId26"/>
    <p:sldId id="275" r:id="rId27"/>
    <p:sldId id="268" r:id="rId28"/>
    <p:sldId id="269" r:id="rId29"/>
    <p:sldId id="270" r:id="rId30"/>
    <p:sldId id="276" r:id="rId31"/>
    <p:sldId id="271" r:id="rId32"/>
    <p:sldId id="27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6" autoAdjust="0"/>
    <p:restoredTop sz="80514" autoAdjust="0"/>
  </p:normalViewPr>
  <p:slideViewPr>
    <p:cSldViewPr snapToGrid="0">
      <p:cViewPr varScale="1">
        <p:scale>
          <a:sx n="111" d="100"/>
          <a:sy n="111" d="100"/>
        </p:scale>
        <p:origin x="35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A18D-0424-4D45-9E7E-209010F7FA6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F3288-7216-4873-B362-B6A6B04A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3 extra files from: C:\Users\hest\Documents\Methods\Sparse Data Bias</a:t>
            </a:r>
          </a:p>
          <a:p>
            <a:r>
              <a:rPr lang="en-US" dirty="0" smtClean="0"/>
              <a:t>Excel: Sparse Data Bias. </a:t>
            </a:r>
            <a:r>
              <a:rPr lang="en-US" dirty="0" err="1" smtClean="0"/>
              <a:t>xlsx</a:t>
            </a:r>
            <a:endParaRPr lang="en-US" dirty="0" smtClean="0"/>
          </a:p>
          <a:p>
            <a:r>
              <a:rPr lang="en-US" dirty="0" smtClean="0"/>
              <a:t>Stata: Sparse Data Bias, program.do  Sparse Data Bias, results.do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F3288-7216-4873-B362-B6A6B04ABB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7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baseline="0" dirty="0" smtClean="0"/>
              <a:t>(Hastie and </a:t>
            </a:r>
            <a:r>
              <a:rPr lang="en-US" b="0" i="0" u="none" baseline="0" dirty="0" err="1" smtClean="0"/>
              <a:t>Tibshirani</a:t>
            </a:r>
            <a:r>
              <a:rPr lang="en-US" b="0" i="0" u="none" baseline="0" dirty="0" smtClean="0"/>
              <a:t> 1990)</a:t>
            </a:r>
            <a:endParaRPr lang="en-US" b="0" i="0" u="none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F3288-7216-4873-B362-B6A6B04AB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F3288-7216-4873-B362-B6A6B04ABB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F3288-7216-4873-B362-B6A6B04ABB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3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C7874-6244-40DB-B1C1-A1B67E971183}" type="datetime7">
              <a:rPr lang="en-US" smtClean="0"/>
              <a:t>Sep-19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0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BC2BD-A1FC-4A77-8599-E696B0C4313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43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CC5D9-377C-483C-924A-59844F1C17C3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2073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011BF-9871-4797-A057-7EC10D64FF7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6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0547E-E704-494E-8C1C-A2768C7D1D0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686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A3E7A-A4A1-44A1-8A97-3BC63E2A04DE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4691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0777C-911A-4A27-9384-BEBC4762271E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3376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E8BA7-693D-4E6D-A0B6-953C137E8A4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561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7EEF0-0A32-4AB0-B3FF-AA37CA5B745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396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9E0C6-00DC-42D8-9613-0549058F15DB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91388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4E91F-0495-4C32-89C5-EDD9946654F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666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9624-D86E-4F46-BCC0-1C66C006427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D0BA1-5A08-48CD-B75C-82CD15C00346}" type="datetime7">
              <a:rPr lang="en-US" smtClean="0"/>
              <a:t>Sep-19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640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CE643-A994-435D-B293-104AD1635DA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510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77FE5-FD96-4616-90AE-19D65FDD020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8322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AC5E8-BFFA-44C6-AB0A-E01D2167355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7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272B9-285E-4F6D-89E5-5D36862EC643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4671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8F8ED-2E08-4760-876A-7E48D1A4A1A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113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4BB61-87AC-4C8D-A888-FF6CE977416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079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308C1-D013-49FF-A826-51887595B03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264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EE8B5-A06A-472B-A831-5253867C1AD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257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43783-9848-4757-B7F9-24CC21180A1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9563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FC394-2A80-464B-99FC-3B36D65C3D1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9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E355-A5C5-4F9E-AFAC-3715FEC53206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0688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9592C-5A8E-4E2E-AF77-902BFCE3EA3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4878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CF00C-6ADE-46D0-B756-783F2251CA2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127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3C6C-5151-49ED-A55E-FF90F27FF1E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69A8-C7E1-4742-8303-9781B6A002B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2794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7034-B62D-4905-8D24-D4311003EA85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78F5-0B86-4304-B7EA-AAA329EB922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5B3-C45A-427E-8DAC-2C8DEE2A2F4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0C64-315C-4159-B15A-6A07DDF584C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7557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8041-4ACB-4DBC-A211-FF4E135100F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976E-0760-4880-B230-BBDE4E9A366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7525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927C6-0B7C-4E74-B812-B8E71735F7A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C421-8B59-4948-B399-85C23A62A4D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973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86732-6F1B-448E-80ED-01093A8DB67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5640-EE19-4279-9CB7-0B3AE953D2C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4551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77E-A047-4B0B-8C38-A6DCC497BA8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FB7D-5095-438E-B0C3-32C4F73D571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603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033A5-7D1D-4A07-B5B7-9EEA9256CDD5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A48F-DD3D-42D9-B8C4-3F03C71A491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90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CCD0-26A6-4E47-8CB6-9A1BA3646A9F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0164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B968C-47D7-4F1F-815B-A0819709142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26B9-FECC-42EE-88A9-6364E5BBC0C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4828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7F9C-D268-4723-850A-5CF8864C4CA3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0F91-0494-4FF8-9832-8F11ED4DD2C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7904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0C24-95DB-45EE-B162-A57BBED608D9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4E96-1B19-40DF-B116-B6BC808E6CD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5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81C9-91D1-4176-81A3-5508DE5E2D3D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26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7D14-65A3-484F-9983-FB4EE6C86484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320A-EDF2-4540-80F6-6655ADF00954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63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3C72-D9FD-474D-AB4D-D223322A44AD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98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45C8-38A3-4F5A-ACF1-6A2D15A7B3F3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23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71BD-3CF7-4323-AAAE-7932CC7BABCF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7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75C3B-0DB9-4862-A347-B32A52F9369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1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8A41-0B67-44F2-8652-DEC9446E03A1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23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D85B-38E4-4FD0-81F0-8C6B7D11C33E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9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F565-A22B-4808-92A1-85AAA401DE7B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20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5ACA-68F8-4B92-A0EC-0D872351974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A20E-E731-4F9C-A067-8DE3BD1DFA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20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D955-3F7E-4F1A-9FDA-D7FB0E3A1753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CEEDB-2A10-480C-8D0C-A2D22C2452B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67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392C-FAAE-4197-AAC7-D7D17FA661A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2876-3FA6-4E63-BA46-5CFCD42486A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35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12C8C-EFE3-45E5-B6F1-F1655321710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705A-B0F3-4341-8B80-D20649AC0B3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7B4C4-066E-41CB-89B1-391456DEA44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8886E-ECDB-4F7B-8225-78A0682F9417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7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BBB5-CF6F-40D1-8F2B-6B31A4D8F2C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141F-713E-470B-80F7-6E36F29C1D5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78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ACEB-7D95-4823-9E43-AA3E8117D18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DDC62-D0DA-4D60-A486-77A4D037F54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E6ED7-2E45-4219-ADFD-992EC3CC45EF}" type="datetime7">
              <a:rPr lang="en-US" smtClean="0"/>
              <a:t>Sep-19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6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EF09-A244-4593-90C2-388BC0AF1AFB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B07AB-6B1C-4872-938B-BC2EB260AAB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2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D08D-67D6-4763-AE35-08D2AF7259EC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3390-9367-4407-8814-223E5BADEC27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60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71BA-8F08-47B0-BEE9-F0DC1658104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E33A-70EF-41AF-A55A-B0DCBC95146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65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BD84-A072-40F1-B559-ED7F00BDBEC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C61B-7230-479F-8D1D-04A43BDB2467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05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FD654-904E-4D4D-B3A0-B691FF075E9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946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F1F80-B99C-4016-8E79-1F7C014D95CB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1FD1C-DD85-4590-9615-804905C11CF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06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F7DAD-C2BD-4A00-9CCF-6104F9711A9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308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38E05-1F7A-4987-8F5C-7453F81D3485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02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D6320-A291-41AE-BFE4-EBCD3E86235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40FCE-53EB-4208-9225-E61111980C44}" type="datetime7">
              <a:rPr lang="en-US" smtClean="0"/>
              <a:t>Sep-19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255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E0A5B-17D3-41F5-91CB-71B826E56FC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750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08ECE-AA9D-4364-B1A7-687E2F3D783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992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02127-226E-4379-A214-0E54DAC7B54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354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44137-59F9-4F66-806C-1D7C9DAF82C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765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42C49-69CD-4A59-A2CD-25D9C702E06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995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EC69E-2EE3-4266-89D6-7D50D7CB375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810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223E0-4E43-4B47-862E-900C59299444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32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69B06-B693-433F-B569-CFEA86DE6A6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065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B6177-335B-43A2-93F6-2A6E157AB08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9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E5088-8114-44D4-9CDE-B8B29E48EE5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3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0D23F-886A-4A4A-8354-FCC01A43E06C}" type="datetime7">
              <a:rPr lang="en-US" smtClean="0"/>
              <a:t>Sep-19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4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E2192-3AD9-4638-9B8F-1B3F05BEC74C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6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60F6F-8D66-49F0-8884-FE9025FCB60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852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1D996-B605-4C4D-A925-61906453483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856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24103-71A6-48A3-A744-5F67C58971B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863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606F3-44DC-4E18-BB9B-20073F519DC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559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5F068-D3BC-4783-BD40-41806644DA4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743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CC239-3D0C-4F63-A6F1-C9E9E4B7A85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3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A164F-036F-474E-BF6D-0BDD573775AE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1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B2390-EB66-4F92-BDE9-FF9E336D998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74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95EF6-48A4-4E6F-838B-9830F6813FD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8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F4C99-BE56-4825-BE80-816090CC831A}" type="datetime7">
              <a:rPr lang="en-US" smtClean="0"/>
              <a:t>Sep-19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80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85D3C-53F7-4F5C-AF87-6DEECA5763F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81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ACC8F-EA23-4018-8E65-A54E6E904104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912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FDF3E-4FC2-43FD-B7AF-9764A3ABC899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255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8B6C0-31A4-46B2-9577-218735201B95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7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6A5F0-12CE-4733-8E3D-9FEB7057489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075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8B9B5-D7E6-4ECA-A138-CCBD34C45908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960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8247B-790A-41F3-84A9-46C8AC2F8BD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74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F4606-13FA-4361-902B-DC8537F49B66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69A8-C7E1-4742-8303-9781B6A002B8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031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F0CC-A722-4BEE-9250-32FCB969A6E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78F5-0B86-4304-B7EA-AAA329EB922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1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5CA7-265B-453D-B7DD-1ACDB1967A0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10C64-315C-4159-B15A-6A07DDF584C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9DB48-4D9F-4AF2-BA29-AB3D723053B8}" type="datetime7">
              <a:rPr lang="en-US" smtClean="0"/>
              <a:t>Sep-19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462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6B17-61A2-4E70-95D5-2BDA68F8241C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1976E-0760-4880-B230-BBDE4E9A366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9564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71AA9-7A45-4336-800D-B62316B678C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C421-8B59-4948-B399-85C23A62A4D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663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5725-E6E7-48D9-99A3-85A73742CE7A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5640-EE19-4279-9CB7-0B3AE953D2C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613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579D-1C53-4D27-8E28-CD99AC595959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FB7D-5095-438E-B0C3-32C4F73D5710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902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2A34-E295-4D01-96BE-EC0379F28B04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A48F-DD3D-42D9-B8C4-3F03C71A491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634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5A987-C9A5-4E98-838D-C7E71B5D933D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926B9-FECC-42EE-88A9-6364E5BBC0C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480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41AC-F799-4F5B-B1F8-A85AF7A9018B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0F91-0494-4FF8-9832-8F11ED4DD2C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422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72D1-D89B-47DD-AF86-1FC75D0F3AC7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4E96-1B19-40DF-B116-B6BC808E6CD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073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843ED-2097-4802-BAEA-B6ECD81E105E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694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A6D88-2422-4FBD-8CC0-D6D3DF672F57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3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1BECD-9332-43D8-B6A0-ECBD54F6A229}" type="datetime7">
              <a:rPr lang="en-US" smtClean="0"/>
              <a:t>Sep-19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9815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10602-202D-4071-8BC8-8BFC74D3D17B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510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55A98-3F1C-4DB6-9284-5F5F3FAAC6C0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083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8ECD-5A06-4182-9754-9DAE70975E07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51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650C2-CDA6-4276-B515-9F81B372DE78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102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FBF6-605C-46B0-9629-F3881F8A57A8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378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FEE04-6EBC-4839-9996-27D161980BF8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016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9F7A3-0D23-43F3-B573-76DE7C79E083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7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E7E4E-7C99-4E0E-A490-0CAB788F7303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041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99D40-C0CA-47A6-B2C9-9584DD9843B2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428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C8599-2299-4B99-AFEF-21B76296EC94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2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DB40-E939-412A-A922-2FD2C0726FC7}" type="datetime7">
              <a:rPr lang="en-US" smtClean="0"/>
              <a:t>Sep-19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287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C376-E521-4D69-9618-CDDB0C683A9E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35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0A8-CBB2-4D46-88A0-789F15CB241F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6866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08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48C-0821-44E5-A9BF-E4E121BBCD99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256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49BDD-366C-476F-B4DC-B3B14F28B4D0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562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422A3-6535-435E-84C4-6A8C0DB88AE7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6227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71382-C799-4947-9A9F-7D3BD4032F80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619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617E-0C83-47A6-AE92-A3D9CF1E5A3C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1996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F7A11-C464-4F3B-9CD3-656E385A8F5E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354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A00DF-B69D-4D83-A291-F20945E3DC20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188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400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4008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9FEAD-4FBE-44AB-8723-C61E997761E5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1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6EEB4F2B-53D9-45B9-88B5-9A0A144AE299}" type="datetime7">
              <a:rPr lang="en-US" smtClean="0"/>
              <a:t>Sep-19</a:t>
            </a:fld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/>
              <a:t>HS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FC41D572-C095-48EC-A014-A8F9EC6C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4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B43A86BF-F3D6-4D10-BC0D-A6915C0A907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3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AEA8F329-DC9E-4E54-9A7A-D9C3A35FC1F1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0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51A96E-B09E-4FA5-9DD1-42E2A9CD0C5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1B953-776F-4676-BD22-96D856669348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9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FAF4-C069-4D69-B019-6CD54783E918}" type="datetime7">
              <a:rPr lang="en-US" smtClean="0">
                <a:solidFill>
                  <a:prstClr val="black">
                    <a:tint val="75000"/>
                  </a:prstClr>
                </a:solidFill>
              </a:rPr>
              <a:t>Sep-19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HS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C418-D8EC-4E72-929C-EAB0C1B4C2C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5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8E955A19-F34C-4DA3-8DAE-C440B95A29D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A866C9CF-5F1C-4EB0-8F37-991B29BC68B1}" type="slidenum">
              <a:rPr lang="nb-NO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6DE766D2-22D2-4EBA-B47E-3F0045B24E7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840DD413-00CF-4100-996C-4FB52E60F6BF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109A78D3-6603-4DFD-9871-D29FD374286C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fld id="{7453E7BA-6759-4CAC-8600-A38E59E482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9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F16EBA-6BBA-4C61-A89F-18FA4BD78AE0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1B953-776F-4676-BD22-96D856669348}" type="slidenum">
              <a:rPr 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DEE5A-2A8D-4181-9505-A2E2E78834A5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1B953-776F-4676-BD22-96D856669348}" type="slidenum">
              <a:rPr 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3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2713"/>
            <a:ext cx="21336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inje_farge_la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0038"/>
            <a:ext cx="12192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553200"/>
            <a:ext cx="1346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06397D-58F5-459C-95CB-C867DC436322}" type="datetime7">
              <a:rPr lang="en-US" smtClean="0">
                <a:solidFill>
                  <a:srgbClr val="000000"/>
                </a:solidFill>
              </a:rPr>
              <a:t>Sep-19</a:t>
            </a:fld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92801" y="6553200"/>
            <a:ext cx="683684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mtClean="0">
                <a:solidFill>
                  <a:srgbClr val="000000"/>
                </a:solidFill>
              </a:rPr>
              <a:t>HS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553200"/>
            <a:ext cx="679449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1B953-776F-4676-BD22-96D856669348}" type="slidenum">
              <a:rPr lang="nb-NO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1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AAFC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3000">
          <a:solidFill>
            <a:srgbClr val="15498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15498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5498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5498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5498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Sparse Data Bias</a:t>
            </a:r>
            <a:br>
              <a:rPr lang="en-US" dirty="0" smtClean="0"/>
            </a:br>
            <a:r>
              <a:rPr lang="en-US" dirty="0" smtClean="0"/>
              <a:t>1h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322095"/>
          </a:xfrm>
        </p:spPr>
        <p:txBody>
          <a:bodyPr/>
          <a:lstStyle/>
          <a:p>
            <a:r>
              <a:rPr lang="en-US" i="1" dirty="0" smtClean="0"/>
              <a:t>Hein </a:t>
            </a:r>
            <a:r>
              <a:rPr lang="en-US" i="1" dirty="0" err="1" smtClean="0"/>
              <a:t>Stigum</a:t>
            </a:r>
            <a:endParaRPr lang="en-US" i="1" dirty="0" smtClean="0"/>
          </a:p>
          <a:p>
            <a:r>
              <a:rPr lang="en-US" i="1" dirty="0" err="1" smtClean="0"/>
              <a:t>Arbeidsrom</a:t>
            </a:r>
            <a:r>
              <a:rPr lang="en-US" i="1" dirty="0" smtClean="0"/>
              <a:t> “</a:t>
            </a:r>
            <a:r>
              <a:rPr lang="en-US" i="1" dirty="0" err="1" smtClean="0"/>
              <a:t>Metodelunsj</a:t>
            </a:r>
            <a:r>
              <a:rPr lang="en-US" i="1" dirty="0" smtClean="0"/>
              <a:t>”</a:t>
            </a:r>
          </a:p>
          <a:p>
            <a:r>
              <a:rPr lang="en-US" i="1" dirty="0">
                <a:solidFill>
                  <a:srgbClr val="FF0000"/>
                </a:solidFill>
              </a:rPr>
              <a:t>https://folkehelse.sharepoint.com/sites/1094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A52-B7F5-4DCA-B77B-F5809C1F3C57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Penalized regression, approximate Bayes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Descide</a:t>
            </a:r>
            <a:r>
              <a:rPr lang="en-US" dirty="0" smtClean="0"/>
              <a:t> on a plausible range for 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penlogit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go to Stata</a:t>
            </a:r>
          </a:p>
          <a:p>
            <a:pPr marL="0" indent="0" algn="ctr">
              <a:buNone/>
            </a:pPr>
            <a:r>
              <a:rPr lang="en-US" sz="2400" i="1" dirty="0" smtClean="0"/>
              <a:t>penalized regression</a:t>
            </a:r>
            <a:endParaRPr lang="en-US" sz="2400" i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D9C1-8A5A-4BC7-876D-DA26456B0206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can it get?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N=500,    </a:t>
            </a:r>
            <a:r>
              <a:rPr lang="en-US" dirty="0" smtClean="0">
                <a:solidFill>
                  <a:srgbClr val="008000"/>
                </a:solidFill>
              </a:rPr>
              <a:t>True OR=2.0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Logistic: 	    </a:t>
            </a:r>
            <a:r>
              <a:rPr lang="en-US" dirty="0" smtClean="0">
                <a:solidFill>
                  <a:srgbClr val="FF0000"/>
                </a:solidFill>
              </a:rPr>
              <a:t>OR=1.2</a:t>
            </a:r>
          </a:p>
          <a:p>
            <a:pPr lvl="1"/>
            <a:r>
              <a:rPr lang="en-US" dirty="0" smtClean="0"/>
              <a:t>Penalized (1,5): </a:t>
            </a:r>
            <a:r>
              <a:rPr lang="en-US" dirty="0" smtClean="0">
                <a:solidFill>
                  <a:srgbClr val="0070C0"/>
                </a:solidFill>
              </a:rPr>
              <a:t>OR=1.8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this a rare, unlikely result?</a:t>
            </a:r>
          </a:p>
          <a:p>
            <a:pPr lvl="1"/>
            <a:r>
              <a:rPr lang="en-US" dirty="0" smtClean="0"/>
              <a:t>Simulate the N=500 population many times</a:t>
            </a:r>
          </a:p>
          <a:p>
            <a:pPr lvl="1"/>
            <a:r>
              <a:rPr lang="en-US" dirty="0" smtClean="0"/>
              <a:t>Make a distribution plot of the estimates ORs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4BADB-0C96-4984-A521-945C4628F7E5}" type="datetime7">
              <a:rPr lang="en-US" smtClean="0"/>
              <a:t>Sep-19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HS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1690-7A83-408A-A055-B8B517053668}" type="datetime7">
              <a:rPr lang="en-US" smtClean="0"/>
              <a:t>Sep-19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12</a:t>
            </a:fld>
            <a:endParaRPr lang="en-US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858" y="0"/>
            <a:ext cx="8951494" cy="6554980"/>
          </a:xfrm>
          <a:prstGeom prst="rect">
            <a:avLst/>
          </a:prstGeom>
        </p:spPr>
      </p:pic>
      <p:grpSp>
        <p:nvGrpSpPr>
          <p:cNvPr id="10" name="Gruppe 9"/>
          <p:cNvGrpSpPr/>
          <p:nvPr/>
        </p:nvGrpSpPr>
        <p:grpSpPr>
          <a:xfrm>
            <a:off x="3402721" y="4173239"/>
            <a:ext cx="320601" cy="1402538"/>
            <a:chOff x="3347721" y="4125113"/>
            <a:chExt cx="320601" cy="1505666"/>
          </a:xfrm>
        </p:grpSpPr>
        <p:cxnSp>
          <p:nvCxnSpPr>
            <p:cNvPr id="8" name="Rett pilkobling 7"/>
            <p:cNvCxnSpPr/>
            <p:nvPr/>
          </p:nvCxnSpPr>
          <p:spPr bwMode="auto">
            <a:xfrm flipV="1">
              <a:off x="3513221" y="4125113"/>
              <a:ext cx="0" cy="150566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kstSylinder 8"/>
            <p:cNvSpPr txBox="1"/>
            <p:nvPr/>
          </p:nvSpPr>
          <p:spPr>
            <a:xfrm>
              <a:off x="3347721" y="4706295"/>
              <a:ext cx="320601" cy="29736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1.2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uppe 15"/>
          <p:cNvGrpSpPr/>
          <p:nvPr/>
        </p:nvGrpSpPr>
        <p:grpSpPr>
          <a:xfrm>
            <a:off x="3933250" y="2777576"/>
            <a:ext cx="320601" cy="2854354"/>
            <a:chOff x="3933250" y="2777576"/>
            <a:chExt cx="320601" cy="2854354"/>
          </a:xfrm>
        </p:grpSpPr>
        <p:cxnSp>
          <p:nvCxnSpPr>
            <p:cNvPr id="12" name="Rett pilkobling 11"/>
            <p:cNvCxnSpPr/>
            <p:nvPr/>
          </p:nvCxnSpPr>
          <p:spPr bwMode="auto">
            <a:xfrm flipV="1">
              <a:off x="4098750" y="2777576"/>
              <a:ext cx="0" cy="28543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kstSylinder 12"/>
            <p:cNvSpPr txBox="1"/>
            <p:nvPr/>
          </p:nvSpPr>
          <p:spPr>
            <a:xfrm>
              <a:off x="3933250" y="4707445"/>
              <a:ext cx="32060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6666FF"/>
                  </a:solidFill>
                </a:rPr>
                <a:t>1.8</a:t>
              </a:r>
              <a:endParaRPr lang="en-US" dirty="0">
                <a:solidFill>
                  <a:srgbClr val="66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1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798" y="54174"/>
            <a:ext cx="8930869" cy="6539877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7090218" y="2705069"/>
            <a:ext cx="2672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of thumb:</a:t>
            </a:r>
          </a:p>
          <a:p>
            <a:r>
              <a:rPr lang="en-US" dirty="0" smtClean="0"/>
              <a:t>1000*5% =50cases</a:t>
            </a:r>
          </a:p>
          <a:p>
            <a:r>
              <a:rPr lang="en-US" dirty="0" smtClean="0">
                <a:solidFill>
                  <a:srgbClr val="FF9900"/>
                </a:solidFill>
              </a:rPr>
              <a:t>Can handle 5 covariates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77D-F64D-4453-8AF6-C6CA486C1CEB}" type="datetime7">
              <a:rPr lang="en-US" smtClean="0"/>
              <a:t>Sep-19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1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87DA-330C-4748-8E54-A1BD1BAB15FD}" type="datetime7">
              <a:rPr lang="en-US" smtClean="0"/>
              <a:t>Sep-19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14</a:t>
            </a:fld>
            <a:endParaRPr lang="en-US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423" y="44106"/>
            <a:ext cx="8978995" cy="65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1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Profile Likelihood CIs</a:t>
            </a:r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914400" y="1066799"/>
            <a:ext cx="10363200" cy="22161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penlogit</a:t>
            </a:r>
            <a:r>
              <a:rPr lang="en-US" dirty="0"/>
              <a:t> </a:t>
            </a:r>
            <a:r>
              <a:rPr lang="en-US" dirty="0" smtClean="0"/>
              <a:t>Y X C1-C10</a:t>
            </a:r>
            <a:r>
              <a:rPr lang="en-US" dirty="0"/>
              <a:t>, </a:t>
            </a:r>
            <a:r>
              <a:rPr lang="en-US" dirty="0" err="1" smtClean="0"/>
              <a:t>nprior</a:t>
            </a:r>
            <a:r>
              <a:rPr lang="en-US" dirty="0" smtClean="0"/>
              <a:t>(X ln(2.4) 0.2)  or   </a:t>
            </a:r>
            <a:r>
              <a:rPr lang="en-US" sz="3600" dirty="0" err="1" smtClean="0">
                <a:solidFill>
                  <a:srgbClr val="008000"/>
                </a:solidFill>
              </a:rPr>
              <a:t>ppl</a:t>
            </a:r>
            <a:r>
              <a:rPr lang="en-US" sz="3600" dirty="0" smtClean="0">
                <a:solidFill>
                  <a:srgbClr val="008000"/>
                </a:solidFill>
              </a:rPr>
              <a:t>(X)</a:t>
            </a:r>
            <a:endParaRPr lang="en-US" sz="3600" dirty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Allows</a:t>
            </a:r>
            <a:r>
              <a:rPr lang="en-US" sz="3200" dirty="0" smtClean="0">
                <a:solidFill>
                  <a:srgbClr val="008000"/>
                </a:solidFill>
              </a:rPr>
              <a:t> non-symmetrical CIs </a:t>
            </a:r>
            <a:r>
              <a:rPr lang="en-US" sz="2400" dirty="0" smtClean="0">
                <a:solidFill>
                  <a:schemeClr val="tx1"/>
                </a:solidFill>
              </a:rPr>
              <a:t>(on the log-OR scale)</a:t>
            </a:r>
          </a:p>
          <a:p>
            <a:pPr marL="0" indent="0" algn="ctr">
              <a:buNone/>
            </a:pPr>
            <a:r>
              <a:rPr lang="en-US" sz="2800" dirty="0"/>
              <a:t>N=500,    </a:t>
            </a:r>
            <a:r>
              <a:rPr lang="en-US" sz="2800" dirty="0">
                <a:solidFill>
                  <a:srgbClr val="008000"/>
                </a:solidFill>
              </a:rPr>
              <a:t>True OR=2.0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DB48-4D9F-4AF2-BA29-AB3D723053B8}" type="datetime7">
              <a:rPr lang="en-US" smtClean="0"/>
              <a:t>Sep-19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15</a:t>
            </a:fld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3438203"/>
            <a:ext cx="10648950" cy="109537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414" y="4688872"/>
            <a:ext cx="4610100" cy="1371600"/>
          </a:xfrm>
          <a:prstGeom prst="rect">
            <a:avLst/>
          </a:prstGeom>
        </p:spPr>
      </p:pic>
      <p:sp>
        <p:nvSpPr>
          <p:cNvPr id="9" name="Avrundet rektangel 8"/>
          <p:cNvSpPr/>
          <p:nvPr/>
        </p:nvSpPr>
        <p:spPr bwMode="auto">
          <a:xfrm>
            <a:off x="8466794" y="4847007"/>
            <a:ext cx="378136" cy="323134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7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C9D1-B4C3-4204-9609-B1E64F201D05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Sparse Data Bias, Design</a:t>
            </a:r>
            <a:endParaRPr lang="en-US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914400" y="1320036"/>
            <a:ext cx="10363200" cy="771215"/>
          </a:xfrm>
        </p:spPr>
        <p:txBody>
          <a:bodyPr/>
          <a:lstStyle/>
          <a:p>
            <a:r>
              <a:rPr lang="en-US" dirty="0" smtClean="0"/>
              <a:t>Do sample size calculations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4498-E1B1-4FE8-9C4D-0CB51C2551AA}" type="datetime7">
              <a:rPr lang="en-US" smtClean="0"/>
              <a:t>Sep-19</a:t>
            </a:fld>
            <a:endParaRPr lang="en-US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2"/>
              <p:cNvSpPr txBox="1"/>
              <p:nvPr/>
            </p:nvSpPr>
            <p:spPr>
              <a:xfrm>
                <a:off x="5892801" y="1000055"/>
                <a:ext cx="5126109" cy="1091196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0" tIns="0" rIns="0" bIns="0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>
                          <a:latin typeface="Cambria Math" panose="02040503050406030204" pitchFamily="18" charset="0"/>
                        </a:rPr>
                        <m:t>𝑠𝑒</m:t>
                      </m:r>
                      <m:d>
                        <m:dPr>
                          <m:ctrlPr>
                            <a:rPr lang="nb-NO" sz="2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nb-NO" sz="2400" b="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b-NO" sz="2400" b="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nb-NO" sz="24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sz="2400" b="0" i="1">
                                      <a:latin typeface="Cambria Math" panose="02040503050406030204" pitchFamily="18" charset="0"/>
                                    </a:rPr>
                                    <m:t>𝑂𝑅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nb-NO" sz="24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b-NO" sz="2400" b="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b-NO" sz="24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400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b-NO" sz="2400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nb-NO" sz="24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nb-NO" sz="24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  <m:r>
                            <a:rPr lang="nb-NO" sz="24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b-NO" sz="2400" b="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kstSylin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801" y="1000055"/>
                <a:ext cx="5126109" cy="109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lassholder for innhold 4"/>
          <p:cNvSpPr txBox="1">
            <a:spLocks/>
          </p:cNvSpPr>
          <p:nvPr/>
        </p:nvSpPr>
        <p:spPr bwMode="auto">
          <a:xfrm>
            <a:off x="908673" y="2947495"/>
            <a:ext cx="10363200" cy="68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3000">
                <a:solidFill>
                  <a:srgbClr val="15498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rgbClr val="154987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54987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54987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54987"/>
                </a:solidFill>
                <a:latin typeface="+mn-lt"/>
              </a:defRPr>
            </a:lvl9pPr>
          </a:lstStyle>
          <a:p>
            <a:r>
              <a:rPr lang="en-US" kern="0" dirty="0" smtClean="0"/>
              <a:t>Match on some strong confounders (sex and age)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644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Sparse Data Bias, Analysis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182532"/>
            <a:ext cx="10363200" cy="53706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If number of </a:t>
            </a:r>
            <a:r>
              <a:rPr lang="en-US" dirty="0" smtClean="0">
                <a:solidFill>
                  <a:srgbClr val="FF0000"/>
                </a:solidFill>
              </a:rPr>
              <a:t>covariates&gt;10%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of cases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/>
              <a:t>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2*2 table has </a:t>
            </a:r>
            <a:r>
              <a:rPr lang="en-US" dirty="0" smtClean="0">
                <a:solidFill>
                  <a:srgbClr val="FF0000"/>
                </a:solidFill>
              </a:rPr>
              <a:t>low cell number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/>
              <a:t>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Crude and adjusted ORs are </a:t>
            </a:r>
            <a:r>
              <a:rPr lang="en-US" dirty="0" smtClean="0">
                <a:solidFill>
                  <a:srgbClr val="FF0000"/>
                </a:solidFill>
              </a:rPr>
              <a:t>very different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ym typeface="Symbol" panose="05050102010706020507" pitchFamily="18" charset="2"/>
              </a:rPr>
              <a:t>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8000"/>
                </a:solidFill>
                <a:sym typeface="Symbol" panose="05050102010706020507" pitchFamily="18" charset="2"/>
              </a:rPr>
              <a:t>try penalized </a:t>
            </a:r>
            <a:r>
              <a:rPr lang="en-US" sz="3600" dirty="0" smtClean="0">
                <a:solidFill>
                  <a:srgbClr val="008000"/>
                </a:solidFill>
                <a:sym typeface="Symbol" panose="05050102010706020507" pitchFamily="18" charset="2"/>
              </a:rPr>
              <a:t>regression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 smtClean="0">
              <a:solidFill>
                <a:srgbClr val="008000"/>
              </a:solidFill>
              <a:sym typeface="Symbol" panose="05050102010706020507" pitchFamily="18" charset="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If adjusted and </a:t>
            </a:r>
            <a:r>
              <a:rPr lang="en-US" dirty="0">
                <a:solidFill>
                  <a:srgbClr val="008000"/>
                </a:solidFill>
                <a:sym typeface="Symbol" panose="05050102010706020507" pitchFamily="18" charset="2"/>
              </a:rPr>
              <a:t>penalized</a:t>
            </a:r>
            <a:r>
              <a:rPr lang="en-US" dirty="0">
                <a:sym typeface="Symbol" panose="05050102010706020507" pitchFamily="18" charset="2"/>
              </a:rPr>
              <a:t> are different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sign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of sparse data bias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87A6-DA89-4CBE-B335-4E15F7CA5A0D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Penalized regression may also work for</a:t>
            </a:r>
          </a:p>
          <a:p>
            <a:pPr lvl="1"/>
            <a:r>
              <a:rPr lang="en-US" dirty="0" smtClean="0"/>
              <a:t>Full separation</a:t>
            </a:r>
          </a:p>
          <a:p>
            <a:pPr lvl="1"/>
            <a:r>
              <a:rPr lang="en-US" dirty="0" smtClean="0"/>
              <a:t>Collinear variables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C3B-0DB9-4862-A347-B32A52F9369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2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4902009" cy="762000"/>
          </a:xfrm>
        </p:spPr>
        <p:txBody>
          <a:bodyPr/>
          <a:lstStyle/>
          <a:p>
            <a:r>
              <a:rPr lang="en-US" dirty="0" smtClean="0"/>
              <a:t>High impact paper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066799"/>
            <a:ext cx="3774478" cy="522399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Greenland S, </a:t>
            </a:r>
            <a:r>
              <a:rPr lang="en-US" sz="2800" dirty="0" err="1"/>
              <a:t>Mansournia</a:t>
            </a:r>
            <a:r>
              <a:rPr lang="en-US" sz="2800" dirty="0"/>
              <a:t> MA, Altman DG.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2016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Sparse </a:t>
            </a:r>
            <a:r>
              <a:rPr lang="en-US" sz="2800" dirty="0"/>
              <a:t>data bias: A problem hiding in plain sight.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BMJ-Brit </a:t>
            </a:r>
            <a:r>
              <a:rPr lang="en-US" sz="2800" dirty="0"/>
              <a:t>Med J 353.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C3B-0DB9-4862-A347-B32A52F9369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2</a:t>
            </a:fld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090" y="103237"/>
            <a:ext cx="419100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3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Sparse Data Bias</a:t>
            </a:r>
          </a:p>
          <a:p>
            <a:pPr lvl="1"/>
            <a:r>
              <a:rPr lang="en-US" dirty="0" smtClean="0"/>
              <a:t>occurs in 2*2 tables with </a:t>
            </a:r>
            <a:r>
              <a:rPr lang="en-US" dirty="0" smtClean="0">
                <a:solidFill>
                  <a:srgbClr val="FF0000"/>
                </a:solidFill>
              </a:rPr>
              <a:t>low cell counts</a:t>
            </a:r>
          </a:p>
          <a:p>
            <a:pPr lvl="1"/>
            <a:r>
              <a:rPr lang="en-US" dirty="0" smtClean="0"/>
              <a:t>or regression models with </a:t>
            </a:r>
            <a:r>
              <a:rPr lang="en-US" dirty="0" smtClean="0">
                <a:solidFill>
                  <a:srgbClr val="FF0000"/>
                </a:solidFill>
              </a:rPr>
              <a:t>many covariates per case</a:t>
            </a:r>
          </a:p>
          <a:p>
            <a:pPr lvl="1"/>
            <a:r>
              <a:rPr lang="en-US" dirty="0" smtClean="0"/>
              <a:t>result of “</a:t>
            </a:r>
            <a:r>
              <a:rPr lang="en-US" dirty="0" smtClean="0">
                <a:solidFill>
                  <a:srgbClr val="FF0000"/>
                </a:solidFill>
              </a:rPr>
              <a:t>rounding off</a:t>
            </a:r>
            <a:r>
              <a:rPr lang="en-US" dirty="0" smtClean="0"/>
              <a:t>” and </a:t>
            </a:r>
            <a:r>
              <a:rPr lang="en-US" dirty="0" smtClean="0">
                <a:solidFill>
                  <a:srgbClr val="FF0000"/>
                </a:solidFill>
              </a:rPr>
              <a:t>randomness</a:t>
            </a:r>
          </a:p>
          <a:p>
            <a:r>
              <a:rPr lang="en-US" dirty="0"/>
              <a:t>Rules of </a:t>
            </a:r>
            <a:r>
              <a:rPr lang="en-US" dirty="0" smtClean="0"/>
              <a:t>thumb: number of covariates≤</a:t>
            </a:r>
          </a:p>
          <a:p>
            <a:pPr lvl="1"/>
            <a:r>
              <a:rPr lang="en-US" dirty="0" smtClean="0"/>
              <a:t>10% of the cases 	(logistic)</a:t>
            </a:r>
          </a:p>
          <a:p>
            <a:pPr lvl="1"/>
            <a:r>
              <a:rPr lang="en-US" dirty="0" smtClean="0"/>
              <a:t>10% of N 		(linear regression)</a:t>
            </a:r>
          </a:p>
          <a:p>
            <a:r>
              <a:rPr lang="en-US" dirty="0" smtClean="0"/>
              <a:t>Penalized regression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diagnostic tool</a:t>
            </a:r>
          </a:p>
          <a:p>
            <a:pPr lvl="1"/>
            <a:r>
              <a:rPr lang="en-US" dirty="0" smtClean="0">
                <a:solidFill>
                  <a:srgbClr val="FF9900"/>
                </a:solidFill>
              </a:rPr>
              <a:t>solution</a:t>
            </a:r>
            <a:endParaRPr lang="en-US" dirty="0">
              <a:solidFill>
                <a:srgbClr val="FF9900"/>
              </a:solidFill>
            </a:endParaRPr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5A46-B359-453D-9855-88003B57B180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Discacciati</a:t>
            </a:r>
            <a:r>
              <a:rPr lang="en-US" sz="1400" dirty="0"/>
              <a:t>; A, </a:t>
            </a:r>
            <a:r>
              <a:rPr lang="en-US" sz="1400" dirty="0" err="1"/>
              <a:t>Orsini</a:t>
            </a:r>
            <a:r>
              <a:rPr lang="en-US" sz="1400" dirty="0"/>
              <a:t>; N, Greenland S. 2015. Approximate </a:t>
            </a:r>
            <a:r>
              <a:rPr lang="en-US" sz="1400" dirty="0" err="1"/>
              <a:t>bayesian</a:t>
            </a:r>
            <a:r>
              <a:rPr lang="en-US" sz="1400" dirty="0"/>
              <a:t> logistic regression via penalized likelihood by data augmentation. The Stata Journal 15:712–736.</a:t>
            </a:r>
          </a:p>
          <a:p>
            <a:r>
              <a:rPr lang="en-US" sz="1400" dirty="0"/>
              <a:t>Greenland S, </a:t>
            </a:r>
            <a:r>
              <a:rPr lang="en-US" sz="1400" dirty="0" err="1"/>
              <a:t>Mansournia</a:t>
            </a:r>
            <a:r>
              <a:rPr lang="en-US" sz="1400" dirty="0"/>
              <a:t> MA, Altman DG. 2016. Sparse data bias: A problem hiding in plain sight. </a:t>
            </a:r>
            <a:r>
              <a:rPr lang="en-US" sz="1400" dirty="0" err="1"/>
              <a:t>Bmj</a:t>
            </a:r>
            <a:r>
              <a:rPr lang="en-US" sz="1400" dirty="0"/>
              <a:t>-Brit Med J 353.</a:t>
            </a:r>
          </a:p>
          <a:p>
            <a:r>
              <a:rPr lang="en-US" sz="1400" dirty="0" err="1"/>
              <a:t>Tibshirani</a:t>
            </a:r>
            <a:r>
              <a:rPr lang="en-US" sz="1400" dirty="0"/>
              <a:t> R. 1996. Regression shrinkage and selection via the lasso. J R Statist </a:t>
            </a:r>
            <a:r>
              <a:rPr lang="en-US" sz="1400" dirty="0" err="1"/>
              <a:t>Soc</a:t>
            </a:r>
            <a:r>
              <a:rPr lang="en-US" sz="1400" dirty="0"/>
              <a:t> 58:267-288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C3B-0DB9-4862-A347-B32A52F9369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582366"/>
            <a:ext cx="10363200" cy="4957864"/>
          </a:xfrm>
        </p:spPr>
        <p:txBody>
          <a:bodyPr/>
          <a:lstStyle/>
          <a:p>
            <a:r>
              <a:rPr lang="en-US" dirty="0" smtClean="0"/>
              <a:t>Explained</a:t>
            </a:r>
          </a:p>
          <a:p>
            <a:pPr lvl="1"/>
            <a:r>
              <a:rPr lang="en-US" dirty="0" smtClean="0"/>
              <a:t>2 by 2 table</a:t>
            </a:r>
          </a:p>
          <a:p>
            <a:pPr lvl="1"/>
            <a:r>
              <a:rPr lang="en-US" dirty="0" smtClean="0"/>
              <a:t>Adjusted regression</a:t>
            </a:r>
          </a:p>
          <a:p>
            <a:r>
              <a:rPr lang="en-US" dirty="0" smtClean="0"/>
              <a:t>Diagnostic</a:t>
            </a:r>
          </a:p>
          <a:p>
            <a:pPr lvl="1"/>
            <a:r>
              <a:rPr lang="en-US" dirty="0" smtClean="0"/>
              <a:t>Penalized regression</a:t>
            </a:r>
          </a:p>
          <a:p>
            <a:r>
              <a:rPr lang="en-US" dirty="0" smtClean="0"/>
              <a:t>Remedy</a:t>
            </a:r>
          </a:p>
          <a:p>
            <a:pPr lvl="1"/>
            <a:r>
              <a:rPr lang="en-US" dirty="0" smtClean="0"/>
              <a:t>Penalized regression</a:t>
            </a:r>
          </a:p>
          <a:p>
            <a:endParaRPr lang="en-US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453959" y="888463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154987"/>
                </a:solidFill>
              </a:rPr>
              <a:t>Sparse Data Bias 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B5FA-1385-4FF8-B637-B117993446E0}" type="datetime7">
              <a:rPr lang="en-US" smtClean="0"/>
              <a:t>Sep-19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3</a:t>
            </a:fld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7498080" y="6131217"/>
            <a:ext cx="4634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Orsini</a:t>
            </a:r>
            <a:r>
              <a:rPr lang="en-US" sz="1200" dirty="0" smtClean="0"/>
              <a:t>; and Greenland 2015)</a:t>
            </a:r>
            <a:r>
              <a:rPr lang="da-DK" sz="1200" dirty="0" smtClean="0"/>
              <a:t>(Greenland, Mansournia et al. 2016)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651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Sparse</a:t>
            </a:r>
            <a:r>
              <a:rPr lang="nb-NO" dirty="0" smtClean="0"/>
              <a:t> Data Bias in 2 by 2 </a:t>
            </a:r>
            <a:r>
              <a:rPr lang="nb-NO" dirty="0" err="1" smtClean="0"/>
              <a:t>table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 smtClean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err="1" smtClean="0"/>
              <a:t>go</a:t>
            </a:r>
            <a:r>
              <a:rPr lang="nb-NO" dirty="0" smtClean="0"/>
              <a:t> to Excel 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602C-B78B-404E-84FC-6B4004AD9A2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Data Bias in regression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5C3B-0DB9-4862-A347-B32A52F93698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data: DAG</a:t>
            </a:r>
            <a:endParaRPr lang="en-US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t="18849" b="2537"/>
          <a:stretch/>
        </p:blipFill>
        <p:spPr>
          <a:xfrm>
            <a:off x="2162260" y="888463"/>
            <a:ext cx="8337127" cy="485734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5726351" y="4760074"/>
            <a:ext cx="7938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OR=2</a:t>
            </a:r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149832" y="2603777"/>
            <a:ext cx="7938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OR=2</a:t>
            </a:r>
            <a:endParaRPr lang="en-US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149831" y="3625183"/>
            <a:ext cx="7938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OR=2</a:t>
            </a:r>
            <a:endParaRPr lang="en-US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4345025" y="2607022"/>
            <a:ext cx="7938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OR=2</a:t>
            </a:r>
            <a:endParaRPr lang="en-US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4345024" y="3628428"/>
            <a:ext cx="7938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OR=2</a:t>
            </a:r>
            <a:endParaRPr lang="en-US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116866" y="6020207"/>
            <a:ext cx="8457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medium strong confounders </a:t>
            </a:r>
            <a:r>
              <a:rPr lang="en-US" sz="2400" dirty="0" smtClean="0">
                <a:latin typeface="Sylfaen" panose="010A0502050306030303" pitchFamily="18" charset="0"/>
              </a:rPr>
              <a:t> </a:t>
            </a:r>
            <a:r>
              <a:rPr lang="en-US" sz="2400" dirty="0" smtClean="0">
                <a:latin typeface="Sylfaen" panose="010A0502050306030303" pitchFamily="18" charset="0"/>
                <a:sym typeface="Symbol" panose="05050102010706020507" pitchFamily="18" charset="2"/>
              </a:rPr>
              <a:t> </a:t>
            </a:r>
            <a:r>
              <a:rPr lang="en-US" sz="2400" dirty="0" smtClean="0">
                <a:sym typeface="Symbol" panose="05050102010706020507" pitchFamily="18" charset="2"/>
              </a:rPr>
              <a:t>strong (</a:t>
            </a:r>
            <a:r>
              <a:rPr lang="en-US" sz="2400" dirty="0" err="1" smtClean="0">
                <a:sym typeface="Symbol" panose="05050102010706020507" pitchFamily="18" charset="2"/>
              </a:rPr>
              <a:t>pos</a:t>
            </a:r>
            <a:r>
              <a:rPr lang="en-US" sz="2400" dirty="0" smtClean="0">
                <a:sym typeface="Symbol" panose="05050102010706020507" pitchFamily="18" charset="2"/>
              </a:rPr>
              <a:t>) confounding</a:t>
            </a:r>
            <a:endParaRPr lang="en-US" sz="24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904680" y="4747112"/>
            <a:ext cx="12554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</a:t>
            </a:r>
            <a:r>
              <a:rPr lang="en-US" dirty="0" smtClean="0"/>
              <a:t>=10%</a:t>
            </a:r>
            <a:endParaRPr lang="en-US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10491775" y="4760074"/>
            <a:ext cx="11272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</a:t>
            </a:r>
            <a:r>
              <a:rPr lang="en-US" dirty="0" smtClean="0"/>
              <a:t>=5%</a:t>
            </a:r>
            <a:endParaRPr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7FC6-E7B4-48AA-978B-C5B3DDFE809C}" type="datetime7">
              <a:rPr lang="en-US" smtClean="0"/>
              <a:t>Sep-19</a:t>
            </a:fld>
            <a:endParaRPr lang="en-US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HS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5439656" y="2409903"/>
            <a:ext cx="12554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Prev</a:t>
            </a:r>
            <a:r>
              <a:rPr lang="en-US" dirty="0" smtClean="0"/>
              <a:t>=50%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Data Bias in regression </a:t>
            </a:r>
            <a:br>
              <a:rPr lang="en-US" dirty="0" smtClean="0"/>
            </a:br>
            <a:r>
              <a:rPr lang="en-US" dirty="0" smtClean="0"/>
              <a:t>with many covariates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go to Stata</a:t>
            </a:r>
          </a:p>
          <a:p>
            <a:pPr marL="0" indent="0" algn="ctr">
              <a:buNone/>
            </a:pPr>
            <a:r>
              <a:rPr lang="en-US" sz="2400" i="1" dirty="0" smtClean="0"/>
              <a:t>Explained example</a:t>
            </a:r>
          </a:p>
          <a:p>
            <a:pPr marL="0" indent="0" algn="ctr">
              <a:buNone/>
            </a:pPr>
            <a:r>
              <a:rPr lang="en-US" sz="2400" i="1" dirty="0" smtClean="0"/>
              <a:t>Single simulations</a:t>
            </a:r>
            <a:endParaRPr lang="en-US" sz="2400" i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56AE-F845-4482-B78A-5920B4451710}" type="datetime7">
              <a:rPr lang="en-US" smtClean="0"/>
              <a:t>Sep-19</a:t>
            </a:fld>
            <a:endParaRPr lang="en-US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HS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and childhood leukemia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066800"/>
            <a:ext cx="10363200" cy="3057728"/>
          </a:xfrm>
        </p:spPr>
        <p:txBody>
          <a:bodyPr/>
          <a:lstStyle/>
          <a:p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Radiation from nuclear reprocessing (0/1)</a:t>
            </a:r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Childhood leukemia (0/1)</a:t>
            </a:r>
          </a:p>
          <a:p>
            <a:r>
              <a:rPr lang="nb-NO" dirty="0" smtClean="0"/>
              <a:t>N=24</a:t>
            </a:r>
            <a:endParaRPr lang="en-US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6465650" y="2924781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Estimated OR=57</a:t>
            </a:r>
            <a:endParaRPr lang="en-US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904033" y="4507155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Discard the study?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913763" y="5048655"/>
            <a:ext cx="5404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Agree on a range: </a:t>
            </a:r>
          </a:p>
          <a:p>
            <a:r>
              <a:rPr lang="en-US" sz="2400" dirty="0" smtClean="0">
                <a:solidFill>
                  <a:srgbClr val="FF9900"/>
                </a:solidFill>
              </a:rPr>
              <a:t>OR is unlikely  to be outside (1/40, 40)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7ADC-5621-4AF0-B28C-ADC3A8AC57BE}" type="datetime7">
              <a:rPr lang="en-US" smtClean="0"/>
              <a:t>Sep-19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8</a:t>
            </a:fld>
            <a:endParaRPr lang="en-US"/>
          </a:p>
        </p:txBody>
      </p:sp>
      <p:sp>
        <p:nvSpPr>
          <p:cNvPr id="10" name="TekstSylinder 9"/>
          <p:cNvSpPr txBox="1"/>
          <p:nvPr/>
        </p:nvSpPr>
        <p:spPr>
          <a:xfrm>
            <a:off x="9457338" y="6276201"/>
            <a:ext cx="2688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(Greenland, Mansournia et al. 2016)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27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573932"/>
          </a:xfrm>
        </p:spPr>
        <p:txBody>
          <a:bodyPr/>
          <a:lstStyle/>
          <a:p>
            <a:r>
              <a:rPr lang="en-US" dirty="0" smtClean="0"/>
              <a:t>Penalized regression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914400"/>
            <a:ext cx="10363200" cy="5638800"/>
          </a:xfrm>
        </p:spPr>
        <p:txBody>
          <a:bodyPr/>
          <a:lstStyle/>
          <a:p>
            <a:r>
              <a:rPr lang="en-US" dirty="0" smtClean="0"/>
              <a:t>Many variants:</a:t>
            </a:r>
          </a:p>
          <a:p>
            <a:r>
              <a:rPr lang="en-US" dirty="0" smtClean="0"/>
              <a:t>Lasso			</a:t>
            </a:r>
          </a:p>
          <a:p>
            <a:pPr lvl="1"/>
            <a:r>
              <a:rPr lang="en-US" dirty="0" smtClean="0"/>
              <a:t>Penalized on the sum of the abs(</a:t>
            </a:r>
            <a:r>
              <a:rPr lang="en-US" dirty="0" smtClean="0">
                <a:sym typeface="Symbol" panose="05050102010706020507" pitchFamily="18" charset="2"/>
              </a:rPr>
              <a:t>)</a:t>
            </a:r>
          </a:p>
          <a:p>
            <a:pPr lvl="1"/>
            <a:r>
              <a:rPr lang="en-US" dirty="0" smtClean="0"/>
              <a:t>for variable selection, interaction selection</a:t>
            </a:r>
          </a:p>
          <a:p>
            <a:r>
              <a:rPr lang="en-US" dirty="0" smtClean="0"/>
              <a:t>Penalization or approximate Bayesian</a:t>
            </a:r>
          </a:p>
          <a:p>
            <a:pPr lvl="1"/>
            <a:r>
              <a:rPr lang="en-US" dirty="0" smtClean="0"/>
              <a:t>Penalize if a given </a:t>
            </a:r>
            <a:r>
              <a:rPr lang="en-US" dirty="0" smtClean="0">
                <a:sym typeface="Symbol" panose="05050102010706020507" pitchFamily="18" charset="2"/>
              </a:rPr>
              <a:t> is outside a given range</a:t>
            </a:r>
          </a:p>
          <a:p>
            <a:pPr lvl="1"/>
            <a:r>
              <a:rPr lang="en-US" dirty="0" smtClean="0"/>
              <a:t>external (or prior) information to improve accuracy over repeated studies.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Can be implemented by data augmentation, </a:t>
            </a:r>
            <a:r>
              <a:rPr lang="en-US" sz="2000" dirty="0" smtClean="0">
                <a:sym typeface="Symbol" panose="05050102010706020507" pitchFamily="18" charset="2"/>
              </a:rPr>
              <a:t>translating </a:t>
            </a:r>
            <a:r>
              <a:rPr lang="en-US" sz="2000" dirty="0">
                <a:sym typeface="Symbol" panose="05050102010706020507" pitchFamily="18" charset="2"/>
              </a:rPr>
              <a:t>prior distributions into prior-data </a:t>
            </a:r>
            <a:r>
              <a:rPr lang="en-US" sz="2000" dirty="0" smtClean="0">
                <a:sym typeface="Symbol" panose="05050102010706020507" pitchFamily="18" charset="2"/>
              </a:rPr>
              <a:t>records. </a:t>
            </a:r>
            <a:r>
              <a:rPr lang="en-US" sz="2400" dirty="0" smtClean="0">
                <a:solidFill>
                  <a:srgbClr val="008000"/>
                </a:solidFill>
                <a:sym typeface="Symbol" panose="05050102010706020507" pitchFamily="18" charset="2"/>
              </a:rPr>
              <a:t>Standard software.</a:t>
            </a:r>
          </a:p>
          <a:p>
            <a:pPr lvl="1"/>
            <a:r>
              <a:rPr lang="nb-NO" dirty="0" err="1" smtClean="0">
                <a:sym typeface="Symbol" panose="05050102010706020507" pitchFamily="18" charset="2"/>
              </a:rPr>
              <a:t>Stata</a:t>
            </a:r>
            <a:r>
              <a:rPr lang="nb-NO" dirty="0" smtClean="0">
                <a:sym typeface="Symbol" panose="05050102010706020507" pitchFamily="18" charset="2"/>
              </a:rPr>
              <a:t>: </a:t>
            </a:r>
            <a:r>
              <a:rPr lang="nb-NO" dirty="0" err="1" smtClean="0">
                <a:solidFill>
                  <a:srgbClr val="6666FF"/>
                </a:solidFill>
                <a:sym typeface="Symbol" panose="05050102010706020507" pitchFamily="18" charset="2"/>
              </a:rPr>
              <a:t>findit</a:t>
            </a:r>
            <a:r>
              <a:rPr lang="nb-NO" dirty="0" smtClean="0">
                <a:sym typeface="Symbol" panose="05050102010706020507" pitchFamily="18" charset="2"/>
              </a:rPr>
              <a:t> </a:t>
            </a:r>
            <a:r>
              <a:rPr lang="nb-NO" dirty="0" err="1" smtClean="0">
                <a:sym typeface="Symbol" panose="05050102010706020507" pitchFamily="18" charset="2"/>
              </a:rPr>
              <a:t>penlogit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A8A77-491B-4296-9AF5-261B4635EF5D}" type="datetime7">
              <a:rPr lang="en-US" smtClean="0"/>
              <a:t>Sep-19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D572-C095-48EC-A014-A8F9EC6C5679}" type="slidenum">
              <a:rPr lang="en-US" smtClean="0"/>
              <a:t>9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8004317" y="6204493"/>
            <a:ext cx="4006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Tibshirani</a:t>
            </a:r>
            <a:r>
              <a:rPr lang="en-US" sz="1200" dirty="0" smtClean="0"/>
              <a:t> 1996)</a:t>
            </a:r>
            <a:r>
              <a:rPr lang="da-DK" sz="1200" dirty="0" smtClean="0"/>
              <a:t>(Greenland, Mansournia et al. 2016)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68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3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4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eaLnBrk="0" hangingPunct="0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eaLnBrk="0" hangingPunct="0">
          <a:defRPr sz="2400" dirty="0" err="1" smtClean="0">
            <a:solidFill>
              <a:schemeClr val="tx1"/>
            </a:solidFill>
            <a:latin typeface="Arial" charset="0"/>
            <a:cs typeface="+mn-cs"/>
          </a:defRPr>
        </a:defPPr>
      </a:lstStyle>
    </a:tx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1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eaLnBrk="0" hangingPunct="0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eaLnBrk="0" hangingPunct="0">
          <a:defRPr sz="2000" dirty="0" smtClean="0">
            <a:solidFill>
              <a:schemeClr val="tx1"/>
            </a:solidFill>
            <a:latin typeface="Arial" charset="0"/>
            <a:cs typeface="+mn-cs"/>
          </a:defRPr>
        </a:defPPr>
      </a:lstStyle>
    </a:tx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eaLnBrk="0" hangingPunct="0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eaLnBrk="0" hangingPunct="0">
          <a:defRPr sz="2000" dirty="0" smtClean="0">
            <a:solidFill>
              <a:schemeClr val="tx1"/>
            </a:solidFill>
            <a:latin typeface="Arial" charset="0"/>
            <a:cs typeface="+mn-cs"/>
          </a:defRPr>
        </a:defPPr>
      </a:lstStyle>
    </a:tx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FHI lys">
  <a:themeElements>
    <a:clrScheme name="FHI ly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HI ly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eaLnBrk="0" hangingPunct="0">
          <a:defRPr sz="20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spAutoFit/>
      </a:bodyPr>
      <a:lstStyle>
        <a:defPPr eaLnBrk="0" hangingPunct="0">
          <a:defRPr sz="2000" dirty="0" smtClean="0">
            <a:solidFill>
              <a:schemeClr val="tx1"/>
            </a:solidFill>
            <a:latin typeface="Arial" charset="0"/>
            <a:cs typeface="+mn-cs"/>
          </a:defRPr>
        </a:defPPr>
      </a:lstStyle>
    </a:txDef>
  </a:objectDefaults>
  <a:extraClrSchemeLst>
    <a:extraClrScheme>
      <a:clrScheme name="FHI ly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I ly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I ly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Causal Inference and Machine Learning 1h</Template>
  <TotalTime>1382</TotalTime>
  <Words>572</Words>
  <Application>Microsoft Office PowerPoint</Application>
  <PresentationFormat>Widescreen</PresentationFormat>
  <Paragraphs>196</Paragraphs>
  <Slides>21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12</vt:i4>
      </vt:variant>
      <vt:variant>
        <vt:lpstr>Lysbildetitler</vt:lpstr>
      </vt:variant>
      <vt:variant>
        <vt:i4>21</vt:i4>
      </vt:variant>
    </vt:vector>
  </HeadingPairs>
  <TitlesOfParts>
    <vt:vector size="39" baseType="lpstr">
      <vt:lpstr>Arial</vt:lpstr>
      <vt:lpstr>Calibri</vt:lpstr>
      <vt:lpstr>Cambria Math</vt:lpstr>
      <vt:lpstr>Sylfaen</vt:lpstr>
      <vt:lpstr>Symbol</vt:lpstr>
      <vt:lpstr>Times New Roman</vt:lpstr>
      <vt:lpstr>FHI lys</vt:lpstr>
      <vt:lpstr>Office-tema</vt:lpstr>
      <vt:lpstr>1_FHI lys</vt:lpstr>
      <vt:lpstr>9_FHI lys</vt:lpstr>
      <vt:lpstr>10_FHI lys</vt:lpstr>
      <vt:lpstr>11_FHI lys</vt:lpstr>
      <vt:lpstr>2_FHI lys</vt:lpstr>
      <vt:lpstr>8_FHI lys</vt:lpstr>
      <vt:lpstr>12_FHI lys</vt:lpstr>
      <vt:lpstr>13_FHI lys</vt:lpstr>
      <vt:lpstr>14_FHI lys</vt:lpstr>
      <vt:lpstr>3_FHI lys</vt:lpstr>
      <vt:lpstr>Sparse Data Bias 1h</vt:lpstr>
      <vt:lpstr>High impact paper</vt:lpstr>
      <vt:lpstr>Agenda</vt:lpstr>
      <vt:lpstr>Sparse Data Bias in 2 by 2 table</vt:lpstr>
      <vt:lpstr>Sparse Data Bias in regression</vt:lpstr>
      <vt:lpstr>Simulated data: DAG</vt:lpstr>
      <vt:lpstr>Sparse Data Bias in regression  with many covariates</vt:lpstr>
      <vt:lpstr>Radiation and childhood leukemia</vt:lpstr>
      <vt:lpstr>Penalized regression</vt:lpstr>
      <vt:lpstr>Penalized regression, approximate Bayes</vt:lpstr>
      <vt:lpstr>How bad can it get?</vt:lpstr>
      <vt:lpstr>PowerPoint-presentasjon</vt:lpstr>
      <vt:lpstr>PowerPoint-presentasjon</vt:lpstr>
      <vt:lpstr>PowerPoint-presentasjon</vt:lpstr>
      <vt:lpstr>Use Profile Likelihood CIs</vt:lpstr>
      <vt:lpstr>Recommendations</vt:lpstr>
      <vt:lpstr>Avoid Sparse Data Bias, Design</vt:lpstr>
      <vt:lpstr>Handle Sparse Data Bias, Analysis</vt:lpstr>
      <vt:lpstr>Extra</vt:lpstr>
      <vt:lpstr>Summing up</vt:lpstr>
      <vt:lpstr>References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Data Bias</dc:title>
  <dc:creator>Stigum, Hein</dc:creator>
  <cp:lastModifiedBy>Stigum, Hein</cp:lastModifiedBy>
  <cp:revision>51</cp:revision>
  <dcterms:created xsi:type="dcterms:W3CDTF">2019-08-13T07:38:15Z</dcterms:created>
  <dcterms:modified xsi:type="dcterms:W3CDTF">2019-09-10T06:42:44Z</dcterms:modified>
</cp:coreProperties>
</file>