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3" r:id="rId11"/>
    <p:sldId id="300" r:id="rId12"/>
    <p:sldId id="294" r:id="rId13"/>
    <p:sldId id="295" r:id="rId14"/>
    <p:sldId id="296" r:id="rId15"/>
    <p:sldId id="297" r:id="rId16"/>
    <p:sldId id="298" r:id="rId17"/>
    <p:sldId id="302" r:id="rId18"/>
    <p:sldId id="315" r:id="rId19"/>
    <p:sldId id="316" r:id="rId20"/>
    <p:sldId id="303" r:id="rId21"/>
    <p:sldId id="304" r:id="rId22"/>
    <p:sldId id="301" r:id="rId23"/>
    <p:sldId id="306" r:id="rId24"/>
    <p:sldId id="307" r:id="rId25"/>
    <p:sldId id="308" r:id="rId26"/>
    <p:sldId id="309" r:id="rId27"/>
    <p:sldId id="310" r:id="rId28"/>
    <p:sldId id="311" r:id="rId29"/>
    <p:sldId id="314" r:id="rId30"/>
    <p:sldId id="312" r:id="rId31"/>
  </p:sldIdLst>
  <p:sldSz cx="9144000" cy="6858000" type="screen4x3"/>
  <p:notesSz cx="6834188" cy="99790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9184" autoAdjust="0"/>
  </p:normalViewPr>
  <p:slideViewPr>
    <p:cSldViewPr>
      <p:cViewPr>
        <p:scale>
          <a:sx n="61" d="100"/>
          <a:sy n="61" d="100"/>
        </p:scale>
        <p:origin x="-3054" y="-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406" y="-84"/>
      </p:cViewPr>
      <p:guideLst>
        <p:guide orient="horz" pos="3143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2A210-EEF2-4FBE-83DE-1E79AA117CC5}" type="datetimeFigureOut">
              <a:rPr lang="nb-NO" smtClean="0"/>
              <a:pPr/>
              <a:t>27.03.2012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1C439-4470-40E0-B068-05552493F7D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4154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92E73-14B8-4931-94BC-2D6327EA80D0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82301-AAC2-4263-9BC1-6C987AD13C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1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82301-AAC2-4263-9BC1-6C987AD13CC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Kompetanse:</a:t>
            </a:r>
          </a:p>
          <a:p>
            <a:r>
              <a:rPr lang="nb-NO" dirty="0" smtClean="0"/>
              <a:t>	Forskning</a:t>
            </a:r>
          </a:p>
          <a:p>
            <a:r>
              <a:rPr lang="nb-NO" dirty="0" smtClean="0"/>
              <a:t>	Men også det å kunne kommunisere med forskere og forskning</a:t>
            </a:r>
          </a:p>
          <a:p>
            <a:r>
              <a:rPr lang="nb-NO" dirty="0" smtClean="0"/>
              <a:t>		Synliggjøre aktuelle forskningstemaer, problemstillinger, forskningsbehov</a:t>
            </a:r>
          </a:p>
          <a:p>
            <a:r>
              <a:rPr lang="nb-NO" dirty="0" smtClean="0"/>
              <a:t>	Planer</a:t>
            </a:r>
            <a:r>
              <a:rPr lang="nb-NO" baseline="0" dirty="0" smtClean="0"/>
              <a:t> for å fremme forskning</a:t>
            </a:r>
          </a:p>
          <a:p>
            <a:r>
              <a:rPr lang="nb-NO" baseline="0" dirty="0" smtClean="0"/>
              <a:t>	Hvordan omsette forskning til kvalitetsutvikling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For </a:t>
            </a:r>
            <a:r>
              <a:rPr lang="nb-NO" dirty="0" err="1" smtClean="0"/>
              <a:t>UH-sektoren</a:t>
            </a:r>
            <a:r>
              <a:rPr lang="nb-NO" dirty="0" smtClean="0"/>
              <a:t> vil resultatbasert finansiering være en bremsekloss på å forskyve aktivitet over mot primærhelsetjenesten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73E0-0842-4A5C-B428-75AEEB253371}" type="slidenum">
              <a:rPr lang="nb-NO" smtClean="0"/>
              <a:pPr/>
              <a:t>25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Arenaer: ”åpne” </a:t>
            </a:r>
          </a:p>
          <a:p>
            <a:r>
              <a:rPr lang="nb-NO" dirty="0" smtClean="0"/>
              <a:t>Formaliserte</a:t>
            </a:r>
            <a:r>
              <a:rPr lang="nb-NO" baseline="0" dirty="0" smtClean="0"/>
              <a:t> møteplasser: løpende, arbeidsfellesskap</a:t>
            </a:r>
          </a:p>
          <a:p>
            <a:r>
              <a:rPr lang="nb-NO" baseline="0" dirty="0" err="1" smtClean="0"/>
              <a:t>Univ</a:t>
            </a:r>
            <a:r>
              <a:rPr lang="nb-NO" baseline="0" dirty="0" smtClean="0"/>
              <a:t> klinikker – kun i de store byene - krever nærhet</a:t>
            </a:r>
          </a:p>
          <a:p>
            <a:r>
              <a:rPr lang="nb-NO" baseline="0" dirty="0" smtClean="0"/>
              <a:t>	spilles inn gjennom </a:t>
            </a:r>
            <a:r>
              <a:rPr lang="nb-NO" baseline="0" dirty="0" err="1" smtClean="0"/>
              <a:t>Helsam</a:t>
            </a:r>
            <a:r>
              <a:rPr lang="nb-NO" baseline="0" dirty="0" smtClean="0"/>
              <a:t> nå. </a:t>
            </a:r>
            <a:endParaRPr lang="nb-NO" dirty="0" smtClean="0"/>
          </a:p>
          <a:p>
            <a:r>
              <a:rPr lang="nb-NO" dirty="0" smtClean="0"/>
              <a:t>IKT – én av måtene kommunene kan medvirke på, er ved</a:t>
            </a:r>
            <a:r>
              <a:rPr lang="nb-NO" baseline="0" dirty="0" smtClean="0"/>
              <a:t> å gi tilgang til data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73E0-0842-4A5C-B428-75AEEB253371}" type="slidenum">
              <a:rPr lang="nb-NO" smtClean="0"/>
              <a:pPr/>
              <a:t>26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73E0-0842-4A5C-B428-75AEEB253371}" type="slidenum">
              <a:rPr lang="nb-NO" smtClean="0"/>
              <a:pPr/>
              <a:t>27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ACEB1-6137-4CB6-8D8E-2119388A8137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686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ACEB1-6137-4CB6-8D8E-2119388A813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101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Utlysningen</a:t>
            </a:r>
            <a:r>
              <a:rPr lang="en-GB" dirty="0" smtClean="0"/>
              <a:t>:</a:t>
            </a:r>
            <a:r>
              <a:rPr lang="en-GB" baseline="0" dirty="0" smtClean="0"/>
              <a:t> 	</a:t>
            </a:r>
            <a:r>
              <a:rPr lang="en-GB" baseline="0" dirty="0" err="1" smtClean="0"/>
              <a:t>Forene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samarbeid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mellom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institusjoner</a:t>
            </a: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	</a:t>
            </a:r>
            <a:r>
              <a:rPr lang="en-GB" dirty="0" err="1" smtClean="0"/>
              <a:t>Forankret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sterkt</a:t>
            </a:r>
            <a:r>
              <a:rPr lang="en-GB" dirty="0" smtClean="0"/>
              <a:t> </a:t>
            </a:r>
            <a:r>
              <a:rPr lang="en-GB" dirty="0" err="1" smtClean="0"/>
              <a:t>forskningsfaglig</a:t>
            </a:r>
            <a:r>
              <a:rPr lang="en-GB" dirty="0" smtClean="0"/>
              <a:t> </a:t>
            </a:r>
            <a:r>
              <a:rPr lang="en-GB" dirty="0" err="1" smtClean="0"/>
              <a:t>miljø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Gjennom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Fondets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behandling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knyttet</a:t>
            </a:r>
            <a:r>
              <a:rPr lang="en-GB" baseline="0" dirty="0" smtClean="0"/>
              <a:t> et </a:t>
            </a:r>
            <a:r>
              <a:rPr lang="en-GB" baseline="0" dirty="0" err="1" smtClean="0"/>
              <a:t>annet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prosjekt</a:t>
            </a:r>
            <a:r>
              <a:rPr lang="en-GB" baseline="0" dirty="0" smtClean="0"/>
              <a:t> inn </a:t>
            </a:r>
            <a:r>
              <a:rPr lang="en-GB" baseline="0" dirty="0" err="1" smtClean="0"/>
              <a:t>til</a:t>
            </a:r>
            <a:r>
              <a:rPr lang="en-GB" baseline="0" dirty="0" smtClean="0"/>
              <a:t> FYSIOPRIM</a:t>
            </a:r>
          </a:p>
          <a:p>
            <a:r>
              <a:rPr lang="en-GB" baseline="0" dirty="0" smtClean="0"/>
              <a:t>	</a:t>
            </a:r>
            <a:r>
              <a:rPr lang="en-GB" baseline="0" dirty="0" err="1" smtClean="0"/>
              <a:t>Styrket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både</a:t>
            </a:r>
            <a:r>
              <a:rPr lang="en-GB" baseline="0" dirty="0" smtClean="0"/>
              <a:t> den </a:t>
            </a:r>
            <a:r>
              <a:rPr lang="en-GB" baseline="0" dirty="0" err="1" smtClean="0"/>
              <a:t>opprinnelige</a:t>
            </a:r>
            <a:r>
              <a:rPr lang="en-GB" baseline="0" dirty="0" smtClean="0"/>
              <a:t> FYSIOPRIM-</a:t>
            </a:r>
            <a:r>
              <a:rPr lang="en-GB" baseline="0" dirty="0" err="1" smtClean="0"/>
              <a:t>søknaden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aktuelle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prosjektet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err="1" smtClean="0"/>
              <a:t>Samarbeid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mellom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UiO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Diakonhjemmet</a:t>
            </a:r>
            <a:r>
              <a:rPr lang="en-GB" baseline="0" dirty="0" smtClean="0"/>
              <a:t>, OUS over mange </a:t>
            </a:r>
            <a:r>
              <a:rPr lang="en-GB" baseline="0" dirty="0" err="1" smtClean="0"/>
              <a:t>år</a:t>
            </a: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err="1" smtClean="0"/>
              <a:t>Særlig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muskelskjelettproblematikk</a:t>
            </a:r>
            <a:endParaRPr lang="en-GB" baseline="0" dirty="0" smtClean="0"/>
          </a:p>
          <a:p>
            <a:pPr>
              <a:buFontTx/>
              <a:buChar char="-"/>
            </a:pP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err="1" smtClean="0"/>
              <a:t>Miljøenes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kompetanse</a:t>
            </a: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err="1" smtClean="0"/>
              <a:t>grunnforskning</a:t>
            </a: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err="1" smtClean="0"/>
              <a:t>Kliniske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forskning</a:t>
            </a: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err="1" smtClean="0"/>
              <a:t>pasientbehandling</a:t>
            </a:r>
            <a:endParaRPr lang="en-GB" baseline="0" dirty="0" smtClean="0"/>
          </a:p>
          <a:p>
            <a:pPr>
              <a:buFontTx/>
              <a:buChar char="-"/>
            </a:pPr>
            <a:endParaRPr lang="en-GB" baseline="0" dirty="0" smtClean="0"/>
          </a:p>
          <a:p>
            <a:r>
              <a:rPr lang="en-GB" baseline="0" dirty="0" err="1" smtClean="0"/>
              <a:t>Også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internasjonale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miljøer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som</a:t>
            </a:r>
            <a:r>
              <a:rPr lang="en-GB" baseline="0" dirty="0" smtClean="0"/>
              <a:t> vi </a:t>
            </a:r>
            <a:r>
              <a:rPr lang="en-GB" baseline="0" dirty="0" err="1" smtClean="0"/>
              <a:t>vil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arbeide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sammen</a:t>
            </a:r>
            <a:r>
              <a:rPr lang="en-GB" baseline="0" dirty="0" smtClean="0"/>
              <a:t> med </a:t>
            </a:r>
            <a:r>
              <a:rPr lang="en-GB" baseline="0" dirty="0" err="1" smtClean="0"/>
              <a:t>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disse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problemstillingene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82301-AAC2-4263-9BC1-6C987AD13CC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baseline="0" err="1" smtClean="0"/>
              <a:t>Klinikkenes</a:t>
            </a:r>
            <a:r>
              <a:rPr lang="en-GB" baseline="0" smtClean="0"/>
              <a:t> </a:t>
            </a:r>
            <a:r>
              <a:rPr lang="en-GB" baseline="0" err="1" smtClean="0"/>
              <a:t>interesse</a:t>
            </a:r>
            <a:r>
              <a:rPr lang="en-GB" baseline="0" smtClean="0"/>
              <a:t> </a:t>
            </a:r>
            <a:r>
              <a:rPr lang="en-GB" baseline="0" err="1" smtClean="0"/>
              <a:t>og</a:t>
            </a:r>
            <a:r>
              <a:rPr lang="en-GB" baseline="0" smtClean="0"/>
              <a:t> </a:t>
            </a:r>
            <a:r>
              <a:rPr lang="en-GB" baseline="0" err="1" smtClean="0"/>
              <a:t>deltagelse</a:t>
            </a:r>
            <a:r>
              <a:rPr lang="en-GB" baseline="0" smtClean="0"/>
              <a:t> </a:t>
            </a:r>
            <a:r>
              <a:rPr lang="en-GB" baseline="0" err="1" smtClean="0"/>
              <a:t>helt</a:t>
            </a:r>
            <a:r>
              <a:rPr lang="en-GB" baseline="0" smtClean="0"/>
              <a:t> </a:t>
            </a:r>
            <a:r>
              <a:rPr lang="en-GB" baseline="0" err="1" smtClean="0"/>
              <a:t>nødvendig</a:t>
            </a:r>
            <a:r>
              <a:rPr lang="en-GB" baseline="0" smtClean="0"/>
              <a:t>. </a:t>
            </a:r>
          </a:p>
          <a:p>
            <a:pPr>
              <a:buFontTx/>
              <a:buChar char="-"/>
            </a:pPr>
            <a:r>
              <a:rPr lang="en-GB" baseline="0" err="1" smtClean="0"/>
              <a:t>Har</a:t>
            </a:r>
            <a:r>
              <a:rPr lang="en-GB" baseline="0" smtClean="0"/>
              <a:t> </a:t>
            </a:r>
            <a:r>
              <a:rPr lang="en-GB" baseline="0" err="1" smtClean="0"/>
              <a:t>vært</a:t>
            </a:r>
            <a:r>
              <a:rPr lang="en-GB" baseline="0" smtClean="0"/>
              <a:t> </a:t>
            </a:r>
            <a:r>
              <a:rPr lang="en-GB" baseline="0" err="1" smtClean="0"/>
              <a:t>samarbeidspartnere</a:t>
            </a:r>
            <a:r>
              <a:rPr lang="en-GB" baseline="0" smtClean="0"/>
              <a:t> </a:t>
            </a:r>
            <a:r>
              <a:rPr lang="en-GB" baseline="0" err="1" smtClean="0"/>
              <a:t>i</a:t>
            </a:r>
            <a:r>
              <a:rPr lang="en-GB" baseline="0" smtClean="0"/>
              <a:t> studier </a:t>
            </a:r>
            <a:r>
              <a:rPr lang="en-GB" baseline="0" err="1" smtClean="0"/>
              <a:t>tidligere</a:t>
            </a:r>
            <a:r>
              <a:rPr lang="en-GB" baseline="0" smtClean="0"/>
              <a:t>. </a:t>
            </a:r>
            <a:r>
              <a:rPr lang="en-GB" baseline="0" err="1" smtClean="0"/>
              <a:t>Pådrivere</a:t>
            </a:r>
            <a:r>
              <a:rPr lang="en-GB" baseline="0" smtClean="0"/>
              <a:t>/</a:t>
            </a:r>
            <a:r>
              <a:rPr lang="en-GB" baseline="0" err="1" smtClean="0"/>
              <a:t>koordinatorer</a:t>
            </a:r>
            <a:r>
              <a:rPr lang="en-GB" baseline="0" smtClean="0"/>
              <a:t> 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82301-AAC2-4263-9BC1-6C987AD13CC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Fondts</a:t>
            </a:r>
            <a:r>
              <a:rPr lang="en-GB" dirty="0" smtClean="0"/>
              <a:t> </a:t>
            </a:r>
            <a:r>
              <a:rPr lang="en-GB" dirty="0" err="1" smtClean="0"/>
              <a:t>amb</a:t>
            </a:r>
            <a:r>
              <a:rPr lang="en-GB" dirty="0" smtClean="0"/>
              <a:t>: </a:t>
            </a:r>
            <a:r>
              <a:rPr lang="en-GB" dirty="0" err="1" smtClean="0"/>
              <a:t>Styrket</a:t>
            </a:r>
            <a:r>
              <a:rPr lang="en-GB" dirty="0" smtClean="0"/>
              <a:t> </a:t>
            </a:r>
            <a:r>
              <a:rPr lang="en-GB" dirty="0" err="1" smtClean="0"/>
              <a:t>fysioterapitjeneste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prim h.tj</a:t>
            </a:r>
          </a:p>
          <a:p>
            <a:r>
              <a:rPr lang="en-GB" dirty="0" err="1" smtClean="0"/>
              <a:t>Understøtte</a:t>
            </a:r>
            <a:r>
              <a:rPr lang="en-GB" dirty="0" smtClean="0"/>
              <a:t> </a:t>
            </a:r>
            <a:r>
              <a:rPr lang="en-GB" dirty="0" err="1" smtClean="0"/>
              <a:t>strategien</a:t>
            </a:r>
            <a:r>
              <a:rPr lang="en-GB" dirty="0" smtClean="0"/>
              <a:t>, </a:t>
            </a:r>
            <a:r>
              <a:rPr lang="en-GB" dirty="0" err="1" smtClean="0"/>
              <a:t>gj</a:t>
            </a:r>
            <a:r>
              <a:rPr lang="en-GB" dirty="0" smtClean="0"/>
              <a:t> god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kommunikasjon</a:t>
            </a:r>
            <a:r>
              <a:rPr lang="en-GB" baseline="0" dirty="0" smtClean="0"/>
              <a:t> med </a:t>
            </a:r>
            <a:r>
              <a:rPr lang="en-GB" baseline="0" dirty="0" err="1" smtClean="0"/>
              <a:t>forvaltning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arbeidsliv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helsetj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organisasjoner</a:t>
            </a:r>
            <a:r>
              <a:rPr lang="en-GB" baseline="0" dirty="0" smtClean="0"/>
              <a:t>, etc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Legge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grunnlag</a:t>
            </a:r>
            <a:r>
              <a:rPr lang="en-GB" baseline="0" dirty="0" smtClean="0"/>
              <a:t> for </a:t>
            </a:r>
            <a:r>
              <a:rPr lang="en-GB" baseline="0" dirty="0" err="1" smtClean="0"/>
              <a:t>langsiktig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forskning</a:t>
            </a:r>
            <a:endParaRPr lang="en-GB" baseline="0" dirty="0" smtClean="0"/>
          </a:p>
          <a:p>
            <a:r>
              <a:rPr lang="en-GB" baseline="0" dirty="0" err="1" smtClean="0"/>
              <a:t>Utnytte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kunnskap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grunnsforskning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klinisk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forskning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pasientbehandling</a:t>
            </a:r>
            <a:endParaRPr lang="en-GB" baseline="0" dirty="0" smtClean="0"/>
          </a:p>
          <a:p>
            <a:r>
              <a:rPr lang="en-GB" baseline="0" dirty="0" err="1" smtClean="0"/>
              <a:t>Styrke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samhandling</a:t>
            </a:r>
            <a:endParaRPr lang="en-GB" baseline="0" dirty="0" smtClean="0"/>
          </a:p>
          <a:p>
            <a:r>
              <a:rPr lang="en-GB" baseline="0" dirty="0" err="1" smtClean="0"/>
              <a:t>Bedre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beslutningsgrunnlag</a:t>
            </a:r>
            <a:r>
              <a:rPr lang="en-GB" baseline="0" dirty="0" smtClean="0"/>
              <a:t> for </a:t>
            </a:r>
            <a:r>
              <a:rPr lang="en-GB" baseline="0" dirty="0" err="1" smtClean="0"/>
              <a:t>politiske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myndigheter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forvaltning</a:t>
            </a:r>
            <a:endParaRPr lang="en-GB" baseline="0" dirty="0" smtClean="0"/>
          </a:p>
          <a:p>
            <a:endParaRPr lang="en-GB" dirty="0" smtClean="0"/>
          </a:p>
          <a:p>
            <a:r>
              <a:rPr lang="en-GB" dirty="0" err="1" smtClean="0"/>
              <a:t>Tenke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langsiktig</a:t>
            </a:r>
            <a:r>
              <a:rPr lang="en-GB" baseline="0" dirty="0" smtClean="0"/>
              <a:t> – 5 </a:t>
            </a:r>
            <a:r>
              <a:rPr lang="en-GB" baseline="0" dirty="0" err="1" smtClean="0"/>
              <a:t>år</a:t>
            </a:r>
            <a:r>
              <a:rPr lang="en-GB" baseline="0" dirty="0" smtClean="0"/>
              <a:t>.</a:t>
            </a:r>
          </a:p>
          <a:p>
            <a:r>
              <a:rPr lang="en-GB" baseline="0" dirty="0" smtClean="0"/>
              <a:t>	</a:t>
            </a:r>
            <a:r>
              <a:rPr lang="en-GB" baseline="0" dirty="0" err="1" smtClean="0"/>
              <a:t>Gitt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rom</a:t>
            </a:r>
            <a:r>
              <a:rPr lang="en-GB" baseline="0" dirty="0" smtClean="0"/>
              <a:t> for å </a:t>
            </a:r>
            <a:r>
              <a:rPr lang="en-GB" baseline="0" dirty="0" err="1" smtClean="0"/>
              <a:t>bygge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opp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metoder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systemer</a:t>
            </a:r>
            <a:r>
              <a:rPr lang="en-GB" baseline="0" dirty="0" smtClean="0"/>
              <a:t>., </a:t>
            </a:r>
            <a:r>
              <a:rPr lang="en-GB" baseline="0" dirty="0" err="1" smtClean="0"/>
              <a:t>samt</a:t>
            </a:r>
            <a:r>
              <a:rPr lang="en-GB" baseline="0" dirty="0" smtClean="0"/>
              <a:t> å </a:t>
            </a:r>
            <a:r>
              <a:rPr lang="en-GB" baseline="0" dirty="0" err="1" smtClean="0"/>
              <a:t>anvende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dem</a:t>
            </a:r>
            <a:endParaRPr lang="en-GB" baseline="0" dirty="0" smtClean="0"/>
          </a:p>
          <a:p>
            <a:pPr lvl="1"/>
            <a:r>
              <a:rPr lang="en-GB" dirty="0" err="1" smtClean="0"/>
              <a:t>Sekvens</a:t>
            </a:r>
            <a:r>
              <a:rPr lang="en-GB" dirty="0" smtClean="0"/>
              <a:t>:</a:t>
            </a:r>
            <a:r>
              <a:rPr lang="en-GB" baseline="0" dirty="0" smtClean="0"/>
              <a:t> </a:t>
            </a:r>
          </a:p>
          <a:p>
            <a:pPr lvl="1"/>
            <a:r>
              <a:rPr lang="en-GB" baseline="0" dirty="0" smtClean="0"/>
              <a:t>	</a:t>
            </a:r>
            <a:r>
              <a:rPr lang="en-GB" dirty="0" err="1" smtClean="0"/>
              <a:t>Bygge</a:t>
            </a:r>
            <a:r>
              <a:rPr lang="en-GB" dirty="0" smtClean="0"/>
              <a:t> </a:t>
            </a:r>
            <a:r>
              <a:rPr lang="en-GB" dirty="0" err="1" smtClean="0"/>
              <a:t>metoder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systemer</a:t>
            </a:r>
            <a:endParaRPr lang="en-GB" dirty="0" smtClean="0"/>
          </a:p>
          <a:p>
            <a:pPr lvl="1"/>
            <a:r>
              <a:rPr lang="en-GB" dirty="0" smtClean="0"/>
              <a:t>	</a:t>
            </a:r>
            <a:r>
              <a:rPr lang="en-GB" dirty="0" err="1" smtClean="0"/>
              <a:t>Deretter</a:t>
            </a:r>
            <a:r>
              <a:rPr lang="en-GB" dirty="0" smtClean="0"/>
              <a:t> </a:t>
            </a:r>
            <a:r>
              <a:rPr lang="en-GB" dirty="0" err="1" smtClean="0"/>
              <a:t>anvende</a:t>
            </a:r>
            <a:r>
              <a:rPr lang="en-GB" dirty="0" smtClean="0"/>
              <a:t> </a:t>
            </a:r>
            <a:r>
              <a:rPr lang="en-GB" dirty="0" err="1" smtClean="0"/>
              <a:t>dem</a:t>
            </a:r>
            <a:endParaRPr lang="en-GB" dirty="0" smtClean="0"/>
          </a:p>
          <a:p>
            <a:endParaRPr lang="en-GB" baseline="0" dirty="0" smtClean="0"/>
          </a:p>
          <a:p>
            <a:r>
              <a:rPr lang="en-GB" baseline="0" dirty="0" smtClean="0"/>
              <a:t>“</a:t>
            </a:r>
            <a:r>
              <a:rPr lang="en-GB" baseline="0" dirty="0" err="1" smtClean="0"/>
              <a:t>Tradisjonelle</a:t>
            </a:r>
            <a:r>
              <a:rPr lang="en-GB" baseline="0" dirty="0" smtClean="0"/>
              <a:t>” studier: </a:t>
            </a:r>
            <a:r>
              <a:rPr lang="en-GB" baseline="0" dirty="0" err="1" smtClean="0"/>
              <a:t>RCTer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epidemiologiske</a:t>
            </a:r>
            <a:r>
              <a:rPr lang="en-GB" baseline="0" dirty="0" smtClean="0"/>
              <a:t> studier (</a:t>
            </a:r>
            <a:r>
              <a:rPr lang="en-GB" baseline="0" dirty="0" err="1" smtClean="0"/>
              <a:t>bruke</a:t>
            </a:r>
            <a:r>
              <a:rPr lang="en-GB" baseline="0" dirty="0" smtClean="0"/>
              <a:t> Hunt3), SSED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Men </a:t>
            </a:r>
            <a:r>
              <a:rPr lang="en-GB" baseline="0" dirty="0" err="1" smtClean="0"/>
              <a:t>også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Søke</a:t>
            </a:r>
            <a:r>
              <a:rPr lang="en-GB" baseline="0" dirty="0" smtClean="0"/>
              <a:t> å </a:t>
            </a:r>
            <a:r>
              <a:rPr lang="en-GB" baseline="0" dirty="0" err="1" smtClean="0"/>
              <a:t>gjøre</a:t>
            </a:r>
            <a:r>
              <a:rPr lang="en-GB" baseline="0" dirty="0" smtClean="0"/>
              <a:t> den </a:t>
            </a:r>
            <a:r>
              <a:rPr lang="en-GB" baseline="0" dirty="0" err="1" smtClean="0"/>
              <a:t>vanlige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kliniske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praksis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forskbar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err="1" smtClean="0"/>
              <a:t>Koble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på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tvers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av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ulike</a:t>
            </a:r>
            <a:r>
              <a:rPr lang="en-GB" baseline="0" dirty="0" smtClean="0"/>
              <a:t> studier – </a:t>
            </a:r>
            <a:r>
              <a:rPr lang="en-GB" baseline="0" dirty="0" err="1" smtClean="0"/>
              <a:t>indre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sammenheng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82301-AAC2-4263-9BC1-6C987AD13CC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82301-AAC2-4263-9BC1-6C987AD13CC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 </a:t>
            </a:r>
            <a:r>
              <a:rPr lang="en-GB" dirty="0" err="1" smtClean="0"/>
              <a:t>rekke</a:t>
            </a:r>
            <a:r>
              <a:rPr lang="en-GB" dirty="0" smtClean="0"/>
              <a:t> </a:t>
            </a:r>
            <a:r>
              <a:rPr lang="en-GB" dirty="0" err="1" smtClean="0"/>
              <a:t>ulike</a:t>
            </a:r>
            <a:r>
              <a:rPr lang="en-GB" dirty="0" smtClean="0"/>
              <a:t> </a:t>
            </a:r>
            <a:r>
              <a:rPr lang="en-GB" dirty="0" err="1" smtClean="0"/>
              <a:t>behandlingsformer</a:t>
            </a:r>
            <a:r>
              <a:rPr lang="en-GB" dirty="0" smtClean="0"/>
              <a:t> </a:t>
            </a:r>
            <a:r>
              <a:rPr lang="en-GB" dirty="0" err="1" smtClean="0"/>
              <a:t>anvendes</a:t>
            </a:r>
            <a:r>
              <a:rPr lang="en-GB" dirty="0" smtClean="0"/>
              <a:t> for pas med </a:t>
            </a:r>
            <a:r>
              <a:rPr lang="en-GB" baseline="0" dirty="0" smtClean="0"/>
              <a:t>MSP</a:t>
            </a:r>
            <a:r>
              <a:rPr lang="en-GB" dirty="0" smtClean="0"/>
              <a:t>, f. </a:t>
            </a:r>
            <a:r>
              <a:rPr lang="en-GB" dirty="0" err="1" smtClean="0"/>
              <a:t>eks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Manuelle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teknikker</a:t>
            </a:r>
            <a:endParaRPr lang="en-GB" dirty="0" smtClean="0"/>
          </a:p>
          <a:p>
            <a:pPr lvl="1"/>
            <a:r>
              <a:rPr lang="en-GB" dirty="0" err="1" smtClean="0"/>
              <a:t>Elektro</a:t>
            </a:r>
            <a:r>
              <a:rPr lang="en-GB" dirty="0" smtClean="0"/>
              <a:t>- </a:t>
            </a:r>
            <a:r>
              <a:rPr lang="en-GB" dirty="0" err="1" smtClean="0"/>
              <a:t>eller</a:t>
            </a:r>
            <a:r>
              <a:rPr lang="en-GB" dirty="0" smtClean="0"/>
              <a:t> </a:t>
            </a:r>
            <a:r>
              <a:rPr lang="en-GB" dirty="0" err="1" smtClean="0"/>
              <a:t>termoterapi</a:t>
            </a:r>
            <a:endParaRPr lang="en-GB" dirty="0" smtClean="0"/>
          </a:p>
          <a:p>
            <a:pPr lvl="1"/>
            <a:r>
              <a:rPr lang="en-GB" dirty="0" err="1" smtClean="0"/>
              <a:t>Tøyning</a:t>
            </a:r>
            <a:endParaRPr lang="en-GB" dirty="0" smtClean="0"/>
          </a:p>
          <a:p>
            <a:pPr lvl="1"/>
            <a:r>
              <a:rPr lang="en-GB" dirty="0" err="1" smtClean="0"/>
              <a:t>Øvelser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trening</a:t>
            </a:r>
            <a:endParaRPr lang="en-GB" dirty="0" smtClean="0"/>
          </a:p>
          <a:p>
            <a:pPr lvl="1"/>
            <a:r>
              <a:rPr lang="en-GB" dirty="0" err="1" smtClean="0"/>
              <a:t>Sammensatte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tverrfaglige</a:t>
            </a:r>
            <a:r>
              <a:rPr lang="en-GB" dirty="0" smtClean="0"/>
              <a:t> </a:t>
            </a:r>
            <a:r>
              <a:rPr lang="en-GB" dirty="0" err="1" smtClean="0"/>
              <a:t>opplegg</a:t>
            </a:r>
            <a:endParaRPr lang="en-GB" dirty="0" smtClean="0"/>
          </a:p>
          <a:p>
            <a:pPr lvl="1"/>
            <a:r>
              <a:rPr lang="en-GB" dirty="0" err="1" smtClean="0"/>
              <a:t>Individuelle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behandlinger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eller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gruppe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82301-AAC2-4263-9BC1-6C987AD13CC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err="1" smtClean="0"/>
              <a:t>RCTer</a:t>
            </a:r>
            <a:r>
              <a:rPr lang="en-GB" smtClean="0"/>
              <a:t> </a:t>
            </a:r>
            <a:r>
              <a:rPr lang="en-GB" err="1" smtClean="0"/>
              <a:t>anses</a:t>
            </a:r>
            <a:r>
              <a:rPr lang="en-GB" baseline="0" smtClean="0"/>
              <a:t> </a:t>
            </a:r>
            <a:r>
              <a:rPr lang="en-GB" baseline="0" err="1" smtClean="0"/>
              <a:t>som</a:t>
            </a:r>
            <a:r>
              <a:rPr lang="en-GB" baseline="0" smtClean="0"/>
              <a:t> </a:t>
            </a:r>
            <a:r>
              <a:rPr lang="en-GB" baseline="0" err="1" smtClean="0"/>
              <a:t>det</a:t>
            </a:r>
            <a:r>
              <a:rPr lang="en-GB" baseline="0" smtClean="0"/>
              <a:t> </a:t>
            </a:r>
            <a:r>
              <a:rPr lang="en-GB" baseline="0" err="1" smtClean="0"/>
              <a:t>sterkeste</a:t>
            </a:r>
            <a:r>
              <a:rPr lang="en-GB" baseline="0" smtClean="0"/>
              <a:t> design for us </a:t>
            </a:r>
            <a:r>
              <a:rPr lang="en-GB" baseline="0" err="1" smtClean="0"/>
              <a:t>behandlingseffekt</a:t>
            </a:r>
            <a:endParaRPr lang="en-GB" baseline="0" smtClean="0"/>
          </a:p>
          <a:p>
            <a:r>
              <a:rPr lang="en-GB" baseline="0" smtClean="0"/>
              <a:t>Men man </a:t>
            </a:r>
            <a:r>
              <a:rPr lang="en-GB" baseline="0" err="1" smtClean="0"/>
              <a:t>kan</a:t>
            </a:r>
            <a:r>
              <a:rPr lang="en-GB" baseline="0" smtClean="0"/>
              <a:t> </a:t>
            </a:r>
            <a:r>
              <a:rPr lang="en-GB" baseline="0" err="1" smtClean="0"/>
              <a:t>stille</a:t>
            </a:r>
            <a:r>
              <a:rPr lang="en-GB" baseline="0" smtClean="0"/>
              <a:t> sp </a:t>
            </a:r>
            <a:r>
              <a:rPr lang="en-GB" baseline="0" err="1" smtClean="0"/>
              <a:t>tegn</a:t>
            </a:r>
            <a:r>
              <a:rPr lang="en-GB" baseline="0" smtClean="0"/>
              <a:t> </a:t>
            </a:r>
            <a:r>
              <a:rPr lang="en-GB" baseline="0" err="1" smtClean="0"/>
              <a:t>ved</a:t>
            </a:r>
            <a:r>
              <a:rPr lang="en-GB" baseline="0" smtClean="0"/>
              <a:t> </a:t>
            </a:r>
            <a:r>
              <a:rPr lang="en-GB" baseline="0" err="1" smtClean="0"/>
              <a:t>gyldigheten</a:t>
            </a:r>
            <a:r>
              <a:rPr lang="en-GB" baseline="0" smtClean="0"/>
              <a:t> </a:t>
            </a:r>
            <a:r>
              <a:rPr lang="en-GB" baseline="0" err="1" smtClean="0"/>
              <a:t>av</a:t>
            </a:r>
            <a:r>
              <a:rPr lang="en-GB" baseline="0" smtClean="0"/>
              <a:t> </a:t>
            </a:r>
            <a:r>
              <a:rPr lang="en-GB" baseline="0" err="1" smtClean="0"/>
              <a:t>disse</a:t>
            </a:r>
            <a:r>
              <a:rPr lang="en-GB" baseline="0" smtClean="0"/>
              <a:t> </a:t>
            </a:r>
            <a:r>
              <a:rPr lang="en-GB" baseline="0" err="1" smtClean="0"/>
              <a:t>ved</a:t>
            </a:r>
            <a:r>
              <a:rPr lang="en-GB" baseline="0" smtClean="0"/>
              <a:t> </a:t>
            </a:r>
            <a:r>
              <a:rPr lang="en-GB" baseline="0" err="1" smtClean="0"/>
              <a:t>ikke</a:t>
            </a:r>
            <a:r>
              <a:rPr lang="en-GB" baseline="0" smtClean="0"/>
              <a:t>- </a:t>
            </a:r>
            <a:r>
              <a:rPr lang="en-GB" baseline="0" err="1" smtClean="0"/>
              <a:t>famakologiske</a:t>
            </a:r>
            <a:r>
              <a:rPr lang="en-GB" baseline="0" smtClean="0"/>
              <a:t> </a:t>
            </a:r>
            <a:r>
              <a:rPr lang="en-GB" baseline="0" err="1" smtClean="0"/>
              <a:t>beh</a:t>
            </a:r>
            <a:endParaRPr lang="en-GB" baseline="0" smtClean="0"/>
          </a:p>
          <a:p>
            <a:r>
              <a:rPr lang="en-GB" baseline="0" err="1" smtClean="0"/>
              <a:t>Pasientenes</a:t>
            </a:r>
            <a:r>
              <a:rPr lang="en-GB" baseline="0" smtClean="0"/>
              <a:t> </a:t>
            </a:r>
            <a:r>
              <a:rPr lang="en-GB" baseline="0" err="1" smtClean="0"/>
              <a:t>tilstand</a:t>
            </a:r>
            <a:r>
              <a:rPr lang="en-GB" baseline="0" smtClean="0"/>
              <a:t>  </a:t>
            </a:r>
            <a:r>
              <a:rPr lang="en-GB" baseline="0" err="1" smtClean="0"/>
              <a:t>er</a:t>
            </a:r>
            <a:r>
              <a:rPr lang="en-GB" baseline="0" smtClean="0"/>
              <a:t> </a:t>
            </a:r>
            <a:r>
              <a:rPr lang="en-GB" baseline="0" err="1" smtClean="0"/>
              <a:t>hetereogen</a:t>
            </a:r>
            <a:endParaRPr lang="en-GB" baseline="0" smtClean="0"/>
          </a:p>
          <a:p>
            <a:r>
              <a:rPr lang="en-GB" baseline="0" smtClean="0"/>
              <a:t>	=&gt; </a:t>
            </a:r>
            <a:r>
              <a:rPr lang="en-GB" baseline="0" err="1" smtClean="0"/>
              <a:t>ofte</a:t>
            </a:r>
            <a:r>
              <a:rPr lang="en-GB" baseline="0" smtClean="0"/>
              <a:t> </a:t>
            </a:r>
            <a:r>
              <a:rPr lang="en-GB" baseline="0" err="1" smtClean="0"/>
              <a:t>indivudualiserte</a:t>
            </a:r>
            <a:r>
              <a:rPr lang="en-GB" baseline="0" smtClean="0"/>
              <a:t> </a:t>
            </a:r>
            <a:r>
              <a:rPr lang="en-GB" baseline="0" err="1" smtClean="0"/>
              <a:t>opplegg</a:t>
            </a:r>
            <a:r>
              <a:rPr lang="en-GB" baseline="0" smtClean="0"/>
              <a:t>, </a:t>
            </a:r>
          </a:p>
          <a:p>
            <a:endParaRPr lang="en-GB" baseline="0" smtClean="0"/>
          </a:p>
          <a:p>
            <a:r>
              <a:rPr lang="en-GB" baseline="0" smtClean="0"/>
              <a:t>Us. m/</a:t>
            </a:r>
            <a:r>
              <a:rPr lang="en-GB" baseline="0" err="1" smtClean="0"/>
              <a:t>standardiserte</a:t>
            </a:r>
            <a:r>
              <a:rPr lang="en-GB" baseline="0" smtClean="0"/>
              <a:t> </a:t>
            </a:r>
            <a:r>
              <a:rPr lang="en-GB" baseline="0" err="1" smtClean="0"/>
              <a:t>opplegg</a:t>
            </a:r>
            <a:r>
              <a:rPr lang="en-GB" baseline="0" smtClean="0"/>
              <a:t> </a:t>
            </a:r>
            <a:r>
              <a:rPr lang="en-GB" baseline="0" err="1" smtClean="0"/>
              <a:t>gir</a:t>
            </a:r>
            <a:r>
              <a:rPr lang="en-GB" baseline="0" smtClean="0"/>
              <a:t> </a:t>
            </a:r>
            <a:r>
              <a:rPr lang="en-GB" baseline="0" err="1" smtClean="0"/>
              <a:t>ikke</a:t>
            </a:r>
            <a:r>
              <a:rPr lang="en-GB" baseline="0" smtClean="0"/>
              <a:t> </a:t>
            </a:r>
            <a:r>
              <a:rPr lang="en-GB" baseline="0" err="1" smtClean="0"/>
              <a:t>nødvendigvis</a:t>
            </a:r>
            <a:r>
              <a:rPr lang="en-GB" baseline="0" smtClean="0"/>
              <a:t> </a:t>
            </a:r>
            <a:r>
              <a:rPr lang="en-GB" baseline="0" err="1" smtClean="0"/>
              <a:t>gyldige</a:t>
            </a:r>
            <a:r>
              <a:rPr lang="en-GB" baseline="0" smtClean="0"/>
              <a:t> data </a:t>
            </a:r>
            <a:r>
              <a:rPr lang="en-GB" baseline="0" err="1" smtClean="0"/>
              <a:t>ifht</a:t>
            </a:r>
            <a:r>
              <a:rPr lang="en-GB" baseline="0" smtClean="0"/>
              <a:t> å </a:t>
            </a:r>
            <a:r>
              <a:rPr lang="en-GB" baseline="0" err="1" smtClean="0"/>
              <a:t>si</a:t>
            </a:r>
            <a:r>
              <a:rPr lang="en-GB" baseline="0" smtClean="0"/>
              <a:t> </a:t>
            </a:r>
            <a:r>
              <a:rPr lang="en-GB" baseline="0" err="1" smtClean="0"/>
              <a:t>noe</a:t>
            </a:r>
            <a:r>
              <a:rPr lang="en-GB" baseline="0" smtClean="0"/>
              <a:t> </a:t>
            </a:r>
            <a:r>
              <a:rPr lang="en-GB" baseline="0" err="1" smtClean="0"/>
              <a:t>om</a:t>
            </a:r>
            <a:r>
              <a:rPr lang="en-GB" baseline="0" smtClean="0"/>
              <a:t> </a:t>
            </a:r>
            <a:r>
              <a:rPr lang="en-GB" baseline="0" err="1" smtClean="0"/>
              <a:t>beh</a:t>
            </a:r>
            <a:r>
              <a:rPr lang="en-GB" baseline="0" smtClean="0"/>
              <a:t> </a:t>
            </a:r>
            <a:r>
              <a:rPr lang="en-GB" baseline="0" err="1" smtClean="0"/>
              <a:t>effekt</a:t>
            </a:r>
            <a:r>
              <a:rPr lang="en-GB" baseline="0" smtClean="0"/>
              <a:t> </a:t>
            </a:r>
            <a:r>
              <a:rPr lang="en-GB" baseline="0" err="1" smtClean="0"/>
              <a:t>ifht</a:t>
            </a:r>
            <a:r>
              <a:rPr lang="en-GB" baseline="0" smtClean="0"/>
              <a:t> </a:t>
            </a:r>
            <a:r>
              <a:rPr lang="en-GB" baseline="0" err="1" smtClean="0"/>
              <a:t>når</a:t>
            </a:r>
            <a:r>
              <a:rPr lang="en-GB" baseline="0" smtClean="0"/>
              <a:t> de </a:t>
            </a:r>
            <a:r>
              <a:rPr lang="en-GB" baseline="0" err="1" smtClean="0"/>
              <a:t>brkes</a:t>
            </a:r>
            <a:r>
              <a:rPr lang="en-GB" baseline="0" smtClean="0"/>
              <a:t> </a:t>
            </a:r>
            <a:r>
              <a:rPr lang="en-GB" baseline="0" err="1" smtClean="0"/>
              <a:t>som</a:t>
            </a:r>
            <a:r>
              <a:rPr lang="en-GB" baseline="0" smtClean="0"/>
              <a:t> et </a:t>
            </a:r>
            <a:r>
              <a:rPr lang="en-GB" baseline="0" err="1" smtClean="0"/>
              <a:t>ledd</a:t>
            </a:r>
            <a:r>
              <a:rPr lang="en-GB" baseline="0" smtClean="0"/>
              <a:t> </a:t>
            </a:r>
            <a:r>
              <a:rPr lang="en-GB" baseline="0" err="1" smtClean="0"/>
              <a:t>i</a:t>
            </a:r>
            <a:r>
              <a:rPr lang="en-GB" baseline="0" smtClean="0"/>
              <a:t> </a:t>
            </a:r>
            <a:r>
              <a:rPr lang="en-GB" baseline="0" err="1" smtClean="0"/>
              <a:t>vanlig</a:t>
            </a:r>
            <a:r>
              <a:rPr lang="en-GB" baseline="0" smtClean="0"/>
              <a:t> </a:t>
            </a:r>
            <a:r>
              <a:rPr lang="en-GB" baseline="0" err="1" smtClean="0"/>
              <a:t>klinisk</a:t>
            </a:r>
            <a:r>
              <a:rPr lang="en-GB" baseline="0" smtClean="0"/>
              <a:t> </a:t>
            </a:r>
            <a:r>
              <a:rPr lang="en-GB" baseline="0" err="1" smtClean="0"/>
              <a:t>praksis</a:t>
            </a:r>
            <a:r>
              <a:rPr lang="en-GB" baseline="0" smtClean="0"/>
              <a:t>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82301-AAC2-4263-9BC1-6C987AD13CCC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 features of patients with musculoskeletal disorders seeking treatment in physiotherapy clinics with regard to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demographics variables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pain intensity, location and distribution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 function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 morbidity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What are the characteristics of the treatments given with regard to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duration and number of treatments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modalities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what extent are treatment characteristics associated with patient characteristics?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what extent are patient characteristics associated with amount of treatment, costs of treatment, and sick-leave?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what extent do treatment aiming at improving physical function actually reach this goal?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what extent are patient characteristics and treatment characteristics associated with outcome?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prognostic factors for outcome in outpatients clinics differ from those seen in population based cohorts?</a:t>
            </a:r>
            <a:endParaRPr lang="nb-NO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82301-AAC2-4263-9BC1-6C987AD13CCC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9144000" cy="16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ctangle 15"/>
          <p:cNvSpPr/>
          <p:nvPr/>
        </p:nvSpPr>
        <p:spPr>
          <a:xfrm>
            <a:off x="1835696" y="5805264"/>
            <a:ext cx="7308304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Picture 2" descr="E:\FYSIOPRIM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8640"/>
            <a:ext cx="3286148" cy="72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021388"/>
            <a:ext cx="2700338" cy="836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643314"/>
            <a:ext cx="6400800" cy="1129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grpSp>
        <p:nvGrpSpPr>
          <p:cNvPr id="9" name="Group 20"/>
          <p:cNvGrpSpPr>
            <a:grpSpLocks noChangeAspect="1"/>
          </p:cNvGrpSpPr>
          <p:nvPr/>
        </p:nvGrpSpPr>
        <p:grpSpPr>
          <a:xfrm>
            <a:off x="285721" y="5969507"/>
            <a:ext cx="8643997" cy="614772"/>
            <a:chOff x="1714500" y="39033450"/>
            <a:chExt cx="33213675" cy="2362200"/>
          </a:xfrm>
        </p:grpSpPr>
        <p:pic>
          <p:nvPicPr>
            <p:cNvPr id="22" name="Picture 21" descr="NTNU-det-skapende_RG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29688" y="39676388"/>
              <a:ext cx="4981575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7" descr="stream_fil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579638" y="39104888"/>
              <a:ext cx="7348537" cy="199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9" descr="OUS_logo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645063" y="39604950"/>
              <a:ext cx="7227887" cy="1509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UiO_Inst_helse og samfunn.jpg"/>
            <p:cNvPicPr>
              <a:picLocks noChangeAspect="1"/>
            </p:cNvPicPr>
            <p:nvPr/>
          </p:nvPicPr>
          <p:blipFill>
            <a:blip r:embed="rId6" cstate="print"/>
            <a:srcRect l="7291" t="62114" r="82523" b="23482"/>
            <a:stretch>
              <a:fillRect/>
            </a:stretch>
          </p:blipFill>
          <p:spPr bwMode="auto">
            <a:xfrm>
              <a:off x="1714500" y="39033450"/>
              <a:ext cx="2214563" cy="2214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UiO_Inst_helse og samfunn.jpg"/>
            <p:cNvPicPr>
              <a:picLocks noChangeAspect="1"/>
            </p:cNvPicPr>
            <p:nvPr/>
          </p:nvPicPr>
          <p:blipFill>
            <a:blip r:embed="rId7" cstate="print"/>
            <a:srcRect l="4083" t="44107" r="88022" b="46268"/>
            <a:stretch>
              <a:fillRect/>
            </a:stretch>
          </p:blipFill>
          <p:spPr bwMode="auto">
            <a:xfrm>
              <a:off x="4000500" y="39319200"/>
              <a:ext cx="2454275" cy="207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17" descr="MED_IHS_A.png"/>
          <p:cNvPicPr>
            <a:picLocks noChangeAspect="1"/>
          </p:cNvPicPr>
          <p:nvPr/>
        </p:nvPicPr>
        <p:blipFill>
          <a:blip r:embed="rId8" cstate="print"/>
          <a:srcRect r="943" b="59450"/>
          <a:stretch>
            <a:fillRect/>
          </a:stretch>
        </p:blipFill>
        <p:spPr>
          <a:xfrm>
            <a:off x="2555776" y="980728"/>
            <a:ext cx="3751341" cy="515890"/>
          </a:xfrm>
          <a:prstGeom prst="rect">
            <a:avLst/>
          </a:prstGeom>
        </p:spPr>
      </p:pic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285721" y="5969507"/>
            <a:ext cx="8643997" cy="614772"/>
            <a:chOff x="1714500" y="39033450"/>
            <a:chExt cx="33213675" cy="2362200"/>
          </a:xfrm>
        </p:grpSpPr>
        <p:pic>
          <p:nvPicPr>
            <p:cNvPr id="28" name="Picture 27" descr="NTNU-det-skapende_RG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29688" y="39676388"/>
              <a:ext cx="4981575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7" descr="stream_fil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579638" y="39104888"/>
              <a:ext cx="7348537" cy="199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9" descr="OUS_logo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645063" y="39604950"/>
              <a:ext cx="7227887" cy="1509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4" descr="UiO_Inst_helse og samfunn.jpg"/>
            <p:cNvPicPr>
              <a:picLocks noChangeAspect="1"/>
            </p:cNvPicPr>
            <p:nvPr/>
          </p:nvPicPr>
          <p:blipFill>
            <a:blip r:embed="rId6" cstate="print"/>
            <a:srcRect l="7291" t="62114" r="82523" b="23482"/>
            <a:stretch>
              <a:fillRect/>
            </a:stretch>
          </p:blipFill>
          <p:spPr bwMode="auto">
            <a:xfrm>
              <a:off x="1714500" y="39033450"/>
              <a:ext cx="2214563" cy="2214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4" descr="UiO_Inst_helse og samfunn.jpg"/>
            <p:cNvPicPr>
              <a:picLocks noChangeAspect="1"/>
            </p:cNvPicPr>
            <p:nvPr/>
          </p:nvPicPr>
          <p:blipFill>
            <a:blip r:embed="rId7" cstate="print"/>
            <a:srcRect l="4083" t="44107" r="88022" b="46268"/>
            <a:stretch>
              <a:fillRect/>
            </a:stretch>
          </p:blipFill>
          <p:spPr bwMode="auto">
            <a:xfrm>
              <a:off x="4000500" y="39319200"/>
              <a:ext cx="2454275" cy="207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976"/>
            <a:ext cx="8229600" cy="939784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880" y="6309320"/>
            <a:ext cx="2160240" cy="404664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Picture 11" descr="MED_IHS_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7783" y="44624"/>
            <a:ext cx="3188073" cy="432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 descr="MED_IHS_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783" y="44624"/>
            <a:ext cx="3188073" cy="4320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880" y="6309320"/>
            <a:ext cx="2160240" cy="404664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 descr="MED_IHS_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783" y="44624"/>
            <a:ext cx="3188073" cy="432048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880" y="6309320"/>
            <a:ext cx="2160240" cy="404664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MED_IHS_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783" y="44624"/>
            <a:ext cx="3188073" cy="432048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880" y="6309320"/>
            <a:ext cx="2160240" cy="404664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MED_IHS_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7783" y="44624"/>
            <a:ext cx="3188073" cy="43204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880" y="6309320"/>
            <a:ext cx="2160240" cy="404664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4888" y="6519863"/>
            <a:ext cx="1484312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64ABF7C-37B7-49F6-9CEF-16834EC03F08}" type="datetimeFigureOut">
              <a:rPr lang="nb-NO" smtClean="0"/>
              <a:pPr/>
              <a:t>27.03.2012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743200" cy="217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6188" y="6524625"/>
            <a:ext cx="1090612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6DBA724-FFDD-44F0-BB0A-8DAA02307CC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1" name="Picture 2" descr="E:\FYSIOPRIM\logo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47864" y="6338704"/>
            <a:ext cx="1820844" cy="402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t="17727"/>
          <a:stretch>
            <a:fillRect/>
          </a:stretch>
        </p:blipFill>
        <p:spPr bwMode="auto">
          <a:xfrm>
            <a:off x="3059832" y="4535784"/>
            <a:ext cx="2500835" cy="96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1628800"/>
            <a:ext cx="8136904" cy="1470025"/>
          </a:xfrm>
        </p:spPr>
        <p:txBody>
          <a:bodyPr/>
          <a:lstStyle/>
          <a:p>
            <a:pPr algn="ctr"/>
            <a:r>
              <a:rPr lang="nb-NO" sz="3200" b="0" dirty="0" smtClean="0">
                <a:solidFill>
                  <a:schemeClr val="tx1"/>
                </a:solidFill>
              </a:rPr>
              <a:t>Et forskningsprogram om muskelskjelettlidelser og fysioterapi i primærhelsetjenesten </a:t>
            </a:r>
            <a:br>
              <a:rPr lang="nb-NO" sz="3200" b="0" dirty="0" smtClean="0">
                <a:solidFill>
                  <a:schemeClr val="tx1"/>
                </a:solidFill>
              </a:rPr>
            </a:br>
            <a:r>
              <a:rPr lang="nb-NO" sz="3200" b="0" dirty="0" smtClean="0">
                <a:solidFill>
                  <a:schemeClr val="tx1"/>
                </a:solidFill>
              </a:rPr>
              <a:t>2010-2015</a:t>
            </a:r>
            <a:endParaRPr lang="en-GB" sz="3200" b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4293096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i="1" dirty="0" smtClean="0"/>
              <a:t>Programmet er finansiert gjennom en bevilgning på kr 32  mill kr fra</a:t>
            </a:r>
          </a:p>
          <a:p>
            <a:pPr algn="ctr"/>
            <a:endParaRPr lang="nb-NO" i="1" dirty="0" smtClean="0"/>
          </a:p>
          <a:p>
            <a:pPr algn="ctr"/>
            <a:r>
              <a:rPr lang="nb-NO" dirty="0" smtClean="0"/>
              <a:t> </a:t>
            </a:r>
          </a:p>
          <a:p>
            <a:pPr algn="ctr"/>
            <a:endParaRPr lang="nb-NO" dirty="0" smtClean="0"/>
          </a:p>
          <a:p>
            <a:pPr algn="ctr"/>
            <a:endParaRPr lang="nb-NO" dirty="0" smtClean="0"/>
          </a:p>
          <a:p>
            <a:pPr algn="ctr"/>
            <a:r>
              <a:rPr lang="nb-NO" i="1" dirty="0" smtClean="0"/>
              <a:t>Samt gjennom bidrag fra institusjonene: </a:t>
            </a:r>
          </a:p>
          <a:p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3339569" y="3429000"/>
            <a:ext cx="2634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>
                <a:solidFill>
                  <a:schemeClr val="accent1">
                    <a:lumMod val="50000"/>
                  </a:schemeClr>
                </a:solidFill>
              </a:rPr>
              <a:t>Nina K. </a:t>
            </a:r>
            <a:r>
              <a:rPr lang="nb-NO" sz="2800" dirty="0" err="1" smtClean="0">
                <a:solidFill>
                  <a:schemeClr val="accent1">
                    <a:lumMod val="50000"/>
                  </a:schemeClr>
                </a:solidFill>
              </a:rPr>
              <a:t>Vøllestad</a:t>
            </a:r>
            <a:endParaRPr lang="nb-NO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 A: Kjernesett for "</a:t>
            </a:r>
            <a:r>
              <a:rPr lang="nb-NO" dirty="0" err="1" smtClean="0"/>
              <a:t>fitness</a:t>
            </a:r>
            <a:r>
              <a:rPr lang="nb-NO" dirty="0" smtClean="0"/>
              <a:t>"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Mål</a:t>
            </a:r>
          </a:p>
          <a:p>
            <a:pPr lvl="1"/>
            <a:r>
              <a:rPr lang="nb-NO" dirty="0" smtClean="0"/>
              <a:t>Å identifisere </a:t>
            </a:r>
            <a:r>
              <a:rPr lang="nb-NO" dirty="0"/>
              <a:t>et sett av </a:t>
            </a:r>
            <a:r>
              <a:rPr lang="nb-NO" dirty="0" smtClean="0"/>
              <a:t>instrumenter med gode metodiske egenskaper (validitet</a:t>
            </a:r>
            <a:r>
              <a:rPr lang="nb-NO" dirty="0"/>
              <a:t>, reliabilitet, sensitivitet for endring) </a:t>
            </a:r>
            <a:r>
              <a:rPr lang="nb-NO" dirty="0" smtClean="0"/>
              <a:t>og som lar seg anvende i vanlig klinisk praksis</a:t>
            </a:r>
          </a:p>
          <a:p>
            <a:pPr lvl="1"/>
            <a:r>
              <a:rPr lang="nb-NO" dirty="0" smtClean="0"/>
              <a:t>Basert på uttesting av ulike </a:t>
            </a:r>
            <a:r>
              <a:rPr lang="nb-NO" dirty="0"/>
              <a:t>selvrapporterende spørreskjemaer og fysiske tester utviklet for å teste generell fysisk </a:t>
            </a:r>
            <a:r>
              <a:rPr lang="nb-NO" dirty="0" smtClean="0"/>
              <a:t>form</a:t>
            </a:r>
          </a:p>
          <a:p>
            <a:r>
              <a:rPr lang="nb-NO" dirty="0" smtClean="0"/>
              <a:t>Reliabilitetsundersøkelse </a:t>
            </a:r>
          </a:p>
          <a:p>
            <a:pPr lvl="1"/>
            <a:r>
              <a:rPr lang="nb-NO" dirty="0" smtClean="0"/>
              <a:t>87 pasienter testet med 1 ukes mellomrom</a:t>
            </a:r>
          </a:p>
          <a:p>
            <a:r>
              <a:rPr lang="nb-NO" dirty="0" smtClean="0"/>
              <a:t>Utprøving i klinisk praksis</a:t>
            </a:r>
          </a:p>
          <a:p>
            <a:pPr lvl="1"/>
            <a:r>
              <a:rPr lang="nb-NO" dirty="0" err="1" smtClean="0"/>
              <a:t>Ca</a:t>
            </a:r>
            <a:r>
              <a:rPr lang="nb-NO" dirty="0" smtClean="0"/>
              <a:t> 350 pasienter – alle metoder brukes ved oppstart, avslutning og 3 måneder etter avsluttet behandlingsserie</a:t>
            </a:r>
          </a:p>
          <a:p>
            <a:r>
              <a:rPr lang="nb-NO" dirty="0" smtClean="0"/>
              <a:t>Referansemateriale</a:t>
            </a:r>
          </a:p>
          <a:p>
            <a:pPr lvl="1"/>
            <a:r>
              <a:rPr lang="nb-NO" dirty="0" err="1" smtClean="0"/>
              <a:t>Ca</a:t>
            </a:r>
            <a:r>
              <a:rPr lang="nb-NO" dirty="0" smtClean="0"/>
              <a:t> 350 personer 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16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 descr="6 min gangtest (resize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06664" y="175448"/>
            <a:ext cx="2082800" cy="3128963"/>
          </a:xfrm>
        </p:spPr>
      </p:pic>
      <p:pic>
        <p:nvPicPr>
          <p:cNvPr id="7171" name="Picture 6" descr="Fingertupp gulv (resize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8362" y="3126115"/>
            <a:ext cx="1925637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Handgrip (resize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765175"/>
            <a:ext cx="2276475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8" descr="Sette og reise seg (resize)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357563"/>
            <a:ext cx="1873250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9" descr="Spørreskjema (resize)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713" y="602894"/>
            <a:ext cx="1633537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0" descr="Trappetest(resize)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4494" y="2668252"/>
            <a:ext cx="2185987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4" descr="M:\pc\Dokumenter\FYSIOPRIM\Bilder\Picture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850" y="115888"/>
            <a:ext cx="15970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1520" y="1627954"/>
            <a:ext cx="19907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 smtClean="0"/>
              <a:t>Spørreskjemaer</a:t>
            </a:r>
            <a:endParaRPr lang="nb-NO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4152695" y="2690932"/>
            <a:ext cx="18665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 smtClean="0"/>
              <a:t>6 min gangtest</a:t>
            </a:r>
            <a:endParaRPr lang="nb-NO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7049123" y="4183063"/>
            <a:ext cx="12330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 err="1" smtClean="0"/>
              <a:t>Handgrip</a:t>
            </a:r>
            <a:endParaRPr lang="nb-NO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6123" y="5589240"/>
            <a:ext cx="21998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 err="1" smtClean="0"/>
              <a:t>Sit</a:t>
            </a:r>
            <a:r>
              <a:rPr lang="nb-NO" sz="2200" dirty="0" smtClean="0"/>
              <a:t> to stand – 30 s</a:t>
            </a:r>
            <a:endParaRPr lang="nb-NO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5170" y="5930687"/>
            <a:ext cx="14008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 err="1" smtClean="0"/>
              <a:t>Trappetest</a:t>
            </a:r>
            <a:endParaRPr lang="nb-NO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934507" y="5762874"/>
            <a:ext cx="21187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 smtClean="0"/>
              <a:t>Fingertupp - gulv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2512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Spørrekjemaer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68865"/>
          </a:xfrm>
        </p:spPr>
        <p:txBody>
          <a:bodyPr/>
          <a:lstStyle/>
          <a:p>
            <a:r>
              <a:rPr lang="nb-NO" dirty="0" err="1" smtClean="0"/>
              <a:t>Struyer</a:t>
            </a:r>
            <a:r>
              <a:rPr lang="nb-NO" dirty="0" smtClean="0"/>
              <a:t> – skjema – Selvvurdert fysisk form</a:t>
            </a:r>
            <a:endParaRPr lang="nb-NO" dirty="0"/>
          </a:p>
          <a:p>
            <a:r>
              <a:rPr lang="nb-NO" dirty="0"/>
              <a:t>COOP/WONCA, spørreskjema med fokus på fysiske, psykiske og sosiale faktorer </a:t>
            </a:r>
          </a:p>
          <a:p>
            <a:r>
              <a:rPr lang="nb-NO" dirty="0"/>
              <a:t>Pasientspesifikt funksjonsskjema (</a:t>
            </a:r>
            <a:r>
              <a:rPr lang="nb-NO" dirty="0" smtClean="0"/>
              <a:t>PSFS)</a:t>
            </a:r>
          </a:p>
          <a:p>
            <a:r>
              <a:rPr lang="nb-NO" dirty="0" smtClean="0"/>
              <a:t>Fysisk aktivitet – IPAQ</a:t>
            </a:r>
          </a:p>
          <a:p>
            <a:r>
              <a:rPr lang="nb-NO" dirty="0" smtClean="0"/>
              <a:t>Fysisk aktivitet – "Hvor ofte trener du?"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33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 </a:t>
            </a:r>
            <a:r>
              <a:rPr lang="nb-NO" dirty="0" smtClean="0"/>
              <a:t>B1: </a:t>
            </a:r>
            <a:br>
              <a:rPr lang="nb-NO" dirty="0" smtClean="0"/>
            </a:br>
            <a:r>
              <a:rPr lang="nb-NO" dirty="0" smtClean="0"/>
              <a:t>Nakkesmerter i </a:t>
            </a:r>
            <a:r>
              <a:rPr lang="nb-NO" dirty="0" err="1" smtClean="0"/>
              <a:t>bekolkningen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Epidemiologiske data fra Nord-Trøndelag 2006-2008</a:t>
            </a:r>
          </a:p>
          <a:p>
            <a:r>
              <a:rPr lang="nb-NO" dirty="0" smtClean="0"/>
              <a:t>219 med </a:t>
            </a:r>
            <a:r>
              <a:rPr lang="nb-NO" dirty="0" err="1" smtClean="0"/>
              <a:t>nyoppstått</a:t>
            </a:r>
            <a:r>
              <a:rPr lang="nb-NO" dirty="0" smtClean="0"/>
              <a:t> nakkesmerte (siste måned)</a:t>
            </a:r>
          </a:p>
          <a:p>
            <a:pPr lvl="1"/>
            <a:r>
              <a:rPr lang="nb-NO" dirty="0" smtClean="0"/>
              <a:t>Ingen nakkesmerte de tre foregående månedene</a:t>
            </a:r>
          </a:p>
          <a:p>
            <a:r>
              <a:rPr lang="nb-NO" dirty="0" smtClean="0"/>
              <a:t>Beskrive "naturlig klinisk" forløp i ett år</a:t>
            </a:r>
          </a:p>
          <a:p>
            <a:r>
              <a:rPr lang="nb-NO" dirty="0" err="1" smtClean="0"/>
              <a:t>Identfisere</a:t>
            </a:r>
            <a:r>
              <a:rPr lang="nb-NO" dirty="0" smtClean="0"/>
              <a:t> </a:t>
            </a:r>
            <a:r>
              <a:rPr lang="nb-NO" dirty="0" err="1" smtClean="0"/>
              <a:t>prediktorer</a:t>
            </a:r>
            <a:r>
              <a:rPr lang="nb-NO" dirty="0" smtClean="0"/>
              <a:t> for bedring/ikke-bedring</a:t>
            </a:r>
          </a:p>
          <a:p>
            <a:r>
              <a:rPr lang="nb-NO" dirty="0" smtClean="0"/>
              <a:t>Sammenligne forløp, karakteristika og </a:t>
            </a:r>
            <a:r>
              <a:rPr lang="nb-NO" dirty="0" err="1" smtClean="0"/>
              <a:t>prediktorer</a:t>
            </a:r>
            <a:r>
              <a:rPr lang="nb-NO" dirty="0" smtClean="0"/>
              <a:t> med en "klinisk </a:t>
            </a:r>
            <a:r>
              <a:rPr lang="nb-NO" dirty="0" err="1" smtClean="0"/>
              <a:t>kohorte</a:t>
            </a:r>
            <a:r>
              <a:rPr lang="nb-NO" dirty="0" smtClean="0"/>
              <a:t>" (de som oppsøker primærhelsetjenesten)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31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 </a:t>
            </a:r>
            <a:r>
              <a:rPr lang="nb-NO" dirty="0" smtClean="0"/>
              <a:t>B2: </a:t>
            </a:r>
            <a:br>
              <a:rPr lang="nb-NO" dirty="0" smtClean="0"/>
            </a:br>
            <a:r>
              <a:rPr lang="nb-NO" dirty="0" smtClean="0"/>
              <a:t>Motorisk kontroll og nakkesmerter – en RCT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identifisering av problemer med motorisk kontroll av nakkebevegelser ha betydning for utfall? </a:t>
            </a:r>
          </a:p>
          <a:p>
            <a:r>
              <a:rPr lang="nb-NO" dirty="0" smtClean="0"/>
              <a:t>Vil de som har et avvik i motorisk kontroll kunne </a:t>
            </a:r>
            <a:r>
              <a:rPr lang="nb-NO" dirty="0" err="1" smtClean="0"/>
              <a:t>nyttigjøre</a:t>
            </a:r>
            <a:r>
              <a:rPr lang="nb-NO" dirty="0" smtClean="0"/>
              <a:t> seg spesifikke øvelser rettet mot normalisering av bevegelsesmønster mer enn de som ikke har slike avvik?</a:t>
            </a:r>
          </a:p>
          <a:p>
            <a:endParaRPr lang="nb-NO" dirty="0" smtClean="0"/>
          </a:p>
          <a:p>
            <a:r>
              <a:rPr lang="nb-NO" dirty="0" smtClean="0"/>
              <a:t>Må endre noe på designen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28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 </a:t>
            </a:r>
            <a:r>
              <a:rPr lang="nb-NO" dirty="0" smtClean="0"/>
              <a:t>B3: </a:t>
            </a:r>
            <a:br>
              <a:rPr lang="nb-NO" dirty="0" smtClean="0"/>
            </a:br>
            <a:r>
              <a:rPr lang="nb-NO" dirty="0" smtClean="0"/>
              <a:t>Single </a:t>
            </a:r>
            <a:r>
              <a:rPr lang="nb-NO" dirty="0" err="1" smtClean="0"/>
              <a:t>Subject</a:t>
            </a:r>
            <a:r>
              <a:rPr lang="nb-NO" dirty="0" smtClean="0"/>
              <a:t> Design – i klinikken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Systematisk følge caser som går til vanlig behandling. </a:t>
            </a:r>
          </a:p>
          <a:p>
            <a:r>
              <a:rPr lang="nb-NO" dirty="0" smtClean="0"/>
              <a:t>Følge det kliniske forløpet med måling hyppig gjennom behandlingsforløpet</a:t>
            </a:r>
          </a:p>
          <a:p>
            <a:r>
              <a:rPr lang="nb-NO" dirty="0" smtClean="0"/>
              <a:t>Undersøke om </a:t>
            </a:r>
            <a:r>
              <a:rPr lang="nb-NO" dirty="0"/>
              <a:t>o</a:t>
            </a:r>
            <a:r>
              <a:rPr lang="nb-NO" dirty="0" smtClean="0"/>
              <a:t>g </a:t>
            </a:r>
            <a:r>
              <a:rPr lang="nb-NO" dirty="0" err="1" smtClean="0"/>
              <a:t>evt</a:t>
            </a:r>
            <a:r>
              <a:rPr lang="nb-NO" dirty="0" smtClean="0"/>
              <a:t> hvordan endringer fanges opp</a:t>
            </a:r>
          </a:p>
          <a:p>
            <a:pPr lvl="1"/>
            <a:r>
              <a:rPr lang="nb-NO" dirty="0" smtClean="0"/>
              <a:t>Særlig teste ut PSFS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789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Artroseskole og trening – 2 </a:t>
            </a:r>
            <a:r>
              <a:rPr lang="nb-NO" dirty="0" err="1" smtClean="0"/>
              <a:t>RCTer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To studier</a:t>
            </a:r>
          </a:p>
          <a:p>
            <a:pPr lvl="1"/>
            <a:r>
              <a:rPr lang="nb-NO" dirty="0" smtClean="0"/>
              <a:t>Håndartrose</a:t>
            </a:r>
          </a:p>
          <a:p>
            <a:pPr lvl="1"/>
            <a:r>
              <a:rPr lang="nb-NO" dirty="0" smtClean="0"/>
              <a:t>Kne- og Hofteartrose </a:t>
            </a:r>
          </a:p>
          <a:p>
            <a:r>
              <a:rPr lang="nb-NO" dirty="0" smtClean="0"/>
              <a:t>Teste ut en kombinasjon av artroseskole og trening</a:t>
            </a:r>
          </a:p>
          <a:p>
            <a:endParaRPr lang="nb-NO" dirty="0"/>
          </a:p>
          <a:p>
            <a:r>
              <a:rPr lang="nb-NO" dirty="0" smtClean="0"/>
              <a:t>Inkluderer helseøkonomiske beregninger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03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Prosjekt</a:t>
            </a:r>
            <a:r>
              <a:rPr lang="en-GB" dirty="0" smtClean="0"/>
              <a:t> D1: </a:t>
            </a:r>
            <a:r>
              <a:rPr lang="en-GB" dirty="0" err="1" smtClean="0"/>
              <a:t>Standardisert</a:t>
            </a:r>
            <a:r>
              <a:rPr lang="en-GB" dirty="0" smtClean="0"/>
              <a:t> system for </a:t>
            </a:r>
            <a:br>
              <a:rPr lang="en-GB" dirty="0" smtClean="0"/>
            </a:br>
            <a:r>
              <a:rPr lang="en-GB" dirty="0" err="1" smtClean="0"/>
              <a:t>registrering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kliniske</a:t>
            </a:r>
            <a:r>
              <a:rPr lang="en-GB" dirty="0" smtClean="0"/>
              <a:t>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80014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Etablere</a:t>
            </a:r>
            <a:r>
              <a:rPr lang="en-GB" dirty="0" smtClean="0"/>
              <a:t> </a:t>
            </a:r>
            <a:r>
              <a:rPr lang="en-GB" dirty="0" err="1" smtClean="0"/>
              <a:t>hensiktsmessige</a:t>
            </a:r>
            <a:r>
              <a:rPr lang="en-GB" dirty="0" smtClean="0"/>
              <a:t> </a:t>
            </a:r>
            <a:r>
              <a:rPr lang="en-GB" dirty="0" err="1" smtClean="0"/>
              <a:t>kategorier</a:t>
            </a:r>
            <a:r>
              <a:rPr lang="en-GB" dirty="0" smtClean="0"/>
              <a:t> for data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ønskes</a:t>
            </a:r>
            <a:r>
              <a:rPr lang="en-GB" dirty="0" smtClean="0"/>
              <a:t> </a:t>
            </a:r>
            <a:r>
              <a:rPr lang="en-GB" dirty="0" err="1" smtClean="0"/>
              <a:t>beskrevet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pasientkarakteristika</a:t>
            </a:r>
            <a:r>
              <a:rPr lang="en-GB" dirty="0" smtClean="0"/>
              <a:t>, </a:t>
            </a:r>
            <a:r>
              <a:rPr lang="en-GB" dirty="0" err="1" smtClean="0"/>
              <a:t>behandlinger</a:t>
            </a:r>
            <a:r>
              <a:rPr lang="en-GB" dirty="0" smtClean="0"/>
              <a:t>, </a:t>
            </a:r>
            <a:r>
              <a:rPr lang="en-GB" dirty="0" err="1" smtClean="0"/>
              <a:t>utfallsmål</a:t>
            </a:r>
            <a:endParaRPr lang="en-GB" dirty="0" smtClean="0"/>
          </a:p>
          <a:p>
            <a:r>
              <a:rPr lang="en-GB" dirty="0" err="1" smtClean="0"/>
              <a:t>Bygge</a:t>
            </a:r>
            <a:r>
              <a:rPr lang="en-GB" dirty="0" smtClean="0"/>
              <a:t> </a:t>
            </a:r>
            <a:r>
              <a:rPr lang="en-GB" dirty="0" err="1" smtClean="0"/>
              <a:t>disse</a:t>
            </a:r>
            <a:r>
              <a:rPr lang="en-GB" dirty="0" smtClean="0"/>
              <a:t> inn </a:t>
            </a:r>
            <a:r>
              <a:rPr lang="en-GB" dirty="0" err="1" smtClean="0"/>
              <a:t>i</a:t>
            </a:r>
            <a:r>
              <a:rPr lang="en-GB" dirty="0" smtClean="0"/>
              <a:t> IT-system for </a:t>
            </a:r>
            <a:r>
              <a:rPr lang="en-GB" dirty="0" err="1" smtClean="0"/>
              <a:t>bruk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klinisk</a:t>
            </a:r>
            <a:r>
              <a:rPr lang="en-GB" dirty="0" smtClean="0"/>
              <a:t> </a:t>
            </a:r>
            <a:r>
              <a:rPr lang="en-GB" dirty="0" err="1" smtClean="0"/>
              <a:t>praksis</a:t>
            </a:r>
            <a:endParaRPr lang="en-GB" dirty="0" smtClean="0"/>
          </a:p>
          <a:p>
            <a:pPr lvl="1"/>
            <a:r>
              <a:rPr lang="en-GB" dirty="0" err="1" smtClean="0"/>
              <a:t>Pasienter</a:t>
            </a:r>
            <a:r>
              <a:rPr lang="en-GB" dirty="0" smtClean="0"/>
              <a:t> </a:t>
            </a:r>
            <a:r>
              <a:rPr lang="en-GB" dirty="0" err="1" smtClean="0"/>
              <a:t>legger</a:t>
            </a:r>
            <a:r>
              <a:rPr lang="en-GB" dirty="0" smtClean="0"/>
              <a:t> inn </a:t>
            </a:r>
            <a:r>
              <a:rPr lang="en-GB" dirty="0" err="1" smtClean="0"/>
              <a:t>selvrapporterte</a:t>
            </a:r>
            <a:r>
              <a:rPr lang="en-GB" dirty="0" smtClean="0"/>
              <a:t> data</a:t>
            </a:r>
          </a:p>
          <a:p>
            <a:pPr lvl="2"/>
            <a:r>
              <a:rPr lang="en-GB" sz="2000" dirty="0" smtClean="0"/>
              <a:t>Web-</a:t>
            </a:r>
            <a:r>
              <a:rPr lang="en-GB" sz="2000" dirty="0" err="1" smtClean="0"/>
              <a:t>basert</a:t>
            </a:r>
            <a:r>
              <a:rPr lang="en-GB" sz="2000" dirty="0" smtClean="0"/>
              <a:t> </a:t>
            </a:r>
            <a:r>
              <a:rPr lang="en-GB" sz="2000" dirty="0" err="1" smtClean="0"/>
              <a:t>eller</a:t>
            </a:r>
            <a:r>
              <a:rPr lang="en-GB" sz="2000" dirty="0" smtClean="0"/>
              <a:t> </a:t>
            </a:r>
            <a:r>
              <a:rPr lang="en-GB" sz="2000" dirty="0" err="1" smtClean="0"/>
              <a:t>på</a:t>
            </a:r>
            <a:r>
              <a:rPr lang="en-GB" sz="2000" dirty="0" smtClean="0"/>
              <a:t> terminal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venterom</a:t>
            </a:r>
            <a:endParaRPr lang="en-GB" sz="2000" dirty="0" smtClean="0"/>
          </a:p>
          <a:p>
            <a:pPr lvl="1"/>
            <a:r>
              <a:rPr lang="en-GB" dirty="0" err="1" smtClean="0"/>
              <a:t>Klinikerne</a:t>
            </a:r>
            <a:r>
              <a:rPr lang="en-GB" dirty="0" smtClean="0"/>
              <a:t> </a:t>
            </a:r>
            <a:r>
              <a:rPr lang="en-GB" dirty="0" err="1" smtClean="0"/>
              <a:t>legger</a:t>
            </a:r>
            <a:r>
              <a:rPr lang="en-GB" dirty="0" smtClean="0"/>
              <a:t> inn </a:t>
            </a:r>
            <a:r>
              <a:rPr lang="en-GB" dirty="0" err="1" smtClean="0"/>
              <a:t>relevante</a:t>
            </a:r>
            <a:r>
              <a:rPr lang="en-GB" dirty="0" smtClean="0"/>
              <a:t>  </a:t>
            </a:r>
            <a:r>
              <a:rPr lang="en-GB" dirty="0" err="1" smtClean="0"/>
              <a:t>opplysninger</a:t>
            </a:r>
            <a:r>
              <a:rPr lang="en-GB" dirty="0" smtClean="0"/>
              <a:t> </a:t>
            </a:r>
            <a:r>
              <a:rPr lang="en-GB" dirty="0" err="1" smtClean="0"/>
              <a:t>ihht</a:t>
            </a:r>
            <a:r>
              <a:rPr lang="en-GB" dirty="0" smtClean="0"/>
              <a:t> en  </a:t>
            </a:r>
            <a:r>
              <a:rPr lang="en-GB" dirty="0" err="1" smtClean="0"/>
              <a:t>gitt</a:t>
            </a:r>
            <a:r>
              <a:rPr lang="en-GB" dirty="0" smtClean="0"/>
              <a:t> </a:t>
            </a:r>
            <a:r>
              <a:rPr lang="en-GB" dirty="0" err="1" smtClean="0"/>
              <a:t>struktur</a:t>
            </a:r>
            <a:endParaRPr lang="en-GB" dirty="0"/>
          </a:p>
          <a:p>
            <a:pPr lvl="1"/>
            <a:r>
              <a:rPr lang="en-GB" dirty="0" err="1" smtClean="0"/>
              <a:t>Klinikerne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få</a:t>
            </a:r>
            <a:r>
              <a:rPr lang="en-GB" dirty="0" smtClean="0"/>
              <a:t> </a:t>
            </a:r>
            <a:r>
              <a:rPr lang="en-GB" dirty="0" err="1" smtClean="0"/>
              <a:t>statistikker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systematiske</a:t>
            </a:r>
            <a:r>
              <a:rPr lang="en-GB" dirty="0" smtClean="0"/>
              <a:t> </a:t>
            </a:r>
            <a:r>
              <a:rPr lang="en-GB" dirty="0" err="1" smtClean="0"/>
              <a:t>oversikter</a:t>
            </a:r>
            <a:r>
              <a:rPr lang="en-GB" dirty="0" smtClean="0"/>
              <a:t> over </a:t>
            </a:r>
            <a:r>
              <a:rPr lang="en-GB" dirty="0" err="1" smtClean="0"/>
              <a:t>egen</a:t>
            </a:r>
            <a:r>
              <a:rPr lang="en-GB" dirty="0" smtClean="0"/>
              <a:t> </a:t>
            </a:r>
            <a:r>
              <a:rPr lang="en-GB" dirty="0" err="1" smtClean="0"/>
              <a:t>praksis</a:t>
            </a:r>
            <a:endParaRPr lang="en-GB" dirty="0" smtClean="0"/>
          </a:p>
          <a:p>
            <a:pPr marL="342900" lvl="1" indent="-342900">
              <a:buClr>
                <a:srgbClr val="0070C0"/>
              </a:buClr>
            </a:pPr>
            <a:r>
              <a:rPr lang="en-GB" sz="2800" dirty="0" err="1" smtClean="0"/>
              <a:t>Utformes</a:t>
            </a:r>
            <a:r>
              <a:rPr lang="en-GB" sz="2800" dirty="0" smtClean="0"/>
              <a:t> </a:t>
            </a:r>
            <a:r>
              <a:rPr lang="en-GB" sz="2800" dirty="0" err="1" smtClean="0"/>
              <a:t>og</a:t>
            </a:r>
            <a:r>
              <a:rPr lang="en-GB" sz="2800" dirty="0" smtClean="0"/>
              <a:t> </a:t>
            </a:r>
            <a:r>
              <a:rPr lang="en-GB" sz="2800" dirty="0" err="1" smtClean="0"/>
              <a:t>gjennomføres</a:t>
            </a:r>
            <a:r>
              <a:rPr lang="en-GB" sz="2800" dirty="0" smtClean="0"/>
              <a:t> </a:t>
            </a:r>
            <a:r>
              <a:rPr lang="en-GB" sz="2800" dirty="0" err="1" smtClean="0"/>
              <a:t>gjennom</a:t>
            </a:r>
            <a:r>
              <a:rPr lang="en-GB" sz="2800" dirty="0" smtClean="0"/>
              <a:t> </a:t>
            </a:r>
            <a:r>
              <a:rPr lang="en-GB" sz="2800" dirty="0" err="1" smtClean="0"/>
              <a:t>utstrakt</a:t>
            </a:r>
            <a:r>
              <a:rPr lang="en-GB" sz="2800" dirty="0" smtClean="0"/>
              <a:t> </a:t>
            </a:r>
            <a:r>
              <a:rPr lang="en-GB" sz="2800" dirty="0" err="1" smtClean="0"/>
              <a:t>samarbeid</a:t>
            </a:r>
            <a:r>
              <a:rPr lang="en-GB" sz="2800" dirty="0" smtClean="0"/>
              <a:t> med </a:t>
            </a:r>
            <a:r>
              <a:rPr lang="en-GB" sz="2800" dirty="0" err="1" smtClean="0"/>
              <a:t>klinikerne</a:t>
            </a:r>
            <a:r>
              <a:rPr lang="en-GB" sz="2800" dirty="0" smtClean="0"/>
              <a:t> </a:t>
            </a:r>
          </a:p>
          <a:p>
            <a:endParaRPr lang="en-GB" dirty="0" smtClean="0"/>
          </a:p>
          <a:p>
            <a:endParaRPr lang="en-GB" sz="2800" dirty="0" smtClean="0"/>
          </a:p>
          <a:p>
            <a:pPr lvl="1"/>
            <a:endParaRPr lang="en-GB" dirty="0" smtClean="0"/>
          </a:p>
          <a:p>
            <a:pPr lvl="1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8416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9784"/>
          </a:xfrm>
        </p:spPr>
        <p:txBody>
          <a:bodyPr/>
          <a:lstStyle/>
          <a:p>
            <a:r>
              <a:rPr lang="nb-NO" dirty="0" smtClean="0"/>
              <a:t>Informasjon </a:t>
            </a:r>
            <a:r>
              <a:rPr lang="nb-NO" u="sng" dirty="0" smtClean="0"/>
              <a:t>fra anamnese/undersøkelse </a:t>
            </a:r>
            <a:r>
              <a:rPr lang="nb-NO" dirty="0" smtClean="0"/>
              <a:t>som planlegges inn i registreringssystemet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091397"/>
              </p:ext>
            </p:extLst>
          </p:nvPr>
        </p:nvGraphicFramePr>
        <p:xfrm>
          <a:off x="611560" y="1523464"/>
          <a:ext cx="424847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Allment</a:t>
                      </a:r>
                    </a:p>
                    <a:p>
                      <a:r>
                        <a:rPr lang="nb-NO" dirty="0" smtClean="0"/>
                        <a:t>Kan være </a:t>
                      </a:r>
                      <a:r>
                        <a:rPr lang="nb-NO" baseline="0" dirty="0" smtClean="0"/>
                        <a:t>relevant uavhengig av problem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Generelt </a:t>
                      </a:r>
                      <a:r>
                        <a:rPr lang="nb-NO" baseline="0" dirty="0" smtClean="0"/>
                        <a:t> skjema (utfylles av fysioterapeut)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Demografiske data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Aktuelle problem og smerte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Andre symptomer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Konklusjon /mål 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Standardiserte  spørreskjema (pasientrapp)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Smerteutbredelse og -intensitet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Reduksjon i aktivitetsnivå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Smertekarakteristikk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PSFS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err="1" smtClean="0"/>
                        <a:t>STarTBack</a:t>
                      </a:r>
                      <a:r>
                        <a:rPr lang="nb-NO" baseline="0" dirty="0" smtClean="0"/>
                        <a:t> </a:t>
                      </a:r>
                      <a:endParaRPr lang="nb-NO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Generell helse / Livskvalitet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Fysisk form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Tester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Spørreskjemaer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8104" y="1556792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Dette er den delen vi har jobbet mest med, og som klinikerne har prøvd ut litt i vinter. </a:t>
            </a:r>
          </a:p>
          <a:p>
            <a:endParaRPr lang="nb-NO" dirty="0"/>
          </a:p>
          <a:p>
            <a:r>
              <a:rPr lang="nb-NO" dirty="0" smtClean="0"/>
              <a:t>Tenkes fylles ut så langt det ansees relevant  for tilstanden.</a:t>
            </a:r>
          </a:p>
          <a:p>
            <a:endParaRPr lang="nb-NO" dirty="0"/>
          </a:p>
          <a:p>
            <a:r>
              <a:rPr lang="nb-NO" dirty="0" smtClean="0"/>
              <a:t>Fysioterapeuten gjør vurdering av hva som er relevant. </a:t>
            </a:r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I tillegg </a:t>
            </a:r>
            <a:r>
              <a:rPr lang="nb-NO" u="sng" dirty="0" smtClean="0"/>
              <a:t>kan</a:t>
            </a:r>
            <a:r>
              <a:rPr lang="nb-NO" dirty="0" smtClean="0"/>
              <a:t> det lages og brukes moduler som omhandler regionspesifikk informasjon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15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000" dirty="0" smtClean="0"/>
              <a:t>Informasjon </a:t>
            </a:r>
            <a:r>
              <a:rPr lang="nb-NO" sz="3000" u="sng" dirty="0"/>
              <a:t>fra anamnese/undersøkelse </a:t>
            </a:r>
            <a:r>
              <a:rPr lang="nb-NO" sz="3000" dirty="0" smtClean="0"/>
              <a:t>som planlegges inn i registreringssystemet – to nivåer</a:t>
            </a:r>
            <a:endParaRPr lang="nb-NO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1133"/>
              </p:ext>
            </p:extLst>
          </p:nvPr>
        </p:nvGraphicFramePr>
        <p:xfrm>
          <a:off x="457200" y="1357313"/>
          <a:ext cx="829126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042792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Allment</a:t>
                      </a:r>
                    </a:p>
                    <a:p>
                      <a:r>
                        <a:rPr lang="nb-NO" dirty="0" smtClean="0"/>
                        <a:t>Kan være </a:t>
                      </a:r>
                      <a:r>
                        <a:rPr lang="nb-NO" baseline="0" dirty="0" smtClean="0"/>
                        <a:t>relevant uavhengig av problem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Områdespesifikt</a:t>
                      </a:r>
                    </a:p>
                    <a:p>
                      <a:r>
                        <a:rPr lang="nb-NO" dirty="0" smtClean="0"/>
                        <a:t>(f. eks.  ved korsryggssmerter)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Generelt </a:t>
                      </a:r>
                      <a:r>
                        <a:rPr lang="nb-NO" baseline="0" dirty="0" smtClean="0"/>
                        <a:t> skjema (utfylles av fysioterapeut)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Demografiske data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Aktuelle problem og smerte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Andre symptomer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Konklusjon /mål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Skjema</a:t>
                      </a:r>
                      <a:r>
                        <a:rPr lang="nb-NO" baseline="0" dirty="0" smtClean="0"/>
                        <a:t> (utfylles av fysioterapeut)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Utstråling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Endring i kraft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baseline="0" dirty="0" smtClean="0"/>
                        <a:t>..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Standardiserte  spørreskjema (pasientrapp)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Smerteutbredelse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Smerteintensitet (NRS)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Smertekarakteristikk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PSFS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nb-NO" dirty="0" err="1" smtClean="0"/>
                        <a:t>STarTBack</a:t>
                      </a:r>
                      <a:r>
                        <a:rPr lang="nb-NO" baseline="0" dirty="0" smtClean="0"/>
                        <a:t> </a:t>
                      </a:r>
                      <a:endParaRPr lang="nb-NO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Generell helse / Livskvalitet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Standardiserte  spørreskjema (pasientrapp)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Selvrapportert</a:t>
                      </a:r>
                      <a:r>
                        <a:rPr lang="nb-NO" baseline="0" dirty="0" smtClean="0"/>
                        <a:t> funksjon</a:t>
                      </a:r>
                      <a:endParaRPr lang="nb-NO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Smertetegning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..</a:t>
                      </a:r>
                    </a:p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Fysisk form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Tester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Spørreskjemaer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Tester/klinisk undersøkelse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Funksjonstester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Nevrologisk orientering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b-NO" dirty="0" smtClean="0"/>
                        <a:t>Smerteprovokasjonstester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5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1916832"/>
            <a:ext cx="5256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A research program </a:t>
            </a:r>
            <a:r>
              <a:rPr lang="en-GB" sz="3200" b="1" i="1" dirty="0" smtClean="0"/>
              <a:t>in </a:t>
            </a:r>
            <a:r>
              <a:rPr lang="en-GB" sz="3200" b="1" i="1" dirty="0"/>
              <a:t>primary </a:t>
            </a:r>
            <a:r>
              <a:rPr lang="en-GB" sz="3200" b="1" i="1" dirty="0" smtClean="0"/>
              <a:t>care</a:t>
            </a:r>
            <a:endParaRPr lang="nb-NO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884000"/>
            <a:ext cx="3992412" cy="78072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723291" y="3284984"/>
            <a:ext cx="2448272" cy="2376264"/>
            <a:chOff x="723291" y="3514945"/>
            <a:chExt cx="2448272" cy="2376264"/>
          </a:xfrm>
        </p:grpSpPr>
        <p:sp>
          <p:nvSpPr>
            <p:cNvPr id="10" name="Oval 9"/>
            <p:cNvSpPr/>
            <p:nvPr/>
          </p:nvSpPr>
          <p:spPr>
            <a:xfrm>
              <a:off x="723291" y="3514945"/>
              <a:ext cx="2448272" cy="237626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011323" y="4102121"/>
              <a:ext cx="18722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Developing</a:t>
              </a:r>
              <a:r>
                <a:rPr lang="nb-NO" sz="2400" dirty="0" smtClean="0"/>
                <a:t> </a:t>
              </a:r>
              <a:r>
                <a:rPr lang="nb-NO" sz="2400" dirty="0" err="1" smtClean="0"/>
                <a:t>tools</a:t>
              </a:r>
              <a:r>
                <a:rPr lang="nb-NO" sz="2400" dirty="0" smtClean="0"/>
                <a:t> and systems</a:t>
              </a:r>
              <a:endParaRPr lang="nb-NO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17014" y="3284984"/>
            <a:ext cx="2448272" cy="2376264"/>
            <a:chOff x="3268655" y="3551921"/>
            <a:chExt cx="2448272" cy="2376264"/>
          </a:xfrm>
        </p:grpSpPr>
        <p:sp>
          <p:nvSpPr>
            <p:cNvPr id="11" name="Oval 10"/>
            <p:cNvSpPr/>
            <p:nvPr/>
          </p:nvSpPr>
          <p:spPr>
            <a:xfrm>
              <a:off x="3268655" y="3551921"/>
              <a:ext cx="2448272" cy="237626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35896" y="3948835"/>
              <a:ext cx="172384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Clinical</a:t>
              </a:r>
              <a:endParaRPr lang="nb-NO" sz="2400" dirty="0" smtClean="0"/>
            </a:p>
            <a:p>
              <a:pPr algn="ctr"/>
              <a:r>
                <a:rPr lang="nb-NO" sz="2400" dirty="0"/>
                <a:t>t</a:t>
              </a:r>
              <a:r>
                <a:rPr lang="nb-NO" sz="2400" dirty="0" smtClean="0"/>
                <a:t>rials and </a:t>
              </a:r>
              <a:r>
                <a:rPr lang="nb-NO" sz="2400" dirty="0" err="1" smtClean="0"/>
                <a:t>cohort</a:t>
              </a:r>
              <a:r>
                <a:rPr lang="nb-NO" sz="2400" dirty="0" smtClean="0"/>
                <a:t> studies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90862" y="3284984"/>
            <a:ext cx="2448272" cy="2376264"/>
            <a:chOff x="6084168" y="3429000"/>
            <a:chExt cx="2448272" cy="2376264"/>
          </a:xfrm>
        </p:grpSpPr>
        <p:sp>
          <p:nvSpPr>
            <p:cNvPr id="7" name="Oval 6"/>
            <p:cNvSpPr/>
            <p:nvPr/>
          </p:nvSpPr>
          <p:spPr>
            <a:xfrm>
              <a:off x="6084168" y="3429000"/>
              <a:ext cx="2448272" cy="237626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28184" y="4010580"/>
              <a:ext cx="21602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Models for </a:t>
              </a:r>
              <a:r>
                <a:rPr lang="nb-NO" sz="2400" dirty="0" err="1" smtClean="0"/>
                <a:t>primary</a:t>
              </a:r>
              <a:r>
                <a:rPr lang="nb-NO" sz="2400" dirty="0" smtClean="0"/>
                <a:t> </a:t>
              </a:r>
              <a:r>
                <a:rPr lang="nb-NO" sz="2400" dirty="0" err="1" smtClean="0"/>
                <a:t>care</a:t>
              </a:r>
              <a:r>
                <a:rPr lang="nb-NO" sz="2400" dirty="0" smtClean="0"/>
                <a:t> </a:t>
              </a:r>
              <a:r>
                <a:rPr lang="nb-NO" sz="2400" dirty="0" err="1" smtClean="0"/>
                <a:t>research</a:t>
              </a:r>
              <a:endParaRPr lang="nb-NO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78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Prosjekt</a:t>
            </a:r>
            <a:r>
              <a:rPr lang="en-GB" dirty="0" smtClean="0"/>
              <a:t> d2:</a:t>
            </a:r>
            <a:br>
              <a:rPr lang="en-GB" dirty="0" smtClean="0"/>
            </a:br>
            <a:r>
              <a:rPr lang="en-GB" dirty="0" err="1" smtClean="0"/>
              <a:t>Systematisk</a:t>
            </a:r>
            <a:r>
              <a:rPr lang="en-GB" dirty="0" smtClean="0"/>
              <a:t> </a:t>
            </a:r>
            <a:r>
              <a:rPr lang="en-GB" dirty="0" err="1" smtClean="0"/>
              <a:t>registrering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kliniske</a:t>
            </a:r>
            <a:r>
              <a:rPr lang="en-GB" dirty="0" smtClean="0"/>
              <a:t>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Etablere</a:t>
            </a:r>
            <a:r>
              <a:rPr lang="en-GB" dirty="0" smtClean="0"/>
              <a:t> en database </a:t>
            </a:r>
            <a:r>
              <a:rPr lang="en-GB" dirty="0" err="1" smtClean="0"/>
              <a:t>fra</a:t>
            </a:r>
            <a:r>
              <a:rPr lang="en-GB" dirty="0" smtClean="0"/>
              <a:t> data </a:t>
            </a:r>
            <a:r>
              <a:rPr lang="en-GB" dirty="0" err="1" smtClean="0"/>
              <a:t>registrert</a:t>
            </a:r>
            <a:r>
              <a:rPr lang="en-GB" dirty="0" smtClean="0"/>
              <a:t> </a:t>
            </a:r>
            <a:r>
              <a:rPr lang="en-GB" dirty="0" err="1" smtClean="0"/>
              <a:t>hos</a:t>
            </a:r>
            <a:r>
              <a:rPr lang="en-GB" dirty="0" smtClean="0"/>
              <a:t> </a:t>
            </a:r>
            <a:r>
              <a:rPr lang="en-GB" dirty="0" err="1" smtClean="0"/>
              <a:t>fysioterapeutene</a:t>
            </a:r>
            <a:r>
              <a:rPr lang="en-GB" dirty="0" smtClean="0"/>
              <a:t> </a:t>
            </a:r>
            <a:r>
              <a:rPr lang="en-GB" dirty="0" err="1" smtClean="0"/>
              <a:t>ved</a:t>
            </a:r>
            <a:r>
              <a:rPr lang="en-GB" dirty="0" smtClean="0"/>
              <a:t> de </a:t>
            </a:r>
            <a:r>
              <a:rPr lang="en-GB" dirty="0" err="1" smtClean="0"/>
              <a:t>samarbeidende</a:t>
            </a:r>
            <a:r>
              <a:rPr lang="en-GB" dirty="0" smtClean="0"/>
              <a:t> </a:t>
            </a:r>
            <a:r>
              <a:rPr lang="en-GB" dirty="0" err="1" smtClean="0"/>
              <a:t>klinikkene</a:t>
            </a:r>
            <a:endParaRPr lang="en-GB" dirty="0" smtClean="0"/>
          </a:p>
          <a:p>
            <a:r>
              <a:rPr lang="en-GB" dirty="0" err="1" smtClean="0"/>
              <a:t>Systematisk</a:t>
            </a:r>
            <a:r>
              <a:rPr lang="en-GB" dirty="0" smtClean="0"/>
              <a:t> </a:t>
            </a:r>
            <a:r>
              <a:rPr lang="en-GB" dirty="0" err="1" smtClean="0"/>
              <a:t>registrering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endParaRPr lang="en-GB" dirty="0" smtClean="0"/>
          </a:p>
          <a:p>
            <a:pPr lvl="1"/>
            <a:r>
              <a:rPr lang="en-GB" dirty="0" err="1" smtClean="0"/>
              <a:t>Bakgrunnsfaktorer</a:t>
            </a:r>
            <a:r>
              <a:rPr lang="en-GB" dirty="0" smtClean="0"/>
              <a:t>, </a:t>
            </a:r>
            <a:r>
              <a:rPr lang="en-GB" dirty="0" err="1" smtClean="0"/>
              <a:t>demografiske</a:t>
            </a:r>
            <a:r>
              <a:rPr lang="en-GB" dirty="0" smtClean="0"/>
              <a:t> variable</a:t>
            </a:r>
          </a:p>
          <a:p>
            <a:pPr lvl="1"/>
            <a:r>
              <a:rPr lang="en-GB" dirty="0" err="1" smtClean="0"/>
              <a:t>Kliniske</a:t>
            </a:r>
            <a:r>
              <a:rPr lang="en-GB" dirty="0" smtClean="0"/>
              <a:t> </a:t>
            </a:r>
            <a:r>
              <a:rPr lang="en-GB" dirty="0" err="1" smtClean="0"/>
              <a:t>karakteristika</a:t>
            </a:r>
            <a:r>
              <a:rPr lang="en-GB" dirty="0" smtClean="0"/>
              <a:t> (</a:t>
            </a:r>
            <a:r>
              <a:rPr lang="en-GB" dirty="0" err="1" smtClean="0"/>
              <a:t>inkl</a:t>
            </a:r>
            <a:r>
              <a:rPr lang="en-GB" dirty="0" smtClean="0"/>
              <a:t> </a:t>
            </a:r>
            <a:r>
              <a:rPr lang="en-GB" dirty="0" err="1" smtClean="0"/>
              <a:t>fysisk</a:t>
            </a:r>
            <a:r>
              <a:rPr lang="en-GB" dirty="0" smtClean="0"/>
              <a:t> </a:t>
            </a:r>
            <a:r>
              <a:rPr lang="en-GB" dirty="0" err="1" smtClean="0"/>
              <a:t>funksjon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Behandling</a:t>
            </a:r>
            <a:r>
              <a:rPr lang="en-GB" dirty="0" smtClean="0"/>
              <a:t> (</a:t>
            </a:r>
            <a:r>
              <a:rPr lang="en-GB" dirty="0" err="1" smtClean="0"/>
              <a:t>varighet</a:t>
            </a:r>
            <a:r>
              <a:rPr lang="en-GB" dirty="0" smtClean="0"/>
              <a:t>, </a:t>
            </a:r>
            <a:r>
              <a:rPr lang="en-GB" dirty="0" err="1" smtClean="0"/>
              <a:t>antall</a:t>
            </a:r>
            <a:r>
              <a:rPr lang="en-GB" dirty="0" smtClean="0"/>
              <a:t> </a:t>
            </a:r>
            <a:r>
              <a:rPr lang="en-GB" dirty="0" err="1" smtClean="0"/>
              <a:t>behandlinger</a:t>
            </a:r>
            <a:r>
              <a:rPr lang="en-GB" dirty="0" smtClean="0"/>
              <a:t>, </a:t>
            </a:r>
            <a:r>
              <a:rPr lang="en-GB" dirty="0" err="1" smtClean="0"/>
              <a:t>typer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Utfallsmål</a:t>
            </a:r>
            <a:r>
              <a:rPr lang="en-GB" dirty="0" smtClean="0"/>
              <a:t> (</a:t>
            </a:r>
            <a:r>
              <a:rPr lang="en-GB" dirty="0" err="1" smtClean="0"/>
              <a:t>generiske</a:t>
            </a:r>
            <a:r>
              <a:rPr lang="en-GB" dirty="0" smtClean="0"/>
              <a:t>,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noen</a:t>
            </a:r>
            <a:r>
              <a:rPr lang="en-GB" dirty="0" smtClean="0"/>
              <a:t> grad </a:t>
            </a:r>
            <a:r>
              <a:rPr lang="en-GB" dirty="0" err="1" smtClean="0"/>
              <a:t>spesifikke</a:t>
            </a:r>
            <a:r>
              <a:rPr lang="en-GB" dirty="0" smtClean="0"/>
              <a:t>)</a:t>
            </a:r>
          </a:p>
          <a:p>
            <a:r>
              <a:rPr lang="en-GB" dirty="0" smtClean="0"/>
              <a:t>Data </a:t>
            </a:r>
            <a:r>
              <a:rPr lang="en-GB" dirty="0" err="1" smtClean="0"/>
              <a:t>samles</a:t>
            </a:r>
            <a:r>
              <a:rPr lang="en-GB" dirty="0" smtClean="0"/>
              <a:t> </a:t>
            </a:r>
            <a:r>
              <a:rPr lang="en-GB" dirty="0" err="1" smtClean="0"/>
              <a:t>ved</a:t>
            </a:r>
            <a:r>
              <a:rPr lang="en-GB" dirty="0" smtClean="0"/>
              <a:t> </a:t>
            </a:r>
            <a:r>
              <a:rPr lang="en-GB" dirty="0" err="1" smtClean="0"/>
              <a:t>oppstart</a:t>
            </a:r>
            <a:r>
              <a:rPr lang="en-GB" dirty="0" smtClean="0"/>
              <a:t>, </a:t>
            </a:r>
            <a:r>
              <a:rPr lang="en-GB" dirty="0" err="1" smtClean="0"/>
              <a:t>underveis</a:t>
            </a:r>
            <a:r>
              <a:rPr lang="en-GB" dirty="0" smtClean="0"/>
              <a:t>,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ved</a:t>
            </a:r>
            <a:r>
              <a:rPr lang="en-GB" dirty="0" smtClean="0"/>
              <a:t> </a:t>
            </a:r>
            <a:r>
              <a:rPr lang="en-GB" dirty="0" err="1" smtClean="0"/>
              <a:t>avslutning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behandlingsperioden</a:t>
            </a:r>
            <a:endParaRPr lang="en-GB" dirty="0" smtClean="0"/>
          </a:p>
          <a:p>
            <a:pPr lvl="1"/>
            <a:r>
              <a:rPr lang="en-GB" dirty="0" err="1" smtClean="0"/>
              <a:t>Dessuten</a:t>
            </a:r>
            <a:r>
              <a:rPr lang="en-GB" dirty="0" smtClean="0"/>
              <a:t> </a:t>
            </a:r>
            <a:r>
              <a:rPr lang="en-GB" dirty="0" err="1" smtClean="0"/>
              <a:t>oppfølging</a:t>
            </a:r>
            <a:r>
              <a:rPr lang="en-GB" dirty="0" smtClean="0"/>
              <a:t> 3-6 </a:t>
            </a:r>
            <a:r>
              <a:rPr lang="en-GB" dirty="0" err="1" smtClean="0"/>
              <a:t>måneder</a:t>
            </a:r>
            <a:r>
              <a:rPr lang="en-GB" dirty="0" smtClean="0"/>
              <a:t> </a:t>
            </a:r>
            <a:r>
              <a:rPr lang="en-GB" dirty="0" err="1" smtClean="0"/>
              <a:t>etter</a:t>
            </a:r>
            <a:r>
              <a:rPr lang="en-GB" dirty="0" smtClean="0"/>
              <a:t> </a:t>
            </a:r>
            <a:r>
              <a:rPr lang="en-GB" dirty="0" err="1" smtClean="0"/>
              <a:t>avslutning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320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9784"/>
          </a:xfrm>
        </p:spPr>
        <p:txBody>
          <a:bodyPr/>
          <a:lstStyle/>
          <a:p>
            <a:r>
              <a:rPr lang="en-GB" dirty="0" err="1" smtClean="0"/>
              <a:t>Forhold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databasen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belyse</a:t>
            </a:r>
            <a:r>
              <a:rPr lang="en-GB" dirty="0" smtClean="0"/>
              <a:t> (</a:t>
            </a:r>
            <a:r>
              <a:rPr lang="en-GB" dirty="0" err="1" smtClean="0"/>
              <a:t>eksempler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68865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ved</a:t>
            </a:r>
            <a:r>
              <a:rPr lang="en-US" dirty="0" smtClean="0"/>
              <a:t> </a:t>
            </a:r>
            <a:r>
              <a:rPr lang="en-US" dirty="0" err="1" smtClean="0"/>
              <a:t>pasientene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hvilke</a:t>
            </a:r>
            <a:r>
              <a:rPr lang="en-US" dirty="0" smtClean="0"/>
              <a:t> </a:t>
            </a:r>
            <a:r>
              <a:rPr lang="en-US" dirty="0" err="1" smtClean="0"/>
              <a:t>plager</a:t>
            </a:r>
            <a:r>
              <a:rPr lang="en-US" dirty="0" smtClean="0"/>
              <a:t> de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</a:p>
          <a:p>
            <a:pPr>
              <a:spcBef>
                <a:spcPts val="400"/>
              </a:spcBef>
            </a:pPr>
            <a:r>
              <a:rPr lang="en-US" dirty="0" err="1" smtClean="0"/>
              <a:t>Beskrive</a:t>
            </a:r>
            <a:r>
              <a:rPr lang="en-US" dirty="0" smtClean="0"/>
              <a:t> </a:t>
            </a:r>
            <a:r>
              <a:rPr lang="en-US" dirty="0" err="1" smtClean="0"/>
              <a:t>klinisk</a:t>
            </a:r>
            <a:r>
              <a:rPr lang="en-US" dirty="0" smtClean="0"/>
              <a:t> </a:t>
            </a:r>
            <a:r>
              <a:rPr lang="en-US" dirty="0" err="1" smtClean="0"/>
              <a:t>forløp</a:t>
            </a:r>
            <a:r>
              <a:rPr lang="en-US" dirty="0" smtClean="0"/>
              <a:t> under (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etter</a:t>
            </a:r>
            <a:r>
              <a:rPr lang="en-US" dirty="0" smtClean="0"/>
              <a:t>) </a:t>
            </a:r>
            <a:r>
              <a:rPr lang="en-US" dirty="0" err="1" smtClean="0"/>
              <a:t>behandlingen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en-US" dirty="0" err="1" smtClean="0"/>
              <a:t>Fysisk</a:t>
            </a:r>
            <a:r>
              <a:rPr lang="en-US" dirty="0" smtClean="0"/>
              <a:t> </a:t>
            </a:r>
            <a:r>
              <a:rPr lang="en-US" dirty="0" err="1" smtClean="0"/>
              <a:t>funksjon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en-US" dirty="0" err="1" smtClean="0"/>
              <a:t>Kliniske</a:t>
            </a:r>
            <a:r>
              <a:rPr lang="en-US" dirty="0" smtClean="0"/>
              <a:t> </a:t>
            </a:r>
            <a:r>
              <a:rPr lang="en-US" dirty="0" err="1" smtClean="0"/>
              <a:t>funn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en-US" dirty="0" err="1" smtClean="0"/>
              <a:t>Pasientrapporterte</a:t>
            </a:r>
            <a:r>
              <a:rPr lang="en-US" dirty="0" smtClean="0"/>
              <a:t> data</a:t>
            </a:r>
          </a:p>
          <a:p>
            <a:pPr>
              <a:spcBef>
                <a:spcPts val="400"/>
              </a:spcBef>
            </a:pPr>
            <a:r>
              <a:rPr lang="en-US" dirty="0" err="1" smtClean="0"/>
              <a:t>Sammenhenger</a:t>
            </a:r>
            <a:r>
              <a:rPr lang="en-US" dirty="0" smtClean="0"/>
              <a:t> </a:t>
            </a:r>
            <a:r>
              <a:rPr lang="en-US" dirty="0" err="1" smtClean="0"/>
              <a:t>mellom</a:t>
            </a:r>
            <a:r>
              <a:rPr lang="en-US" dirty="0" smtClean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 err="1" smtClean="0"/>
              <a:t>Behandling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utfall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en-US" dirty="0" err="1" smtClean="0"/>
              <a:t>Pasientkarakteristiska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behandling</a:t>
            </a:r>
            <a:endParaRPr lang="en-US" dirty="0" smtClean="0"/>
          </a:p>
          <a:p>
            <a:pPr>
              <a:spcBef>
                <a:spcPts val="400"/>
              </a:spcBef>
            </a:pPr>
            <a:r>
              <a:rPr lang="en-US" dirty="0" err="1" smtClean="0"/>
              <a:t>Prognostiske</a:t>
            </a:r>
            <a:r>
              <a:rPr lang="en-US" dirty="0" smtClean="0"/>
              <a:t> </a:t>
            </a:r>
            <a:r>
              <a:rPr lang="en-US" dirty="0" err="1" smtClean="0"/>
              <a:t>faktorer</a:t>
            </a:r>
            <a:r>
              <a:rPr lang="en-US" dirty="0" smtClean="0"/>
              <a:t> for </a:t>
            </a:r>
            <a:r>
              <a:rPr lang="en-US" dirty="0" err="1" smtClean="0"/>
              <a:t>bedring</a:t>
            </a:r>
            <a:r>
              <a:rPr lang="en-US" dirty="0" smtClean="0"/>
              <a:t> </a:t>
            </a:r>
            <a:r>
              <a:rPr lang="en-US" dirty="0" err="1" smtClean="0"/>
              <a:t>hos</a:t>
            </a:r>
            <a:r>
              <a:rPr lang="en-US" dirty="0" smtClean="0"/>
              <a:t> (</a:t>
            </a:r>
            <a:r>
              <a:rPr lang="en-US" dirty="0" err="1" smtClean="0"/>
              <a:t>grupper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) </a:t>
            </a:r>
            <a:r>
              <a:rPr lang="en-US" dirty="0" err="1" smtClean="0"/>
              <a:t>pasienter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primærhelsetjenesten</a:t>
            </a:r>
            <a:endParaRPr lang="en-US" dirty="0" smtClean="0"/>
          </a:p>
          <a:p>
            <a:pPr>
              <a:spcBef>
                <a:spcPts val="400"/>
              </a:spcBef>
            </a:pPr>
            <a:r>
              <a:rPr lang="en-US" dirty="0" err="1" smtClean="0"/>
              <a:t>Kostnadsbeskrivelse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2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939784"/>
          </a:xfrm>
        </p:spPr>
        <p:txBody>
          <a:bodyPr/>
          <a:lstStyle/>
          <a:p>
            <a:r>
              <a:rPr lang="nb-NO" b="0" dirty="0" smtClean="0"/>
              <a:t>Et sentralt mål for utlysningen: </a:t>
            </a:r>
            <a:br>
              <a:rPr lang="nb-NO" b="0" dirty="0" smtClean="0"/>
            </a:br>
            <a:r>
              <a:rPr lang="nb-NO" dirty="0"/>
              <a:t>Å skape varige forskningsmuligheter og offentlig finansiering av forskning i primærhelsetjenesten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768865"/>
          </a:xfrm>
        </p:spPr>
        <p:txBody>
          <a:bodyPr/>
          <a:lstStyle/>
          <a:p>
            <a:r>
              <a:rPr lang="nb-NO" dirty="0" smtClean="0"/>
              <a:t>Hvordan svarer vi på dette?</a:t>
            </a:r>
          </a:p>
          <a:p>
            <a:pPr lvl="1"/>
            <a:r>
              <a:rPr lang="nb-NO" dirty="0" smtClean="0"/>
              <a:t>Standardisert elektronisk registreringssystem for klinisk praksis</a:t>
            </a:r>
          </a:p>
          <a:p>
            <a:pPr lvl="2"/>
            <a:r>
              <a:rPr lang="nb-NO" dirty="0" smtClean="0"/>
              <a:t>Gir tilgang til data for forskning</a:t>
            </a:r>
          </a:p>
          <a:p>
            <a:pPr lvl="2"/>
            <a:endParaRPr lang="nb-NO" dirty="0"/>
          </a:p>
          <a:p>
            <a:r>
              <a:rPr lang="nb-NO" dirty="0" smtClean="0"/>
              <a:t>Men hvordan sørge for at det ikke stopper opp når prosjektperioden utløper i 2015?</a:t>
            </a:r>
          </a:p>
        </p:txBody>
      </p:sp>
    </p:spTree>
    <p:extLst>
      <p:ext uri="{BB962C8B-B14F-4D97-AF65-F5344CB8AC3E}">
        <p14:creationId xmlns:p14="http://schemas.microsoft.com/office/powerpoint/2010/main" val="19878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Primærhelsetjenesten i Norge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Svake forskningstradisjoner</a:t>
            </a:r>
          </a:p>
          <a:p>
            <a:r>
              <a:rPr lang="nb-NO" dirty="0" smtClean="0"/>
              <a:t>Svært få med forskningskompetanse</a:t>
            </a:r>
          </a:p>
          <a:p>
            <a:pPr lvl="1"/>
            <a:r>
              <a:rPr lang="nb-NO" dirty="0" smtClean="0"/>
              <a:t>”Eksporteres” til spesialisthelsetjenesten</a:t>
            </a:r>
          </a:p>
          <a:p>
            <a:r>
              <a:rPr lang="nb-NO" dirty="0" smtClean="0"/>
              <a:t>Ingen etablerte samarbeidsflater med forskningsmiljøer</a:t>
            </a:r>
          </a:p>
          <a:p>
            <a:r>
              <a:rPr lang="nb-NO" dirty="0" smtClean="0"/>
              <a:t>Ofte små miljøer og få ressurser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970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992"/>
            <a:ext cx="7571184" cy="939784"/>
          </a:xfrm>
        </p:spPr>
        <p:txBody>
          <a:bodyPr/>
          <a:lstStyle/>
          <a:p>
            <a:r>
              <a:rPr lang="nb-NO" dirty="0" smtClean="0"/>
              <a:t>Forskning pågår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439"/>
            <a:ext cx="8229600" cy="4768865"/>
          </a:xfrm>
        </p:spPr>
        <p:txBody>
          <a:bodyPr/>
          <a:lstStyle/>
          <a:p>
            <a:r>
              <a:rPr lang="nb-NO" dirty="0" smtClean="0"/>
              <a:t>En rekke prosjekter henter datamateriale i primærhelsetjenesten </a:t>
            </a:r>
          </a:p>
          <a:p>
            <a:r>
              <a:rPr lang="nb-NO" dirty="0" smtClean="0"/>
              <a:t>Ofte små og isolerte prosjekter </a:t>
            </a:r>
          </a:p>
          <a:p>
            <a:r>
              <a:rPr lang="nb-NO" dirty="0" smtClean="0"/>
              <a:t>Liten grad av kumulativ kunnskapsutvikling </a:t>
            </a:r>
          </a:p>
          <a:p>
            <a:r>
              <a:rPr lang="nb-NO" dirty="0" smtClean="0"/>
              <a:t>Lite systematisk og planlagt kompetanseutvikling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77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må til?</a:t>
            </a:r>
            <a:endParaRPr lang="nb-NO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Kompetanseoppbygging for å </a:t>
            </a:r>
          </a:p>
          <a:p>
            <a:pPr lvl="1"/>
            <a:r>
              <a:rPr lang="nb-NO" dirty="0" smtClean="0"/>
              <a:t>lede/delta i forskning</a:t>
            </a:r>
          </a:p>
          <a:p>
            <a:pPr lvl="1"/>
            <a:r>
              <a:rPr lang="nb-NO" dirty="0" smtClean="0"/>
              <a:t>kommunisere med forskere og bruke  forskningslitteraturen</a:t>
            </a:r>
          </a:p>
          <a:p>
            <a:pPr lvl="1"/>
            <a:r>
              <a:rPr lang="nb-NO" dirty="0" smtClean="0"/>
              <a:t>omsette forskning til kvalitetsutvikling</a:t>
            </a:r>
          </a:p>
          <a:p>
            <a:r>
              <a:rPr lang="nb-NO" dirty="0" smtClean="0"/>
              <a:t>Etablering av solide samarbeidsstrukturer til gode forskningsmiljøer</a:t>
            </a:r>
          </a:p>
          <a:p>
            <a:pPr lvl="1"/>
            <a:r>
              <a:rPr lang="nb-NO" dirty="0" smtClean="0"/>
              <a:t>En rekke former kan tenkes her</a:t>
            </a:r>
          </a:p>
          <a:p>
            <a:r>
              <a:rPr lang="nb-NO" dirty="0" smtClean="0"/>
              <a:t>Involvering av klinikerne i forskning over tid</a:t>
            </a:r>
          </a:p>
          <a:p>
            <a:r>
              <a:rPr lang="nb-NO" dirty="0" smtClean="0"/>
              <a:t>Insitamenter for både kommune og forskningsmiljøer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46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Mulige måter å gå frem på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Arenaer for å skape interesse og mulighet for interaksjon </a:t>
            </a:r>
          </a:p>
          <a:p>
            <a:r>
              <a:rPr lang="nb-NO" dirty="0" smtClean="0"/>
              <a:t>Formaliserte samarbeidsflater og møteplasser</a:t>
            </a:r>
          </a:p>
          <a:p>
            <a:r>
              <a:rPr lang="nb-NO" dirty="0" smtClean="0"/>
              <a:t>Universitetsklinikker for primærhelsetjenesten</a:t>
            </a:r>
          </a:p>
          <a:p>
            <a:r>
              <a:rPr lang="nb-NO" dirty="0" smtClean="0"/>
              <a:t>IKT og databaser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92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kan vi prøve ut gjennom FYSIOPRIM?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Konferanser, seminarer</a:t>
            </a:r>
          </a:p>
          <a:p>
            <a:r>
              <a:rPr lang="nb-NO" dirty="0" smtClean="0"/>
              <a:t>Formalisert samarbeid er etablert med enkeltpersoner/klinikker, ikke med kommuner</a:t>
            </a:r>
          </a:p>
          <a:p>
            <a:pPr lvl="1"/>
            <a:r>
              <a:rPr lang="nb-NO" dirty="0" smtClean="0"/>
              <a:t>Kan videreutvikles til at kommunene bidrar med å gi rom for deltagelse i FYSIOPRIM gjennom  for eksempel driftstilskuddet</a:t>
            </a:r>
          </a:p>
          <a:p>
            <a:r>
              <a:rPr lang="nb-NO" dirty="0" err="1" smtClean="0"/>
              <a:t>Brostillinger</a:t>
            </a:r>
            <a:endParaRPr lang="nb-NO" dirty="0" smtClean="0"/>
          </a:p>
          <a:p>
            <a:pPr lvl="1"/>
            <a:r>
              <a:rPr lang="nb-NO" dirty="0" smtClean="0"/>
              <a:t>Kvalifiserte forskere som jobber både i klinikk og i forskningsmiljø (modell som for universitetssykehus)</a:t>
            </a:r>
          </a:p>
          <a:p>
            <a:pPr lvl="1"/>
            <a:r>
              <a:rPr lang="nb-NO" dirty="0" smtClean="0"/>
              <a:t>Klinikere uten forskningskompetanse jobber også i forskningsmiljø </a:t>
            </a:r>
          </a:p>
          <a:p>
            <a:r>
              <a:rPr lang="nb-NO" dirty="0" smtClean="0"/>
              <a:t>Nettverksgrupper</a:t>
            </a:r>
          </a:p>
        </p:txBody>
      </p:sp>
    </p:spTree>
    <p:extLst>
      <p:ext uri="{BB962C8B-B14F-4D97-AF65-F5344CB8AC3E}">
        <p14:creationId xmlns:p14="http://schemas.microsoft.com/office/powerpoint/2010/main" val="15631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Organisering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 </a:t>
            </a:r>
            <a:r>
              <a:rPr lang="en-GB" dirty="0" err="1" smtClean="0"/>
              <a:t>leder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programmmet</a:t>
            </a:r>
            <a:r>
              <a:rPr lang="en-GB" dirty="0" smtClean="0"/>
              <a:t> (80% </a:t>
            </a:r>
            <a:r>
              <a:rPr lang="en-GB" dirty="0" err="1" smtClean="0"/>
              <a:t>arbeidstid</a:t>
            </a:r>
            <a:r>
              <a:rPr lang="en-GB" dirty="0" smtClean="0"/>
              <a:t>)</a:t>
            </a:r>
          </a:p>
          <a:p>
            <a:r>
              <a:rPr lang="en-GB" dirty="0" smtClean="0"/>
              <a:t>En </a:t>
            </a:r>
            <a:r>
              <a:rPr lang="en-GB" dirty="0" err="1" smtClean="0"/>
              <a:t>administrativ</a:t>
            </a:r>
            <a:r>
              <a:rPr lang="en-GB" dirty="0" smtClean="0"/>
              <a:t> </a:t>
            </a:r>
            <a:r>
              <a:rPr lang="en-GB" dirty="0" err="1" smtClean="0"/>
              <a:t>koordinator</a:t>
            </a:r>
            <a:r>
              <a:rPr lang="en-GB" dirty="0" smtClean="0"/>
              <a:t> (100%  </a:t>
            </a:r>
            <a:r>
              <a:rPr lang="en-GB" dirty="0" err="1" smtClean="0"/>
              <a:t>fra</a:t>
            </a:r>
            <a:r>
              <a:rPr lang="en-GB" dirty="0" smtClean="0"/>
              <a:t> 1.1.11)</a:t>
            </a:r>
          </a:p>
          <a:p>
            <a:r>
              <a:rPr lang="en-GB" dirty="0" smtClean="0"/>
              <a:t>Fem </a:t>
            </a:r>
            <a:r>
              <a:rPr lang="en-GB" dirty="0" err="1" smtClean="0"/>
              <a:t>prosjektledere</a:t>
            </a:r>
            <a:r>
              <a:rPr lang="en-GB" dirty="0" smtClean="0"/>
              <a:t> (30-50%)</a:t>
            </a:r>
          </a:p>
          <a:p>
            <a:r>
              <a:rPr lang="en-GB" dirty="0" err="1" smtClean="0"/>
              <a:t>Tre</a:t>
            </a:r>
            <a:r>
              <a:rPr lang="en-GB" dirty="0" smtClean="0"/>
              <a:t> </a:t>
            </a:r>
            <a:r>
              <a:rPr lang="en-GB" dirty="0" err="1" smtClean="0"/>
              <a:t>postdoktorer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tre</a:t>
            </a:r>
            <a:r>
              <a:rPr lang="en-GB" dirty="0" smtClean="0"/>
              <a:t> </a:t>
            </a:r>
            <a:r>
              <a:rPr lang="en-GB" dirty="0" err="1" smtClean="0"/>
              <a:t>stipendiater</a:t>
            </a:r>
            <a:endParaRPr lang="en-GB" dirty="0" smtClean="0"/>
          </a:p>
          <a:p>
            <a:r>
              <a:rPr lang="en-GB" dirty="0" err="1" smtClean="0"/>
              <a:t>Forskningsassistenter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masterstudenter</a:t>
            </a:r>
            <a:endParaRPr lang="en-GB" dirty="0" smtClean="0"/>
          </a:p>
          <a:p>
            <a:r>
              <a:rPr lang="en-GB" dirty="0" err="1" smtClean="0"/>
              <a:t>Seks</a:t>
            </a:r>
            <a:r>
              <a:rPr lang="en-GB" dirty="0" smtClean="0"/>
              <a:t> </a:t>
            </a:r>
            <a:r>
              <a:rPr lang="en-GB" dirty="0" err="1" smtClean="0"/>
              <a:t>kliniske</a:t>
            </a:r>
            <a:r>
              <a:rPr lang="en-GB" dirty="0" smtClean="0"/>
              <a:t> </a:t>
            </a:r>
            <a:r>
              <a:rPr lang="en-GB" dirty="0" err="1" smtClean="0"/>
              <a:t>miljøer</a:t>
            </a:r>
            <a:r>
              <a:rPr lang="en-GB" dirty="0" smtClean="0"/>
              <a:t> m/en </a:t>
            </a:r>
            <a:r>
              <a:rPr lang="en-GB" dirty="0" err="1" smtClean="0"/>
              <a:t>koordinator</a:t>
            </a:r>
            <a:endParaRPr lang="en-GB" dirty="0" smtClean="0"/>
          </a:p>
          <a:p>
            <a:r>
              <a:rPr lang="en-GB" dirty="0" smtClean="0"/>
              <a:t>Andre </a:t>
            </a:r>
            <a:r>
              <a:rPr lang="en-GB" dirty="0" err="1" smtClean="0"/>
              <a:t>klinikere</a:t>
            </a:r>
            <a:r>
              <a:rPr lang="en-GB" dirty="0" smtClean="0"/>
              <a:t> </a:t>
            </a:r>
            <a:r>
              <a:rPr lang="en-GB" dirty="0" err="1" smtClean="0"/>
              <a:t>knyttet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enkelte</a:t>
            </a:r>
            <a:r>
              <a:rPr lang="en-GB" dirty="0" smtClean="0"/>
              <a:t> </a:t>
            </a:r>
            <a:r>
              <a:rPr lang="en-GB" dirty="0" err="1" smtClean="0"/>
              <a:t>prosjekter</a:t>
            </a:r>
            <a:endParaRPr lang="en-GB" dirty="0" smtClean="0"/>
          </a:p>
          <a:p>
            <a:r>
              <a:rPr lang="en-GB" dirty="0" err="1" smtClean="0"/>
              <a:t>Referansegruppe</a:t>
            </a:r>
            <a:r>
              <a:rPr lang="en-GB" dirty="0" smtClean="0"/>
              <a:t>  </a:t>
            </a:r>
          </a:p>
          <a:p>
            <a:r>
              <a:rPr lang="en-GB" dirty="0" err="1" smtClean="0"/>
              <a:t>Styringsgruppe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893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 bwMode="auto">
          <a:xfrm>
            <a:off x="2699792" y="3538650"/>
            <a:ext cx="4176464" cy="25202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995860" y="4051452"/>
            <a:ext cx="1368152" cy="1249288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259175" y="3980401"/>
            <a:ext cx="1368152" cy="1249288"/>
          </a:xfrm>
          <a:prstGeom prst="ellips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6504" y="4404990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Forsker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5298980" y="4476041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Kliniker</a:t>
            </a:r>
            <a:endParaRPr lang="nb-NO" dirty="0"/>
          </a:p>
        </p:txBody>
      </p:sp>
      <p:sp>
        <p:nvSpPr>
          <p:cNvPr id="15" name="TextBox 14"/>
          <p:cNvSpPr txBox="1"/>
          <p:nvPr/>
        </p:nvSpPr>
        <p:spPr>
          <a:xfrm>
            <a:off x="1187624" y="199300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b-NO" sz="2400" dirty="0" smtClean="0"/>
              <a:t>Kliniske koordinatorer i 6 klinikker deltar i diskusjonene av forskningsprosjektene og i  utviklingen av verktøy og system</a:t>
            </a:r>
          </a:p>
          <a:p>
            <a:endParaRPr lang="nb-NO" sz="2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6632"/>
            <a:ext cx="2725808" cy="533035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258526" y="4452190"/>
            <a:ext cx="1077375" cy="535195"/>
            <a:chOff x="2563834" y="3725416"/>
            <a:chExt cx="1077375" cy="535195"/>
          </a:xfrm>
        </p:grpSpPr>
        <p:sp>
          <p:nvSpPr>
            <p:cNvPr id="21" name="Left-Right Arrow 20"/>
            <p:cNvSpPr/>
            <p:nvPr/>
          </p:nvSpPr>
          <p:spPr bwMode="auto">
            <a:xfrm>
              <a:off x="2563834" y="3725416"/>
              <a:ext cx="1077375" cy="535195"/>
            </a:xfrm>
            <a:prstGeom prst="leftRightArrow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96800" y="3841303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nb-NO" sz="1400" dirty="0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13670" y="908720"/>
            <a:ext cx="8147248" cy="936104"/>
          </a:xfrm>
        </p:spPr>
        <p:txBody>
          <a:bodyPr/>
          <a:lstStyle/>
          <a:p>
            <a:r>
              <a:rPr lang="nb-NO" dirty="0"/>
              <a:t>Formalisert samarbeid </a:t>
            </a:r>
            <a:r>
              <a:rPr lang="nb-NO" dirty="0" smtClean="0"/>
              <a:t>mellom forskningsmiljøer og privat praksis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35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Samarbeidspartnere</a:t>
            </a:r>
            <a:r>
              <a:rPr lang="en-GB" dirty="0" smtClean="0"/>
              <a:t> – </a:t>
            </a:r>
            <a:r>
              <a:rPr lang="en-GB" dirty="0" err="1" smtClean="0"/>
              <a:t>forskningsmiljøer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054883"/>
              </p:ext>
            </p:extLst>
          </p:nvPr>
        </p:nvGraphicFramePr>
        <p:xfrm>
          <a:off x="457200" y="1357313"/>
          <a:ext cx="82296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4402832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Institusjon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Sentrale forskere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Universitetet</a:t>
                      </a:r>
                      <a:r>
                        <a:rPr lang="nb-NO" baseline="0" dirty="0" smtClean="0"/>
                        <a:t> i Oslo</a:t>
                      </a:r>
                      <a:endParaRPr lang="nb-NO" dirty="0" smtClean="0"/>
                    </a:p>
                    <a:p>
                      <a:r>
                        <a:rPr lang="nb-NO" dirty="0" smtClean="0"/>
                        <a:t>    – Institutt for helse og samfunn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Nina K. </a:t>
                      </a:r>
                      <a:r>
                        <a:rPr lang="nb-NO" dirty="0" err="1" smtClean="0"/>
                        <a:t>Vøllestad</a:t>
                      </a:r>
                      <a:r>
                        <a:rPr lang="nb-NO" dirty="0" smtClean="0"/>
                        <a:t>, </a:t>
                      </a:r>
                      <a:r>
                        <a:rPr lang="nb-NO" dirty="0" err="1" smtClean="0"/>
                        <a:t>prof</a:t>
                      </a:r>
                      <a:endParaRPr lang="nb-NO" dirty="0" smtClean="0"/>
                    </a:p>
                    <a:p>
                      <a:r>
                        <a:rPr lang="nb-NO" dirty="0" smtClean="0"/>
                        <a:t>Anne Marit </a:t>
                      </a:r>
                      <a:r>
                        <a:rPr lang="nb-NO" dirty="0" err="1" smtClean="0"/>
                        <a:t>Mengshoel</a:t>
                      </a:r>
                      <a:r>
                        <a:rPr lang="nb-NO" dirty="0" smtClean="0"/>
                        <a:t>, </a:t>
                      </a:r>
                      <a:r>
                        <a:rPr lang="nb-NO" dirty="0" err="1" smtClean="0"/>
                        <a:t>prof</a:t>
                      </a:r>
                      <a:endParaRPr lang="nb-NO" dirty="0" smtClean="0"/>
                    </a:p>
                    <a:p>
                      <a:r>
                        <a:rPr lang="nb-NO" dirty="0" smtClean="0"/>
                        <a:t>Hilde Stendal Robinson, postdoktor</a:t>
                      </a:r>
                    </a:p>
                    <a:p>
                      <a:r>
                        <a:rPr lang="nb-NO" dirty="0" smtClean="0"/>
                        <a:t>Wenche </a:t>
                      </a:r>
                      <a:r>
                        <a:rPr lang="nb-NO" dirty="0" err="1" smtClean="0"/>
                        <a:t>Bjorbækmo</a:t>
                      </a:r>
                      <a:r>
                        <a:rPr lang="nb-NO" dirty="0" smtClean="0"/>
                        <a:t>,</a:t>
                      </a:r>
                      <a:r>
                        <a:rPr lang="nb-NO" baseline="0" dirty="0" smtClean="0"/>
                        <a:t> postdoktor</a:t>
                      </a:r>
                      <a:endParaRPr lang="nb-NO" dirty="0" smtClean="0"/>
                    </a:p>
                    <a:p>
                      <a:r>
                        <a:rPr lang="nb-NO" dirty="0" smtClean="0"/>
                        <a:t>Hanne </a:t>
                      </a:r>
                      <a:r>
                        <a:rPr lang="nb-NO" dirty="0" err="1" smtClean="0"/>
                        <a:t>Dagfinrud</a:t>
                      </a:r>
                      <a:r>
                        <a:rPr lang="nb-NO" dirty="0" smtClean="0"/>
                        <a:t>, 1. </a:t>
                      </a:r>
                      <a:r>
                        <a:rPr lang="nb-NO" dirty="0" err="1" smtClean="0"/>
                        <a:t>am</a:t>
                      </a:r>
                      <a:r>
                        <a:rPr lang="nb-NO" dirty="0" smtClean="0"/>
                        <a:t>  (20%)</a:t>
                      </a:r>
                    </a:p>
                    <a:p>
                      <a:r>
                        <a:rPr lang="nb-NO" dirty="0" smtClean="0"/>
                        <a:t>Inger Holm,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prof</a:t>
                      </a:r>
                      <a:r>
                        <a:rPr lang="nb-NO" baseline="0" dirty="0" smtClean="0"/>
                        <a:t> II</a:t>
                      </a:r>
                    </a:p>
                    <a:p>
                      <a:r>
                        <a:rPr lang="nb-NO" baseline="0" dirty="0" smtClean="0"/>
                        <a:t>Kåre Birger Hagen, </a:t>
                      </a:r>
                      <a:r>
                        <a:rPr lang="nb-NO" baseline="0" dirty="0" err="1" smtClean="0"/>
                        <a:t>prof</a:t>
                      </a:r>
                      <a:r>
                        <a:rPr lang="nb-NO" baseline="0" dirty="0" smtClean="0"/>
                        <a:t> II</a:t>
                      </a:r>
                      <a:endParaRPr lang="nb-N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NTNU </a:t>
                      </a:r>
                    </a:p>
                    <a:p>
                      <a:r>
                        <a:rPr lang="nb-NO" dirty="0" smtClean="0"/>
                        <a:t>    – Institutt for samfunnsmedisin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Ottar Vasseljen, 1. am.</a:t>
                      </a:r>
                    </a:p>
                    <a:p>
                      <a:r>
                        <a:rPr lang="nb-NO" dirty="0" smtClean="0"/>
                        <a:t>Astrid </a:t>
                      </a:r>
                      <a:r>
                        <a:rPr lang="nb-NO" dirty="0" err="1" smtClean="0"/>
                        <a:t>Woodhouse</a:t>
                      </a:r>
                      <a:r>
                        <a:rPr lang="nb-NO" dirty="0" smtClean="0"/>
                        <a:t>, postdoktor</a:t>
                      </a:r>
                    </a:p>
                    <a:p>
                      <a:r>
                        <a:rPr lang="nb-NO" dirty="0" smtClean="0"/>
                        <a:t>Ann-Katrin </a:t>
                      </a:r>
                      <a:r>
                        <a:rPr lang="nb-NO" dirty="0" err="1" smtClean="0"/>
                        <a:t>Stensdotter</a:t>
                      </a:r>
                      <a:r>
                        <a:rPr lang="nb-NO" dirty="0" smtClean="0"/>
                        <a:t>, 1. am.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Diakonhjemmet sykehus </a:t>
                      </a:r>
                    </a:p>
                    <a:p>
                      <a:r>
                        <a:rPr lang="nb-NO" dirty="0" smtClean="0"/>
                        <a:t>    - NRRK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Nina Østerås, postdoktor</a:t>
                      </a:r>
                    </a:p>
                    <a:p>
                      <a:r>
                        <a:rPr lang="nb-NO" dirty="0" smtClean="0"/>
                        <a:t>Kåre Birger Hagen, forskningssjef</a:t>
                      </a:r>
                    </a:p>
                    <a:p>
                      <a:r>
                        <a:rPr lang="nb-NO" dirty="0" smtClean="0"/>
                        <a:t>Hanne </a:t>
                      </a:r>
                      <a:r>
                        <a:rPr lang="nb-NO" dirty="0" err="1" smtClean="0"/>
                        <a:t>Dagfinrud</a:t>
                      </a:r>
                      <a:r>
                        <a:rPr lang="nb-NO" dirty="0" smtClean="0"/>
                        <a:t>, forsker</a:t>
                      </a:r>
                    </a:p>
                    <a:p>
                      <a:r>
                        <a:rPr lang="nb-NO" sz="1600" dirty="0" smtClean="0"/>
                        <a:t>Samt Bård Natvig, </a:t>
                      </a:r>
                      <a:r>
                        <a:rPr lang="nb-NO" sz="1600" dirty="0" err="1" smtClean="0"/>
                        <a:t>Margreth</a:t>
                      </a:r>
                      <a:r>
                        <a:rPr lang="nb-NO" sz="1600" dirty="0" smtClean="0"/>
                        <a:t> </a:t>
                      </a:r>
                      <a:r>
                        <a:rPr lang="nb-NO" sz="1600" dirty="0" err="1" smtClean="0"/>
                        <a:t>Grotle</a:t>
                      </a:r>
                      <a:r>
                        <a:rPr lang="nb-NO" sz="1600" dirty="0" smtClean="0"/>
                        <a:t>, Ingvild </a:t>
                      </a:r>
                      <a:r>
                        <a:rPr lang="nb-NO" sz="1600" dirty="0" err="1" smtClean="0"/>
                        <a:t>Kjeken</a:t>
                      </a:r>
                      <a:endParaRPr lang="nb-NO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Oslo Universitetssykehus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Inger Holm, forsker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Tilleggsprosjekter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"Kunnskapsmøter" - translasjonsforskning</a:t>
            </a:r>
          </a:p>
          <a:p>
            <a:pPr lvl="1"/>
            <a:r>
              <a:rPr lang="nb-NO" dirty="0" smtClean="0"/>
              <a:t>Hvilken kunnskap utveksles mellom forskere og klinikere?</a:t>
            </a:r>
          </a:p>
          <a:p>
            <a:pPr lvl="1"/>
            <a:r>
              <a:rPr lang="nb-NO" dirty="0" smtClean="0"/>
              <a:t>Hvilken form har kunnskapen som utveksles?</a:t>
            </a:r>
          </a:p>
          <a:p>
            <a:pPr lvl="1"/>
            <a:r>
              <a:rPr lang="nb-NO" dirty="0" smtClean="0"/>
              <a:t>Hvordan skapes det ny kunnskap i disse møtene?</a:t>
            </a:r>
          </a:p>
          <a:p>
            <a:pPr lvl="1"/>
            <a:endParaRPr lang="nb-NO" dirty="0"/>
          </a:p>
          <a:p>
            <a:pPr lvl="1"/>
            <a:r>
              <a:rPr lang="nb-NO" dirty="0" smtClean="0"/>
              <a:t>Viktig studie for å lære om prosessene vi er en del av</a:t>
            </a:r>
          </a:p>
          <a:p>
            <a:endParaRPr lang="nb-NO" dirty="0"/>
          </a:p>
          <a:p>
            <a:pPr lvl="1"/>
            <a:r>
              <a:rPr lang="nb-NO" dirty="0" smtClean="0"/>
              <a:t>Videreutviklet til et stort prosjekt om kunnskapstranslasjon i fysioterapi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68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 smtClean="0"/>
              <a:t>Samarbeidspartnere</a:t>
            </a:r>
            <a:r>
              <a:rPr lang="en-GB" smtClean="0"/>
              <a:t> – </a:t>
            </a:r>
            <a:r>
              <a:rPr lang="en-GB" err="1" smtClean="0"/>
              <a:t>kliniske</a:t>
            </a:r>
            <a:r>
              <a:rPr lang="en-GB" smtClean="0"/>
              <a:t> </a:t>
            </a:r>
            <a:r>
              <a:rPr lang="en-GB" err="1" smtClean="0"/>
              <a:t>miljøer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68865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GB" dirty="0" err="1" smtClean="0"/>
              <a:t>Utvalgte</a:t>
            </a:r>
            <a:r>
              <a:rPr lang="en-GB" dirty="0" smtClean="0"/>
              <a:t> private </a:t>
            </a:r>
            <a:r>
              <a:rPr lang="en-GB" dirty="0" err="1" smtClean="0"/>
              <a:t>institutter</a:t>
            </a:r>
            <a:r>
              <a:rPr lang="en-GB" dirty="0" smtClean="0"/>
              <a:t> </a:t>
            </a:r>
          </a:p>
          <a:p>
            <a:pPr lvl="1">
              <a:spcBef>
                <a:spcPts val="200"/>
              </a:spcBef>
            </a:pPr>
            <a:r>
              <a:rPr lang="nb-NO" dirty="0" smtClean="0"/>
              <a:t>Hans &amp; Olaf Fysioterapi as, Oslo</a:t>
            </a:r>
          </a:p>
          <a:p>
            <a:pPr lvl="1">
              <a:spcBef>
                <a:spcPts val="200"/>
              </a:spcBef>
            </a:pPr>
            <a:r>
              <a:rPr lang="nb-NO" dirty="0" smtClean="0"/>
              <a:t>Hillevåg fysioterapi &amp; trening AS, Stavanger</a:t>
            </a:r>
          </a:p>
          <a:p>
            <a:pPr lvl="1">
              <a:spcBef>
                <a:spcPts val="200"/>
              </a:spcBef>
            </a:pPr>
            <a:r>
              <a:rPr lang="nb-NO" dirty="0" smtClean="0"/>
              <a:t>Kongsberg Medisinske Treningssenter, Kongsberg</a:t>
            </a:r>
          </a:p>
          <a:p>
            <a:pPr lvl="1">
              <a:spcBef>
                <a:spcPts val="200"/>
              </a:spcBef>
            </a:pPr>
            <a:r>
              <a:rPr lang="nb-NO" dirty="0" smtClean="0"/>
              <a:t>Orkanger fysioterapi &amp; osteopati, Orkanger</a:t>
            </a:r>
          </a:p>
          <a:p>
            <a:pPr lvl="1">
              <a:spcBef>
                <a:spcPts val="200"/>
              </a:spcBef>
            </a:pPr>
            <a:r>
              <a:rPr lang="nb-NO" dirty="0" smtClean="0"/>
              <a:t>Tiller Fysioterapi og Manuell terapi, Trondheim</a:t>
            </a:r>
          </a:p>
          <a:p>
            <a:pPr lvl="1">
              <a:spcBef>
                <a:spcPts val="200"/>
              </a:spcBef>
            </a:pPr>
            <a:r>
              <a:rPr lang="nb-NO" dirty="0" smtClean="0"/>
              <a:t>Ullernklinikken, Oslo</a:t>
            </a:r>
          </a:p>
          <a:p>
            <a:pPr>
              <a:spcBef>
                <a:spcPts val="200"/>
              </a:spcBef>
            </a:pPr>
            <a:r>
              <a:rPr lang="nb-NO" dirty="0" smtClean="0"/>
              <a:t>Bredde i </a:t>
            </a:r>
          </a:p>
          <a:p>
            <a:pPr lvl="1">
              <a:spcBef>
                <a:spcPts val="200"/>
              </a:spcBef>
            </a:pPr>
            <a:r>
              <a:rPr lang="nb-NO" dirty="0" smtClean="0"/>
              <a:t>Pasientgrunnlag</a:t>
            </a:r>
          </a:p>
          <a:p>
            <a:pPr lvl="1">
              <a:spcBef>
                <a:spcPts val="200"/>
              </a:spcBef>
            </a:pPr>
            <a:r>
              <a:rPr lang="nb-NO" dirty="0" smtClean="0"/>
              <a:t>Typer behandlingstilbud</a:t>
            </a:r>
          </a:p>
          <a:p>
            <a:pPr lvl="1">
              <a:spcBef>
                <a:spcPts val="200"/>
              </a:spcBef>
            </a:pPr>
            <a:r>
              <a:rPr lang="nb-NO" dirty="0" smtClean="0"/>
              <a:t>Videreutdanninger </a:t>
            </a:r>
            <a:r>
              <a:rPr lang="nb-NO" dirty="0" err="1" smtClean="0"/>
              <a:t>etc</a:t>
            </a:r>
            <a:endParaRPr lang="nb-NO" dirty="0" smtClean="0"/>
          </a:p>
          <a:p>
            <a:pPr lvl="1">
              <a:spcBef>
                <a:spcPts val="200"/>
              </a:spcBef>
            </a:pPr>
            <a:r>
              <a:rPr lang="nb-NO" dirty="0" smtClean="0"/>
              <a:t>Antall fysioterapeuter (6-ca35)</a:t>
            </a:r>
          </a:p>
          <a:p>
            <a:pPr lvl="1">
              <a:spcBef>
                <a:spcPts val="400"/>
              </a:spcBef>
            </a:pPr>
            <a:endParaRPr lang="nb-NO" dirty="0" smtClean="0"/>
          </a:p>
          <a:p>
            <a:pPr lvl="1">
              <a:spcBef>
                <a:spcPts val="400"/>
              </a:spcBef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9784"/>
          </a:xfrm>
        </p:spPr>
        <p:txBody>
          <a:bodyPr/>
          <a:lstStyle/>
          <a:p>
            <a:r>
              <a:rPr lang="en-GB" dirty="0" err="1" smtClean="0"/>
              <a:t>Ambisjoner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768865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GB" dirty="0" err="1" smtClean="0"/>
              <a:t>Resultater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gir</a:t>
            </a:r>
            <a:r>
              <a:rPr lang="en-GB" dirty="0" smtClean="0"/>
              <a:t> </a:t>
            </a:r>
            <a:r>
              <a:rPr lang="en-GB" dirty="0" err="1" smtClean="0"/>
              <a:t>gevinst</a:t>
            </a:r>
            <a:r>
              <a:rPr lang="en-GB" dirty="0" smtClean="0"/>
              <a:t> </a:t>
            </a:r>
            <a:r>
              <a:rPr lang="en-GB" dirty="0" err="1" smtClean="0"/>
              <a:t>utover</a:t>
            </a:r>
            <a:r>
              <a:rPr lang="en-GB" dirty="0" smtClean="0"/>
              <a:t> </a:t>
            </a:r>
            <a:r>
              <a:rPr lang="en-GB" dirty="0" err="1" smtClean="0"/>
              <a:t>kunnskaps</a:t>
            </a:r>
            <a:r>
              <a:rPr lang="en-GB" dirty="0" smtClean="0"/>
              <a:t>-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kompetanseutviklingen</a:t>
            </a:r>
            <a:endParaRPr lang="en-GB" dirty="0" smtClean="0"/>
          </a:p>
          <a:p>
            <a:pPr lvl="1">
              <a:spcBef>
                <a:spcPts val="500"/>
              </a:spcBef>
            </a:pPr>
            <a:r>
              <a:rPr lang="en-GB" dirty="0" err="1" smtClean="0"/>
              <a:t>Ihht</a:t>
            </a:r>
            <a:r>
              <a:rPr lang="en-GB" dirty="0" smtClean="0"/>
              <a:t> </a:t>
            </a:r>
            <a:r>
              <a:rPr lang="en-GB" dirty="0" err="1" smtClean="0"/>
              <a:t>Fondets</a:t>
            </a:r>
            <a:r>
              <a:rPr lang="en-GB" dirty="0" smtClean="0"/>
              <a:t> </a:t>
            </a:r>
            <a:r>
              <a:rPr lang="en-GB" dirty="0" err="1" smtClean="0"/>
              <a:t>ambisjon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å </a:t>
            </a:r>
            <a:r>
              <a:rPr lang="en-GB" dirty="0" err="1" smtClean="0"/>
              <a:t>gi</a:t>
            </a:r>
            <a:r>
              <a:rPr lang="en-GB" dirty="0" smtClean="0"/>
              <a:t> </a:t>
            </a:r>
            <a:r>
              <a:rPr lang="en-GB" dirty="0" err="1" smtClean="0"/>
              <a:t>grunnlag</a:t>
            </a:r>
            <a:r>
              <a:rPr lang="en-GB" dirty="0" smtClean="0"/>
              <a:t> for </a:t>
            </a:r>
            <a:r>
              <a:rPr lang="en-GB" dirty="0" err="1" smtClean="0"/>
              <a:t>varig</a:t>
            </a:r>
            <a:r>
              <a:rPr lang="en-GB" dirty="0" smtClean="0"/>
              <a:t> </a:t>
            </a:r>
            <a:r>
              <a:rPr lang="en-GB" dirty="0" err="1" smtClean="0"/>
              <a:t>forskningsinnsats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primærhelsetjenesten</a:t>
            </a:r>
            <a:endParaRPr lang="en-GB" dirty="0" smtClean="0"/>
          </a:p>
          <a:p>
            <a:pPr>
              <a:spcBef>
                <a:spcPts val="500"/>
              </a:spcBef>
            </a:pPr>
            <a:r>
              <a:rPr lang="en-GB" dirty="0" err="1" smtClean="0"/>
              <a:t>Kombinere</a:t>
            </a:r>
            <a:r>
              <a:rPr lang="en-GB" dirty="0" smtClean="0"/>
              <a:t> </a:t>
            </a:r>
            <a:r>
              <a:rPr lang="en-GB" dirty="0" err="1" smtClean="0"/>
              <a:t>miljøenes</a:t>
            </a:r>
            <a:r>
              <a:rPr lang="en-GB" dirty="0" smtClean="0"/>
              <a:t> </a:t>
            </a:r>
            <a:r>
              <a:rPr lang="en-GB" dirty="0" err="1" smtClean="0"/>
              <a:t>erfaringer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kompetanse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endParaRPr lang="en-GB" dirty="0" smtClean="0"/>
          </a:p>
          <a:p>
            <a:pPr lvl="1">
              <a:spcBef>
                <a:spcPts val="500"/>
              </a:spcBef>
            </a:pPr>
            <a:r>
              <a:rPr lang="en-GB" dirty="0" err="1" smtClean="0"/>
              <a:t>Grunnforskning</a:t>
            </a:r>
            <a:endParaRPr lang="en-GB" dirty="0" smtClean="0"/>
          </a:p>
          <a:p>
            <a:pPr lvl="1">
              <a:spcBef>
                <a:spcPts val="500"/>
              </a:spcBef>
            </a:pPr>
            <a:r>
              <a:rPr lang="en-GB" dirty="0" err="1" smtClean="0"/>
              <a:t>Klinisk</a:t>
            </a:r>
            <a:r>
              <a:rPr lang="en-GB" dirty="0" smtClean="0"/>
              <a:t> </a:t>
            </a:r>
            <a:r>
              <a:rPr lang="en-GB" dirty="0" err="1" smtClean="0"/>
              <a:t>forskning</a:t>
            </a:r>
            <a:r>
              <a:rPr lang="en-GB" dirty="0" smtClean="0"/>
              <a:t> </a:t>
            </a:r>
          </a:p>
          <a:p>
            <a:pPr lvl="1">
              <a:spcBef>
                <a:spcPts val="500"/>
              </a:spcBef>
            </a:pPr>
            <a:r>
              <a:rPr lang="en-GB" dirty="0" err="1" smtClean="0"/>
              <a:t>Pasientbehandling</a:t>
            </a:r>
            <a:endParaRPr lang="en-GB" dirty="0" smtClean="0"/>
          </a:p>
          <a:p>
            <a:pPr>
              <a:spcBef>
                <a:spcPts val="500"/>
              </a:spcBef>
            </a:pPr>
            <a:r>
              <a:rPr lang="en-GB" dirty="0" err="1" smtClean="0"/>
              <a:t>Resultater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oppfattes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nyttige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</a:p>
          <a:p>
            <a:pPr lvl="1">
              <a:spcBef>
                <a:spcPts val="500"/>
              </a:spcBef>
            </a:pPr>
            <a:r>
              <a:rPr lang="en-GB" dirty="0" err="1" smtClean="0"/>
              <a:t>Fysioterapeuter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primærhelsetjenesten</a:t>
            </a:r>
            <a:endParaRPr lang="en-GB" dirty="0" smtClean="0"/>
          </a:p>
          <a:p>
            <a:pPr lvl="1">
              <a:spcBef>
                <a:spcPts val="500"/>
              </a:spcBef>
            </a:pPr>
            <a:r>
              <a:rPr lang="en-GB" dirty="0" err="1" smtClean="0"/>
              <a:t>Brukere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tjenestene</a:t>
            </a:r>
            <a:r>
              <a:rPr lang="en-GB" dirty="0" smtClean="0"/>
              <a:t> </a:t>
            </a:r>
          </a:p>
          <a:p>
            <a:pPr lvl="1">
              <a:spcBef>
                <a:spcPts val="500"/>
              </a:spcBef>
            </a:pPr>
            <a:r>
              <a:rPr lang="en-GB" dirty="0" smtClean="0"/>
              <a:t>Andre </a:t>
            </a:r>
            <a:r>
              <a:rPr lang="en-GB" dirty="0" err="1" smtClean="0"/>
              <a:t>helsearbeidere</a:t>
            </a:r>
            <a:r>
              <a:rPr lang="en-GB" dirty="0" smtClean="0"/>
              <a:t>, </a:t>
            </a:r>
            <a:r>
              <a:rPr lang="en-GB" dirty="0" err="1" smtClean="0"/>
              <a:t>forvaltning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politiske</a:t>
            </a:r>
            <a:r>
              <a:rPr lang="en-GB" dirty="0" smtClean="0"/>
              <a:t> </a:t>
            </a:r>
            <a:r>
              <a:rPr lang="en-GB" dirty="0" err="1" smtClean="0"/>
              <a:t>myndigheter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 smtClean="0"/>
              <a:t>Målene</a:t>
            </a:r>
            <a:r>
              <a:rPr lang="en-GB" smtClean="0"/>
              <a:t> (1)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Etablere et systematisk opplegg for </a:t>
            </a:r>
          </a:p>
          <a:p>
            <a:pPr lvl="1"/>
            <a:r>
              <a:rPr lang="nb-NO" dirty="0" smtClean="0"/>
              <a:t>Datainnsamling i klinisk praksis</a:t>
            </a:r>
          </a:p>
          <a:p>
            <a:pPr lvl="1"/>
            <a:r>
              <a:rPr lang="nb-NO" dirty="0" smtClean="0"/>
              <a:t>Rapportering og oversikter over klinisk praksis og resultatene av tiltakene/behandlingene</a:t>
            </a:r>
          </a:p>
          <a:p>
            <a:r>
              <a:rPr lang="nb-NO" dirty="0" smtClean="0"/>
              <a:t>Etablere en database for å </a:t>
            </a:r>
          </a:p>
          <a:p>
            <a:pPr lvl="1"/>
            <a:r>
              <a:rPr lang="nb-NO" dirty="0" smtClean="0"/>
              <a:t>Karakterisere pasienter i fysioterapipraksis mht kliniske funn, fysisk funksjon, mm</a:t>
            </a:r>
          </a:p>
          <a:p>
            <a:pPr lvl="1"/>
            <a:r>
              <a:rPr lang="nb-NO" dirty="0" smtClean="0"/>
              <a:t>Dokumentere behandlingene/tiltakene som anvendes </a:t>
            </a:r>
          </a:p>
          <a:p>
            <a:pPr lvl="1"/>
            <a:r>
              <a:rPr lang="nb-NO" dirty="0" smtClean="0"/>
              <a:t>Identifisere endringene hos pasientene gjennom behandlingsforløp</a:t>
            </a:r>
          </a:p>
          <a:p>
            <a:endParaRPr lang="nb-NO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 smtClean="0"/>
              <a:t>Målene</a:t>
            </a:r>
            <a:r>
              <a:rPr lang="en-GB" smtClean="0"/>
              <a:t> (2)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572032"/>
          </a:xfrm>
        </p:spPr>
        <p:txBody>
          <a:bodyPr/>
          <a:lstStyle/>
          <a:p>
            <a:r>
              <a:rPr lang="nb-NO" dirty="0" smtClean="0"/>
              <a:t>Identifisere</a:t>
            </a:r>
          </a:p>
          <a:p>
            <a:pPr lvl="1"/>
            <a:r>
              <a:rPr lang="nb-NO" dirty="0" smtClean="0"/>
              <a:t>Hva som kan forutsi bedring</a:t>
            </a:r>
          </a:p>
          <a:p>
            <a:pPr lvl="1"/>
            <a:r>
              <a:rPr lang="nb-NO" dirty="0" smtClean="0"/>
              <a:t>Hvem som drar nytte av hvilke behandlingsopplegg </a:t>
            </a:r>
          </a:p>
          <a:p>
            <a:r>
              <a:rPr lang="nb-NO" dirty="0" smtClean="0"/>
              <a:t>Undersøke effekter av tiltak i separate studier</a:t>
            </a:r>
          </a:p>
          <a:p>
            <a:pPr lvl="1"/>
            <a:r>
              <a:rPr lang="nb-NO" dirty="0" smtClean="0"/>
              <a:t>For pasienter med artrose og nakkeplager </a:t>
            </a:r>
          </a:p>
          <a:p>
            <a:pPr lvl="1"/>
            <a:r>
              <a:rPr lang="nb-NO" dirty="0" smtClean="0"/>
              <a:t>Klinisk kontrollerte forsøk og gjennom mer pragmatiske, klinikknære studier</a:t>
            </a:r>
          </a:p>
          <a:p>
            <a:r>
              <a:rPr lang="nb-NO" dirty="0" smtClean="0"/>
              <a:t>Gjøre helseøkonomiske beregninger i forhold til kostnader og nytteverdi av fysioterapi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en-GB" dirty="0" err="1" smtClean="0"/>
              <a:t>Oversikt</a:t>
            </a:r>
            <a:r>
              <a:rPr lang="en-GB" dirty="0" smtClean="0"/>
              <a:t> over </a:t>
            </a:r>
            <a:r>
              <a:rPr lang="en-GB" dirty="0" err="1" smtClean="0"/>
              <a:t>prosjektene</a:t>
            </a:r>
            <a:r>
              <a:rPr lang="en-GB" dirty="0" smtClean="0"/>
              <a:t> (1)</a:t>
            </a:r>
            <a:endParaRPr lang="en-GB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477141"/>
              </p:ext>
            </p:extLst>
          </p:nvPr>
        </p:nvGraphicFramePr>
        <p:xfrm>
          <a:off x="683568" y="1628800"/>
          <a:ext cx="7992888" cy="4320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92888"/>
              </a:tblGrid>
              <a:tr h="1576717">
                <a:tc>
                  <a:txBody>
                    <a:bodyPr/>
                    <a:lstStyle/>
                    <a:p>
                      <a:r>
                        <a:rPr lang="en-GB" sz="2400" b="0" dirty="0" err="1" smtClean="0"/>
                        <a:t>Etablere</a:t>
                      </a:r>
                      <a:r>
                        <a:rPr lang="en-GB" sz="2400" b="0" dirty="0" smtClean="0"/>
                        <a:t> et </a:t>
                      </a:r>
                      <a:r>
                        <a:rPr lang="en-GB" sz="2400" b="0" dirty="0" err="1" smtClean="0"/>
                        <a:t>kjernesett</a:t>
                      </a:r>
                      <a:r>
                        <a:rPr lang="en-GB" sz="2400" b="0" dirty="0" smtClean="0"/>
                        <a:t> </a:t>
                      </a:r>
                      <a:r>
                        <a:rPr lang="en-GB" sz="2400" b="0" dirty="0" err="1" smtClean="0"/>
                        <a:t>av</a:t>
                      </a:r>
                      <a:r>
                        <a:rPr lang="en-GB" sz="2400" b="0" dirty="0" smtClean="0"/>
                        <a:t> </a:t>
                      </a:r>
                      <a:r>
                        <a:rPr lang="en-GB" sz="2400" b="0" dirty="0" err="1" smtClean="0"/>
                        <a:t>standardiserte</a:t>
                      </a:r>
                      <a:r>
                        <a:rPr lang="en-GB" sz="2400" b="0" dirty="0" smtClean="0"/>
                        <a:t> </a:t>
                      </a:r>
                      <a:r>
                        <a:rPr lang="en-GB" sz="2400" b="0" dirty="0" err="1" smtClean="0"/>
                        <a:t>spørreskjema</a:t>
                      </a:r>
                      <a:r>
                        <a:rPr lang="en-GB" sz="2400" b="0" dirty="0" smtClean="0"/>
                        <a:t> </a:t>
                      </a:r>
                      <a:r>
                        <a:rPr lang="en-GB" sz="2400" b="0" dirty="0" err="1" smtClean="0"/>
                        <a:t>og</a:t>
                      </a:r>
                      <a:r>
                        <a:rPr lang="en-GB" sz="2400" b="0" dirty="0" smtClean="0"/>
                        <a:t> </a:t>
                      </a:r>
                      <a:r>
                        <a:rPr lang="en-GB" sz="2400" b="0" dirty="0" err="1" smtClean="0"/>
                        <a:t>fysiske</a:t>
                      </a:r>
                      <a:r>
                        <a:rPr lang="en-GB" sz="2400" b="0" dirty="0" smtClean="0"/>
                        <a:t> tester for å </a:t>
                      </a:r>
                      <a:r>
                        <a:rPr lang="en-GB" sz="2400" b="0" dirty="0" err="1" smtClean="0"/>
                        <a:t>måle</a:t>
                      </a:r>
                      <a:r>
                        <a:rPr lang="en-GB" sz="2400" b="0" dirty="0" smtClean="0"/>
                        <a:t> </a:t>
                      </a:r>
                      <a:r>
                        <a:rPr lang="en-GB" sz="2400" b="0" dirty="0" err="1" smtClean="0"/>
                        <a:t>funksjon</a:t>
                      </a:r>
                      <a:r>
                        <a:rPr lang="en-GB" sz="2400" b="0" dirty="0" smtClean="0"/>
                        <a:t> </a:t>
                      </a:r>
                      <a:r>
                        <a:rPr lang="en-GB" sz="2400" b="0" dirty="0" err="1" smtClean="0"/>
                        <a:t>i</a:t>
                      </a:r>
                      <a:r>
                        <a:rPr lang="en-GB" sz="2400" b="0" dirty="0" smtClean="0"/>
                        <a:t> </a:t>
                      </a:r>
                      <a:r>
                        <a:rPr lang="en-GB" sz="2400" b="0" dirty="0" err="1" smtClean="0"/>
                        <a:t>klinisk</a:t>
                      </a:r>
                      <a:r>
                        <a:rPr lang="en-GB" sz="2400" b="0" dirty="0" smtClean="0"/>
                        <a:t> </a:t>
                      </a:r>
                      <a:r>
                        <a:rPr lang="en-GB" sz="2400" b="0" dirty="0" err="1" smtClean="0"/>
                        <a:t>praksis</a:t>
                      </a:r>
                      <a:endParaRPr lang="en-GB" sz="2400" b="0" dirty="0" smtClean="0"/>
                    </a:p>
                  </a:txBody>
                  <a:tcPr anchor="ctr"/>
                </a:tc>
              </a:tr>
              <a:tr h="132593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nb-NO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Undersøke om spesifikk trening kan</a:t>
                      </a:r>
                      <a:r>
                        <a:rPr lang="nb-NO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r>
                        <a:rPr lang="nb-NO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orrigere avvik i motorisk kontroll</a:t>
                      </a:r>
                      <a:r>
                        <a:rPr lang="nb-NO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og gi reduserte plager</a:t>
                      </a:r>
                    </a:p>
                  </a:txBody>
                  <a:tcPr anchor="ctr"/>
                </a:tc>
              </a:tr>
              <a:tr h="1417826">
                <a:tc>
                  <a:txBody>
                    <a:bodyPr/>
                    <a:lstStyle/>
                    <a:p>
                      <a:r>
                        <a:rPr lang="nb-NO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Undersøke effekt av behandlingstiltak som</a:t>
                      </a:r>
                    </a:p>
                    <a:p>
                      <a:r>
                        <a:rPr lang="nb-NO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fysioterapeuter anvender til pasienter med vedvarende nakkeplager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 smtClean="0"/>
              <a:t>Oversikt</a:t>
            </a:r>
            <a:r>
              <a:rPr lang="en-GB" smtClean="0"/>
              <a:t> over </a:t>
            </a:r>
            <a:r>
              <a:rPr lang="en-GB" err="1" smtClean="0"/>
              <a:t>prosjektene</a:t>
            </a:r>
            <a:r>
              <a:rPr lang="en-GB" smtClean="0"/>
              <a:t> (2)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271562"/>
          <a:ext cx="8606760" cy="489374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06760"/>
              </a:tblGrid>
              <a:tr h="1075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 smtClean="0"/>
                        <a:t>Undersøke</a:t>
                      </a:r>
                      <a:r>
                        <a:rPr lang="en-US" sz="2400" b="0" i="0" dirty="0" smtClean="0"/>
                        <a:t> </a:t>
                      </a:r>
                      <a:r>
                        <a:rPr lang="en-US" sz="2400" b="0" i="0" dirty="0" err="1" smtClean="0"/>
                        <a:t>effekten</a:t>
                      </a:r>
                      <a:r>
                        <a:rPr lang="en-US" sz="2400" b="0" i="0" dirty="0" smtClean="0"/>
                        <a:t>  (</a:t>
                      </a:r>
                      <a:r>
                        <a:rPr lang="en-US" sz="2400" b="0" i="0" dirty="0" err="1" smtClean="0"/>
                        <a:t>inkl</a:t>
                      </a:r>
                      <a:r>
                        <a:rPr lang="en-US" sz="2400" b="0" i="0" dirty="0" smtClean="0"/>
                        <a:t> </a:t>
                      </a:r>
                      <a:r>
                        <a:rPr lang="en-US" sz="2400" b="0" i="0" dirty="0" err="1" smtClean="0"/>
                        <a:t>kost:nytte</a:t>
                      </a:r>
                      <a:r>
                        <a:rPr lang="en-US" sz="2400" b="0" i="0" baseline="0" dirty="0" smtClean="0"/>
                        <a:t> ) </a:t>
                      </a:r>
                      <a:r>
                        <a:rPr lang="en-US" sz="2400" b="0" i="0" dirty="0" err="1" smtClean="0"/>
                        <a:t>av</a:t>
                      </a:r>
                      <a:r>
                        <a:rPr lang="en-US" sz="2400" b="0" i="0" dirty="0" smtClean="0"/>
                        <a:t> </a:t>
                      </a:r>
                      <a:r>
                        <a:rPr lang="en-US" sz="2400" b="0" i="0" dirty="0" err="1" smtClean="0"/>
                        <a:t>artroseskole</a:t>
                      </a:r>
                      <a:r>
                        <a:rPr lang="en-US" sz="2400" b="0" i="0" baseline="0" dirty="0" smtClean="0"/>
                        <a:t> </a:t>
                      </a:r>
                      <a:r>
                        <a:rPr lang="en-US" sz="2400" b="0" i="0" baseline="0" dirty="0" err="1" smtClean="0"/>
                        <a:t>og</a:t>
                      </a:r>
                      <a:r>
                        <a:rPr lang="en-US" sz="2400" b="0" i="0" baseline="0" dirty="0" smtClean="0"/>
                        <a:t> </a:t>
                      </a:r>
                      <a:r>
                        <a:rPr lang="en-US" sz="2400" b="0" i="0" baseline="0" dirty="0" err="1" smtClean="0"/>
                        <a:t>trening</a:t>
                      </a:r>
                      <a:r>
                        <a:rPr lang="en-US" sz="2400" b="0" i="0" baseline="0" dirty="0" smtClean="0"/>
                        <a:t> </a:t>
                      </a:r>
                      <a:r>
                        <a:rPr lang="en-US" sz="2400" b="0" i="0" baseline="0" dirty="0" err="1" smtClean="0"/>
                        <a:t>rettet</a:t>
                      </a:r>
                      <a:r>
                        <a:rPr lang="en-US" sz="2400" b="0" i="0" baseline="0" dirty="0" smtClean="0"/>
                        <a:t> mot </a:t>
                      </a:r>
                      <a:r>
                        <a:rPr lang="en-US" sz="2400" b="0" i="0" baseline="0" dirty="0" err="1" smtClean="0"/>
                        <a:t>personer</a:t>
                      </a:r>
                      <a:r>
                        <a:rPr lang="en-US" sz="2400" b="0" i="0" baseline="0" dirty="0" smtClean="0"/>
                        <a:t> med </a:t>
                      </a:r>
                      <a:r>
                        <a:rPr lang="en-US" sz="2400" b="0" i="0" baseline="0" dirty="0" err="1" smtClean="0"/>
                        <a:t>artrose</a:t>
                      </a:r>
                      <a:endParaRPr lang="en-US" sz="2400" b="0" i="0" dirty="0" smtClean="0"/>
                    </a:p>
                  </a:txBody>
                  <a:tcPr anchor="ctr"/>
                </a:tc>
              </a:tr>
              <a:tr h="1429611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Undersøke og beskrive forløp av nyoppståtte rygg‐ og nakkeplager i befolkningen</a:t>
                      </a:r>
                      <a:r>
                        <a:rPr lang="nb-NO" sz="2400" baseline="0" dirty="0" smtClean="0"/>
                        <a:t> og </a:t>
                      </a:r>
                      <a:r>
                        <a:rPr lang="nb-NO" sz="2400" dirty="0" smtClean="0"/>
                        <a:t>identifisere tidlige </a:t>
                      </a:r>
                      <a:r>
                        <a:rPr lang="nb-NO" sz="2400" dirty="0" err="1" smtClean="0"/>
                        <a:t>prediktorer</a:t>
                      </a:r>
                      <a:r>
                        <a:rPr lang="nb-NO" sz="2400" dirty="0" smtClean="0"/>
                        <a:t> for langvarige plager</a:t>
                      </a:r>
                      <a:endParaRPr lang="en-GB" sz="2400" dirty="0"/>
                    </a:p>
                  </a:txBody>
                  <a:tcPr anchor="ctr"/>
                </a:tc>
              </a:tr>
              <a:tr h="2389056">
                <a:tc>
                  <a:txBody>
                    <a:bodyPr/>
                    <a:lstStyle/>
                    <a:p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Utvikle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etablere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GB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felles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system for </a:t>
                      </a:r>
                      <a:r>
                        <a:rPr lang="en-GB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systematisk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registrering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nøkkelinformasjon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nb-NO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asientene</a:t>
                      </a:r>
                      <a:r>
                        <a:rPr lang="nb-NO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lang="en-GB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ehandlingene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og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r>
                        <a:rPr lang="nb-NO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liniske</a:t>
                      </a:r>
                      <a:r>
                        <a:rPr lang="nb-NO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utfallsmål </a:t>
                      </a:r>
                    </a:p>
                    <a:p>
                      <a:r>
                        <a:rPr lang="nb-NO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Undersøke og beskrive forløp for pasienter med muskelskjelettplager behandlet av fysioterapeuter i primærhelsetjenesten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ysioPrim-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10302</TotalTime>
  <Words>1808</Words>
  <Application>Microsoft Office PowerPoint</Application>
  <PresentationFormat>On-screen Show (4:3)</PresentationFormat>
  <Paragraphs>375</Paragraphs>
  <Slides>30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FysioPrim-mal</vt:lpstr>
      <vt:lpstr>Et forskningsprogram om muskelskjelettlidelser og fysioterapi i primærhelsetjenesten  2010-2015</vt:lpstr>
      <vt:lpstr>PowerPoint Presentation</vt:lpstr>
      <vt:lpstr>Samarbeidspartnere – forskningsmiljøer</vt:lpstr>
      <vt:lpstr>Samarbeidspartnere – kliniske miljøer</vt:lpstr>
      <vt:lpstr>Ambisjoner</vt:lpstr>
      <vt:lpstr>Målene (1)</vt:lpstr>
      <vt:lpstr>Målene (2)</vt:lpstr>
      <vt:lpstr>Oversikt over prosjektene (1)</vt:lpstr>
      <vt:lpstr>Oversikt over prosjektene (2)</vt:lpstr>
      <vt:lpstr>Prosjekt A: Kjernesett for "fitness"</vt:lpstr>
      <vt:lpstr>PowerPoint Presentation</vt:lpstr>
      <vt:lpstr>Spørrekjemaer </vt:lpstr>
      <vt:lpstr>Prosjekt B1:  Nakkesmerter i bekolkningen</vt:lpstr>
      <vt:lpstr>Prosjekt B2:  Motorisk kontroll og nakkesmerter – en RCT</vt:lpstr>
      <vt:lpstr>Prosjekt B3:  Single Subject Design – i klinikken</vt:lpstr>
      <vt:lpstr>Artroseskole og trening – 2 RCTer</vt:lpstr>
      <vt:lpstr>Prosjekt D1: Standardisert system for  registrering av kliniske data</vt:lpstr>
      <vt:lpstr>Informasjon fra anamnese/undersøkelse som planlegges inn i registreringssystemet</vt:lpstr>
      <vt:lpstr>Informasjon fra anamnese/undersøkelse som planlegges inn i registreringssystemet – to nivåer</vt:lpstr>
      <vt:lpstr>Prosjekt d2: Systematisk registrering av kliniske data</vt:lpstr>
      <vt:lpstr>Forhold som databasen kan belyse (eksempler)</vt:lpstr>
      <vt:lpstr>Et sentralt mål for utlysningen:  Å skape varige forskningsmuligheter og offentlig finansiering av forskning i primærhelsetjenesten </vt:lpstr>
      <vt:lpstr>Primærhelsetjenesten i Norge</vt:lpstr>
      <vt:lpstr>Forskning pågår</vt:lpstr>
      <vt:lpstr>Hva må til?</vt:lpstr>
      <vt:lpstr>Mulige måter å gå frem på</vt:lpstr>
      <vt:lpstr>Hva kan vi prøve ut gjennom FYSIOPRIM?</vt:lpstr>
      <vt:lpstr>Organisering</vt:lpstr>
      <vt:lpstr>Formalisert samarbeid mellom forskningsmiljøer og privat praksis</vt:lpstr>
      <vt:lpstr>Tilleggsprosjekter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ninav</dc:creator>
  <cp:lastModifiedBy>Nina Køpke Vøllestad</cp:lastModifiedBy>
  <cp:revision>287</cp:revision>
  <dcterms:created xsi:type="dcterms:W3CDTF">2010-03-16T07:10:02Z</dcterms:created>
  <dcterms:modified xsi:type="dcterms:W3CDTF">2012-03-27T13:39:33Z</dcterms:modified>
</cp:coreProperties>
</file>