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4" r:id="rId11"/>
    <p:sldId id="261" r:id="rId12"/>
    <p:sldId id="262" r:id="rId13"/>
    <p:sldId id="265" r:id="rId14"/>
    <p:sldId id="266" r:id="rId15"/>
  </p:sldIdLst>
  <p:sldSz cx="9144000" cy="5143500" type="screen16x9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8">
          <p15:clr>
            <a:srgbClr val="A4A3A4"/>
          </p15:clr>
        </p15:guide>
        <p15:guide id="2" pos="15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D4147"/>
    <a:srgbClr val="002983"/>
    <a:srgbClr val="F3F4FA"/>
    <a:srgbClr val="0A3D97"/>
    <a:srgbClr val="E7E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51" autoAdjust="0"/>
  </p:normalViewPr>
  <p:slideViewPr>
    <p:cSldViewPr snapToGrid="0" snapToObjects="1">
      <p:cViewPr varScale="1">
        <p:scale>
          <a:sx n="134" d="100"/>
          <a:sy n="134" d="100"/>
        </p:scale>
        <p:origin x="954" y="120"/>
      </p:cViewPr>
      <p:guideLst>
        <p:guide orient="horz" pos="1038"/>
        <p:guide pos="151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4359-EBDC-FC43-A019-8CBBBB60D08C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BD6B3-C618-314E-913A-06F6EC1502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4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9FD8F-D6C5-A544-AA87-3865A95E4205}" type="datetimeFigureOut">
              <a:rPr lang="nb-NO" smtClean="0"/>
              <a:t>24.03.2021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C3697-D74B-0149-84E8-C429FD2168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30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mørkt">
    <p:bg>
      <p:bgPr>
        <a:gradFill flip="none" rotWithShape="1">
          <a:gsLst>
            <a:gs pos="60000">
              <a:schemeClr val="tx1"/>
            </a:gs>
            <a:gs pos="100000">
              <a:schemeClr val="tx1">
                <a:alpha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e 14"/>
          <p:cNvGrpSpPr/>
          <p:nvPr userDrawn="1"/>
        </p:nvGrpSpPr>
        <p:grpSpPr>
          <a:xfrm>
            <a:off x="5778415" y="1629528"/>
            <a:ext cx="4227010" cy="4228347"/>
            <a:chOff x="5118191" y="2170455"/>
            <a:chExt cx="4639583" cy="4551020"/>
          </a:xfrm>
        </p:grpSpPr>
        <p:sp>
          <p:nvSpPr>
            <p:cNvPr id="12" name="Ellipse 11"/>
            <p:cNvSpPr/>
            <p:nvPr userDrawn="1"/>
          </p:nvSpPr>
          <p:spPr>
            <a:xfrm>
              <a:off x="7879559" y="2170455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 userDrawn="1"/>
          </p:nvSpPr>
          <p:spPr>
            <a:xfrm>
              <a:off x="7879559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  <p:sp>
          <p:nvSpPr>
            <p:cNvPr id="14" name="Ellipse 13"/>
            <p:cNvSpPr/>
            <p:nvPr userDrawn="1"/>
          </p:nvSpPr>
          <p:spPr>
            <a:xfrm>
              <a:off x="5118191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</p:grp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3045227" y="4592284"/>
            <a:ext cx="2783372" cy="24622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1000" b="0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nb-NO" dirty="0" smtClean="0"/>
              <a:t>Klikk for å  redigere avdelingsnavn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 flipH="1">
            <a:off x="950714" y="1894464"/>
            <a:ext cx="8005767" cy="0"/>
          </a:xfrm>
          <a:prstGeom prst="line">
            <a:avLst/>
          </a:prstGeom>
          <a:ln w="6350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Bild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4596008"/>
            <a:ext cx="1828800" cy="342900"/>
          </a:xfrm>
          <a:prstGeom prst="rect">
            <a:avLst/>
          </a:prstGeom>
        </p:spPr>
      </p:pic>
      <p:cxnSp>
        <p:nvCxnSpPr>
          <p:cNvPr id="5" name="Rett linje 4"/>
          <p:cNvCxnSpPr/>
          <p:nvPr userDrawn="1"/>
        </p:nvCxnSpPr>
        <p:spPr>
          <a:xfrm>
            <a:off x="2774950" y="4603504"/>
            <a:ext cx="0" cy="305046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lassholder for tekst 19"/>
          <p:cNvSpPr>
            <a:spLocks noGrp="1"/>
          </p:cNvSpPr>
          <p:nvPr>
            <p:ph type="body" sz="quarter" idx="10"/>
          </p:nvPr>
        </p:nvSpPr>
        <p:spPr>
          <a:xfrm>
            <a:off x="880920" y="1179821"/>
            <a:ext cx="6561137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72488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soversikt med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5727700" y="1302027"/>
            <a:ext cx="3027339" cy="2610812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+mj-lt"/>
                <a:cs typeface="Arial"/>
              </a:defRPr>
            </a:lvl1pPr>
          </a:lstStyle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22" name="Tittel 1"/>
          <p:cNvSpPr>
            <a:spLocks noGrp="1"/>
          </p:cNvSpPr>
          <p:nvPr>
            <p:ph type="ctrTitle"/>
          </p:nvPr>
        </p:nvSpPr>
        <p:spPr>
          <a:xfrm>
            <a:off x="457201" y="471017"/>
            <a:ext cx="8297838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3600" b="1">
                <a:latin typeface="+mj-lt"/>
                <a:cs typeface="Arial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3" y="4607797"/>
            <a:ext cx="1818417" cy="325800"/>
          </a:xfrm>
          <a:prstGeom prst="rect">
            <a:avLst/>
          </a:prstGeom>
        </p:spPr>
      </p:pic>
      <p:sp>
        <p:nvSpPr>
          <p:cNvPr id="11" name="Plassholder for innhold 2"/>
          <p:cNvSpPr>
            <a:spLocks noGrp="1"/>
          </p:cNvSpPr>
          <p:nvPr>
            <p:ph idx="1"/>
          </p:nvPr>
        </p:nvSpPr>
        <p:spPr>
          <a:xfrm>
            <a:off x="457201" y="1309049"/>
            <a:ext cx="5019675" cy="260379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400">
                <a:latin typeface="+mj-lt"/>
                <a:cs typeface="Arial"/>
              </a:defRPr>
            </a:lvl1pPr>
            <a:lvl2pPr>
              <a:defRPr sz="2400">
                <a:latin typeface="+mj-lt"/>
                <a:cs typeface="Arial"/>
              </a:defRPr>
            </a:lvl2pPr>
            <a:lvl3pPr>
              <a:defRPr sz="2400">
                <a:latin typeface="+mj-lt"/>
                <a:cs typeface="Arial"/>
              </a:defRPr>
            </a:lvl3pPr>
            <a:lvl4pPr>
              <a:defRPr sz="2400">
                <a:latin typeface="+mj-lt"/>
                <a:cs typeface="Arial"/>
              </a:defRPr>
            </a:lvl4pPr>
            <a:lvl5pPr>
              <a:defRPr sz="2400">
                <a:latin typeface="+mj-lt"/>
                <a:cs typeface="Arial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633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mengdetekst uten li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6725" y="1304462"/>
            <a:ext cx="8274665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FontTx/>
              <a:buNone/>
              <a:defRPr sz="2400">
                <a:latin typeface="+mj-lt"/>
                <a:cs typeface="Arial"/>
              </a:defRPr>
            </a:lvl1pPr>
            <a:lvl2pPr>
              <a:defRPr sz="1400">
                <a:latin typeface="ScalaSans"/>
                <a:cs typeface="ScalaSans"/>
              </a:defRPr>
            </a:lvl2pPr>
            <a:lvl3pPr>
              <a:defRPr sz="1200">
                <a:latin typeface="ScalaSans"/>
                <a:cs typeface="ScalaSans"/>
              </a:defRPr>
            </a:lvl3pPr>
            <a:lvl4pPr>
              <a:defRPr sz="1100">
                <a:latin typeface="ScalaSans"/>
                <a:cs typeface="ScalaSans"/>
              </a:defRPr>
            </a:lvl4pPr>
            <a:lvl5pPr>
              <a:defRPr sz="1100">
                <a:latin typeface="ScalaSans"/>
                <a:cs typeface="ScalaSans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464024" y="482615"/>
            <a:ext cx="8277367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+mj-lt"/>
                <a:cs typeface="Arial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3" y="4607797"/>
            <a:ext cx="1818417" cy="3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0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11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ScalaSans-Bold"/>
          <a:ea typeface="+mj-ea"/>
          <a:cs typeface="ScalaSans-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setilsynet.no/globalassets/opplastinger/english/revocation_medical_licences_uk_norway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860258" y="4227062"/>
            <a:ext cx="4383380" cy="738664"/>
          </a:xfrm>
        </p:spPr>
        <p:txBody>
          <a:bodyPr/>
          <a:lstStyle/>
          <a:p>
            <a:r>
              <a:rPr lang="nb-NO" sz="1400" dirty="0" smtClean="0"/>
              <a:t>Geir Sverre Braut, </a:t>
            </a:r>
            <a:r>
              <a:rPr lang="nb-NO" sz="1400" dirty="0" err="1" smtClean="0"/>
              <a:t>Høgskulen</a:t>
            </a:r>
            <a:r>
              <a:rPr lang="nb-NO" sz="1400" dirty="0" smtClean="0"/>
              <a:t> på Vestlandet og SUS</a:t>
            </a:r>
            <a:br>
              <a:rPr lang="nb-NO" sz="1400" dirty="0" smtClean="0"/>
            </a:br>
            <a:r>
              <a:rPr lang="nb-NO" sz="1400" dirty="0" smtClean="0"/>
              <a:t>24. mars 2021 </a:t>
            </a:r>
            <a:endParaRPr lang="nb-NO" sz="14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936579" y="973087"/>
            <a:ext cx="7293021" cy="609600"/>
          </a:xfrm>
        </p:spPr>
        <p:txBody>
          <a:bodyPr/>
          <a:lstStyle/>
          <a:p>
            <a:r>
              <a:rPr lang="nb-NO" dirty="0" err="1" smtClean="0"/>
              <a:t>Personleg</a:t>
            </a:r>
            <a:r>
              <a:rPr lang="nb-NO" dirty="0" smtClean="0"/>
              <a:t> ansvar for helsepersonell?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936579" y="2073528"/>
            <a:ext cx="7237362" cy="461665"/>
          </a:xfrm>
          <a:prstGeom prst="rect">
            <a:avLst/>
          </a:prstGeom>
        </p:spPr>
        <p:txBody>
          <a:bodyPr wrap="square" rtlCol="0" anchor="b" anchorCtr="0">
            <a:spAutoFit/>
          </a:bodyPr>
          <a:lstStyle/>
          <a:p>
            <a:r>
              <a:rPr lang="nb-NO" sz="2400" dirty="0" err="1" smtClean="0">
                <a:solidFill>
                  <a:schemeClr val="bg1"/>
                </a:solidFill>
              </a:rPr>
              <a:t>Refleksjonar</a:t>
            </a:r>
            <a:r>
              <a:rPr lang="nb-NO" sz="2400" dirty="0" smtClean="0">
                <a:solidFill>
                  <a:schemeClr val="bg1"/>
                </a:solidFill>
              </a:rPr>
              <a:t> rundt </a:t>
            </a:r>
            <a:r>
              <a:rPr lang="nb-NO" sz="2400" dirty="0" err="1" smtClean="0">
                <a:solidFill>
                  <a:schemeClr val="bg1"/>
                </a:solidFill>
              </a:rPr>
              <a:t>gjeldande</a:t>
            </a:r>
            <a:r>
              <a:rPr lang="nb-NO" sz="2400" dirty="0" smtClean="0">
                <a:solidFill>
                  <a:schemeClr val="bg1"/>
                </a:solidFill>
              </a:rPr>
              <a:t> og </a:t>
            </a:r>
            <a:r>
              <a:rPr lang="nb-NO" sz="2400" dirty="0" err="1" smtClean="0">
                <a:solidFill>
                  <a:schemeClr val="bg1"/>
                </a:solidFill>
              </a:rPr>
              <a:t>mogelege</a:t>
            </a:r>
            <a:r>
              <a:rPr lang="nb-NO" sz="2400" dirty="0" smtClean="0">
                <a:solidFill>
                  <a:schemeClr val="bg1"/>
                </a:solidFill>
              </a:rPr>
              <a:t> nye lovkrav</a:t>
            </a:r>
          </a:p>
        </p:txBody>
      </p:sp>
    </p:spTree>
    <p:extLst>
      <p:ext uri="{BB962C8B-B14F-4D97-AF65-F5344CB8AC3E}">
        <p14:creationId xmlns:p14="http://schemas.microsoft.com/office/powerpoint/2010/main" val="23798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66726" y="1312414"/>
            <a:ext cx="8274665" cy="44012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Formål: </a:t>
            </a:r>
            <a:r>
              <a:rPr lang="nb-NO" sz="2200" dirty="0" err="1" smtClean="0"/>
              <a:t>Meir</a:t>
            </a:r>
            <a:r>
              <a:rPr lang="nb-NO" sz="2200" dirty="0" smtClean="0"/>
              <a:t> effektivt tilsyn, pasient- og brukartryggleik og tillit til helse- og </a:t>
            </a:r>
            <a:r>
              <a:rPr lang="nb-NO" sz="2200" dirty="0" err="1" smtClean="0"/>
              <a:t>omsorgstenesta</a:t>
            </a:r>
            <a:endParaRPr lang="nb-NO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Større fridom til vurdering om å gå inn i konkrete saker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smtClean="0"/>
              <a:t>Plikt for </a:t>
            </a:r>
            <a:r>
              <a:rPr lang="nb-NO" sz="2200" dirty="0" err="1" smtClean="0"/>
              <a:t>verksemdene</a:t>
            </a:r>
            <a:r>
              <a:rPr lang="nb-NO" sz="2200" dirty="0" smtClean="0"/>
              <a:t> til å følgja opp i første runde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err="1" smtClean="0"/>
              <a:t>Åtvaring</a:t>
            </a:r>
            <a:r>
              <a:rPr lang="nb-NO" sz="2200" dirty="0" smtClean="0"/>
              <a:t> blir fjerna </a:t>
            </a:r>
            <a:r>
              <a:rPr lang="nb-NO" sz="2200" dirty="0" err="1" smtClean="0"/>
              <a:t>frå</a:t>
            </a:r>
            <a:r>
              <a:rPr lang="nb-NO" sz="2200" dirty="0" smtClean="0"/>
              <a:t> </a:t>
            </a:r>
            <a:r>
              <a:rPr lang="nb-NO" sz="2200" dirty="0" err="1" smtClean="0"/>
              <a:t>helsepersonellova</a:t>
            </a:r>
            <a:r>
              <a:rPr lang="nb-NO" sz="2200" dirty="0" smtClean="0"/>
              <a:t>, men erstatta av ny reaksjon om </a:t>
            </a:r>
            <a:r>
              <a:rPr lang="nb-NO" sz="2200" dirty="0" err="1" smtClean="0"/>
              <a:t>fagleg</a:t>
            </a:r>
            <a:r>
              <a:rPr lang="nb-NO" sz="2200" dirty="0" smtClean="0"/>
              <a:t> pålegg og </a:t>
            </a:r>
            <a:r>
              <a:rPr lang="nb-NO" sz="2200" dirty="0" err="1" smtClean="0"/>
              <a:t>meir</a:t>
            </a:r>
            <a:r>
              <a:rPr lang="nb-NO" sz="2200" dirty="0" smtClean="0"/>
              <a:t> nyansering i avgrensa autorisasjon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 err="1" smtClean="0"/>
              <a:t>Alvorlege</a:t>
            </a:r>
            <a:r>
              <a:rPr lang="nb-NO" sz="2200" dirty="0" smtClean="0"/>
              <a:t> </a:t>
            </a:r>
            <a:r>
              <a:rPr lang="nb-NO" sz="2200" dirty="0" err="1" smtClean="0"/>
              <a:t>hendingar</a:t>
            </a:r>
            <a:r>
              <a:rPr lang="nb-NO" sz="2200" dirty="0" smtClean="0"/>
              <a:t> framleis varsel til </a:t>
            </a:r>
            <a:r>
              <a:rPr lang="nb-NO" sz="2200" dirty="0" err="1" smtClean="0"/>
              <a:t>Htil</a:t>
            </a:r>
            <a:r>
              <a:rPr lang="nb-NO" sz="2200" dirty="0" smtClean="0"/>
              <a:t> og </a:t>
            </a:r>
            <a:r>
              <a:rPr lang="nb-NO" sz="2200" dirty="0" err="1" smtClean="0"/>
              <a:t>Ukom</a:t>
            </a:r>
            <a:endParaRPr lang="nb-NO" sz="2200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64024" y="482615"/>
            <a:ext cx="8277367" cy="584775"/>
          </a:xfrm>
        </p:spPr>
        <p:txBody>
          <a:bodyPr/>
          <a:lstStyle/>
          <a:p>
            <a:r>
              <a:rPr lang="nb-NO" sz="3200" dirty="0" err="1" smtClean="0"/>
              <a:t>Høyringsnotat</a:t>
            </a:r>
            <a:r>
              <a:rPr lang="nb-NO" sz="3200" dirty="0" smtClean="0"/>
              <a:t> – frist 3. mai 2021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5605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201" y="325839"/>
            <a:ext cx="8297838" cy="584775"/>
          </a:xfrm>
        </p:spPr>
        <p:txBody>
          <a:bodyPr/>
          <a:lstStyle/>
          <a:p>
            <a:r>
              <a:rPr lang="nb-NO" sz="3200" dirty="0" err="1" smtClean="0"/>
              <a:t>Utfordringar</a:t>
            </a:r>
            <a:r>
              <a:rPr lang="nb-NO" sz="3200" dirty="0" smtClean="0"/>
              <a:t> </a:t>
            </a:r>
            <a:r>
              <a:rPr lang="nb-NO" sz="3200" dirty="0" err="1" smtClean="0"/>
              <a:t>no</a:t>
            </a:r>
            <a:r>
              <a:rPr lang="nb-NO" sz="3200" dirty="0" smtClean="0"/>
              <a:t> og framover</a:t>
            </a:r>
            <a:endParaRPr lang="nb-NO" sz="3200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457200" y="998949"/>
            <a:ext cx="7024977" cy="3859518"/>
          </a:xfrm>
        </p:spPr>
        <p:txBody>
          <a:bodyPr/>
          <a:lstStyle/>
          <a:p>
            <a:r>
              <a:rPr lang="nb-NO" sz="2000" dirty="0" smtClean="0"/>
              <a:t>Kjensle av rettstryggleik for </a:t>
            </a:r>
            <a:r>
              <a:rPr lang="nb-NO" sz="2000" dirty="0" err="1" smtClean="0"/>
              <a:t>pasientane</a:t>
            </a:r>
            <a:r>
              <a:rPr lang="nb-NO" sz="2000" dirty="0" smtClean="0"/>
              <a:t>. Kven følgjer opp </a:t>
            </a:r>
            <a:r>
              <a:rPr lang="nb-NO" sz="2000" dirty="0" err="1" smtClean="0"/>
              <a:t>lovbrot</a:t>
            </a:r>
            <a:r>
              <a:rPr lang="nb-NO" sz="2000" dirty="0" smtClean="0"/>
              <a:t>? (Politiet?)</a:t>
            </a:r>
          </a:p>
          <a:p>
            <a:r>
              <a:rPr lang="nb-NO" sz="2000" dirty="0" smtClean="0"/>
              <a:t>Saksvolumet hos </a:t>
            </a:r>
            <a:r>
              <a:rPr lang="nb-NO" sz="2000" dirty="0" err="1" smtClean="0"/>
              <a:t>statsforvaltarane</a:t>
            </a:r>
            <a:r>
              <a:rPr lang="nb-NO" sz="2000" dirty="0" smtClean="0"/>
              <a:t> og Statens helsetilsyn. Kva er alternativkostnaden?</a:t>
            </a:r>
          </a:p>
          <a:p>
            <a:r>
              <a:rPr lang="nb-NO" sz="2000" dirty="0"/>
              <a:t>Kjensle av skilnadsbehandling for helsepersonellet. Ulik saksbehandling i ulike fylke</a:t>
            </a:r>
            <a:r>
              <a:rPr lang="nb-NO" sz="2000" dirty="0" smtClean="0"/>
              <a:t>?</a:t>
            </a:r>
          </a:p>
          <a:p>
            <a:r>
              <a:rPr lang="nb-NO" sz="2000" dirty="0" smtClean="0"/>
              <a:t>Nye (administrative) </a:t>
            </a:r>
            <a:r>
              <a:rPr lang="nb-NO" sz="2000" dirty="0" err="1" smtClean="0"/>
              <a:t>oppgåver</a:t>
            </a:r>
            <a:r>
              <a:rPr lang="nb-NO" sz="2000" dirty="0" smtClean="0"/>
              <a:t> hos </a:t>
            </a:r>
            <a:r>
              <a:rPr lang="nb-NO" sz="2000" dirty="0" err="1" smtClean="0"/>
              <a:t>tenesteytarane</a:t>
            </a:r>
            <a:r>
              <a:rPr lang="nb-NO" sz="2000" dirty="0" smtClean="0"/>
              <a:t>. Kompetanse? Kapasitet? Rolleblanding?</a:t>
            </a:r>
          </a:p>
          <a:p>
            <a:r>
              <a:rPr lang="nb-NO" sz="2000" dirty="0" err="1" smtClean="0"/>
              <a:t>Korleis</a:t>
            </a:r>
            <a:r>
              <a:rPr lang="nb-NO" sz="2000" dirty="0" smtClean="0"/>
              <a:t> vil </a:t>
            </a:r>
            <a:r>
              <a:rPr lang="nb-NO" sz="2000" dirty="0" err="1" smtClean="0"/>
              <a:t>verksemdene</a:t>
            </a:r>
            <a:r>
              <a:rPr lang="nb-NO" sz="2000" dirty="0" smtClean="0"/>
              <a:t> sjølve </a:t>
            </a:r>
            <a:r>
              <a:rPr lang="nb-NO" sz="2000" dirty="0" err="1" smtClean="0"/>
              <a:t>vurdera</a:t>
            </a:r>
            <a:r>
              <a:rPr lang="nb-NO" sz="2000" dirty="0" smtClean="0"/>
              <a:t> </a:t>
            </a:r>
            <a:r>
              <a:rPr lang="nb-NO" sz="2000" dirty="0" err="1" smtClean="0"/>
              <a:t>verksemdsperspektivet</a:t>
            </a:r>
            <a:r>
              <a:rPr lang="nb-NO" sz="2000" dirty="0" smtClean="0"/>
              <a:t> i det som (ofte) framstår som «personalsaker»?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76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201" y="532573"/>
            <a:ext cx="8297838" cy="584775"/>
          </a:xfrm>
        </p:spPr>
        <p:txBody>
          <a:bodyPr/>
          <a:lstStyle/>
          <a:p>
            <a:r>
              <a:rPr lang="nb-NO" sz="3200" dirty="0" smtClean="0"/>
              <a:t>Kva er då </a:t>
            </a:r>
            <a:r>
              <a:rPr lang="nb-NO" sz="3200" dirty="0" err="1" smtClean="0"/>
              <a:t>eit</a:t>
            </a:r>
            <a:r>
              <a:rPr lang="nb-NO" sz="3200" dirty="0" smtClean="0"/>
              <a:t> «</a:t>
            </a:r>
            <a:r>
              <a:rPr lang="nb-NO" sz="3200" dirty="0" err="1" smtClean="0"/>
              <a:t>personleg</a:t>
            </a:r>
            <a:r>
              <a:rPr lang="nb-NO" sz="3200" dirty="0" smtClean="0"/>
              <a:t> ansvar»?</a:t>
            </a:r>
            <a:endParaRPr lang="nb-NO" sz="3200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457201" y="1309049"/>
            <a:ext cx="5019675" cy="2899255"/>
          </a:xfrm>
        </p:spPr>
        <p:txBody>
          <a:bodyPr/>
          <a:lstStyle/>
          <a:p>
            <a:r>
              <a:rPr lang="nb-NO" dirty="0" smtClean="0"/>
              <a:t>Trekanten: Ansvar, Rett/plikt, Skuld</a:t>
            </a:r>
          </a:p>
          <a:p>
            <a:r>
              <a:rPr lang="nb-NO" dirty="0" smtClean="0"/>
              <a:t>Allmenne </a:t>
            </a:r>
            <a:r>
              <a:rPr lang="nb-NO" dirty="0" err="1" smtClean="0"/>
              <a:t>tilnærmingar</a:t>
            </a:r>
            <a:endParaRPr lang="nb-NO" dirty="0" smtClean="0"/>
          </a:p>
          <a:p>
            <a:pPr lvl="1"/>
            <a:r>
              <a:rPr lang="nb-NO" sz="2000" dirty="0" smtClean="0"/>
              <a:t>Strafferett</a:t>
            </a:r>
          </a:p>
          <a:p>
            <a:pPr lvl="1"/>
            <a:r>
              <a:rPr lang="nb-NO" sz="2000" dirty="0" smtClean="0"/>
              <a:t>Erstatningsrett</a:t>
            </a:r>
          </a:p>
          <a:p>
            <a:r>
              <a:rPr lang="nb-NO" dirty="0" smtClean="0"/>
              <a:t>Helsepersonell har </a:t>
            </a:r>
            <a:r>
              <a:rPr lang="nb-NO" dirty="0" err="1" smtClean="0"/>
              <a:t>særlege</a:t>
            </a:r>
            <a:r>
              <a:rPr lang="nb-NO" dirty="0" smtClean="0"/>
              <a:t> </a:t>
            </a:r>
            <a:r>
              <a:rPr lang="nb-NO" dirty="0" err="1" smtClean="0"/>
              <a:t>rettar</a:t>
            </a:r>
            <a:r>
              <a:rPr lang="nb-NO" dirty="0" smtClean="0"/>
              <a:t> og plikter etter </a:t>
            </a:r>
            <a:r>
              <a:rPr lang="nb-NO" dirty="0" err="1" smtClean="0"/>
              <a:t>helsepersonellova</a:t>
            </a:r>
            <a:endParaRPr lang="nb-NO" dirty="0" smtClean="0"/>
          </a:p>
          <a:p>
            <a:r>
              <a:rPr lang="nb-NO" dirty="0" smtClean="0"/>
              <a:t>Dermed </a:t>
            </a:r>
            <a:r>
              <a:rPr lang="nb-NO" dirty="0" err="1" smtClean="0"/>
              <a:t>ein</a:t>
            </a:r>
            <a:r>
              <a:rPr lang="nb-NO" dirty="0" smtClean="0"/>
              <a:t> heilt </a:t>
            </a:r>
            <a:r>
              <a:rPr lang="nb-NO" dirty="0" err="1" smtClean="0"/>
              <a:t>rimeleg</a:t>
            </a:r>
            <a:r>
              <a:rPr lang="nb-NO" dirty="0" smtClean="0"/>
              <a:t> diskusjon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301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66725" y="1185193"/>
            <a:ext cx="8274665" cy="3071610"/>
          </a:xfrm>
        </p:spPr>
        <p:txBody>
          <a:bodyPr/>
          <a:lstStyle/>
          <a:p>
            <a:r>
              <a:rPr lang="nb-NO" sz="2000" dirty="0"/>
              <a:t>Statens helsetilsyn kan gi </a:t>
            </a:r>
            <a:r>
              <a:rPr lang="nb-NO" sz="2000" dirty="0">
                <a:solidFill>
                  <a:srgbClr val="FF0000"/>
                </a:solidFill>
              </a:rPr>
              <a:t>advarsel</a:t>
            </a:r>
            <a:r>
              <a:rPr lang="nb-NO" sz="2000" dirty="0"/>
              <a:t> til helsepersonell som </a:t>
            </a:r>
            <a:r>
              <a:rPr lang="nb-NO" sz="2000" dirty="0">
                <a:solidFill>
                  <a:srgbClr val="FF0000"/>
                </a:solidFill>
              </a:rPr>
              <a:t>forsettlig eller uaktsomt</a:t>
            </a:r>
            <a:r>
              <a:rPr lang="nb-NO" sz="2000" dirty="0"/>
              <a:t> overtrer </a:t>
            </a:r>
            <a:r>
              <a:rPr lang="nb-NO" sz="2000" dirty="0">
                <a:solidFill>
                  <a:srgbClr val="FF0000"/>
                </a:solidFill>
              </a:rPr>
              <a:t>plikter etter denne lov </a:t>
            </a:r>
            <a:r>
              <a:rPr lang="nb-NO" sz="2000" dirty="0"/>
              <a:t>eller bestemmelser gitt i medhold av den, hvis pliktbruddet er egnet til å </a:t>
            </a:r>
            <a:r>
              <a:rPr lang="nb-NO" sz="2000" dirty="0">
                <a:solidFill>
                  <a:srgbClr val="FF0000"/>
                </a:solidFill>
              </a:rPr>
              <a:t>medføre fare for sikkerheten </a:t>
            </a:r>
            <a:r>
              <a:rPr lang="nb-NO" sz="2000" dirty="0"/>
              <a:t>i helse- og omsorgstjenesten, til å påføre pasienter eller brukere en </a:t>
            </a:r>
            <a:r>
              <a:rPr lang="nb-NO" sz="2000" dirty="0">
                <a:solidFill>
                  <a:srgbClr val="FF0000"/>
                </a:solidFill>
              </a:rPr>
              <a:t>betydelig belastning </a:t>
            </a:r>
            <a:r>
              <a:rPr lang="nb-NO" sz="2000" dirty="0"/>
              <a:t>eller til i </a:t>
            </a:r>
            <a:r>
              <a:rPr lang="nb-NO" sz="2000" dirty="0">
                <a:solidFill>
                  <a:srgbClr val="FF0000"/>
                </a:solidFill>
              </a:rPr>
              <a:t>vesentlig grad å svekke tilliten </a:t>
            </a:r>
            <a:r>
              <a:rPr lang="nb-NO" sz="2000" dirty="0"/>
              <a:t>til helsepersonell eller helse- og omsorgstjenesten.</a:t>
            </a:r>
          </a:p>
          <a:p>
            <a:endParaRPr lang="nb-NO" sz="800" dirty="0"/>
          </a:p>
          <a:p>
            <a:r>
              <a:rPr lang="nb-NO" sz="2000" dirty="0"/>
              <a:t>Statens helsetilsyn kan gi advarsel til helsepersonell som har </a:t>
            </a:r>
            <a:r>
              <a:rPr lang="nb-NO" sz="2000" dirty="0">
                <a:solidFill>
                  <a:srgbClr val="FF0000"/>
                </a:solidFill>
              </a:rPr>
              <a:t>utvist en atferd som er egnet til i vesentlig grad å svekke tilliten til vedkommende yrkesgruppe.</a:t>
            </a: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64024" y="482615"/>
            <a:ext cx="8277367" cy="584775"/>
          </a:xfrm>
        </p:spPr>
        <p:txBody>
          <a:bodyPr/>
          <a:lstStyle/>
          <a:p>
            <a:r>
              <a:rPr lang="nb-NO" sz="3200" dirty="0" err="1" smtClean="0"/>
              <a:t>Helsepersonellova</a:t>
            </a:r>
            <a:r>
              <a:rPr lang="nb-NO" sz="3200" dirty="0" smtClean="0"/>
              <a:t> § 56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325825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66725" y="1161199"/>
            <a:ext cx="8274665" cy="3379387"/>
          </a:xfrm>
        </p:spPr>
        <p:txBody>
          <a:bodyPr/>
          <a:lstStyle/>
          <a:p>
            <a:r>
              <a:rPr lang="nb-NO" sz="2000" dirty="0"/>
              <a:t>Statens helsetilsyn kan </a:t>
            </a:r>
            <a:r>
              <a:rPr lang="nb-NO" sz="2000" dirty="0">
                <a:solidFill>
                  <a:srgbClr val="FF0000"/>
                </a:solidFill>
              </a:rPr>
              <a:t>kalle tilbake autorisasjon</a:t>
            </a:r>
            <a:r>
              <a:rPr lang="nb-NO" sz="2000" dirty="0"/>
              <a:t>, lisens eller spesialistgodkjenning dersom innehaveren er </a:t>
            </a:r>
            <a:r>
              <a:rPr lang="nb-NO" sz="2000" dirty="0">
                <a:solidFill>
                  <a:srgbClr val="FF0000"/>
                </a:solidFill>
              </a:rPr>
              <a:t>uegnet til å utøve sitt yrke forsvarlig</a:t>
            </a:r>
            <a:r>
              <a:rPr lang="nb-NO" sz="2000" dirty="0"/>
              <a:t> på grunn av alvorlig sinnslidelse, psykisk eller fysisk svekkelse, langt fravær fra yrket, bruk av alkohol, narkotika eller midler med lignende virkning, </a:t>
            </a:r>
            <a:r>
              <a:rPr lang="nb-NO" sz="2000" dirty="0">
                <a:solidFill>
                  <a:srgbClr val="FF0000"/>
                </a:solidFill>
              </a:rPr>
              <a:t>vesentlig mangel på faglig innsikt</a:t>
            </a:r>
            <a:r>
              <a:rPr lang="nb-NO" sz="2000" dirty="0"/>
              <a:t>, uforsvarlig virksomhet, vesentlige pliktbrudd etter denne lov eller bestemmelser gitt i medhold av den, eller på grunn av atferd som anses uforenlig med yrkesutøvelsen.</a:t>
            </a:r>
          </a:p>
          <a:p>
            <a:endParaRPr lang="nb-NO" sz="800" dirty="0"/>
          </a:p>
          <a:p>
            <a:r>
              <a:rPr lang="nb-NO" sz="2000" dirty="0"/>
              <a:t>Autorisasjon, lisens eller spesialistgodkjenning kan kalles tilbake dersom innehaveren til tross for advarsel unnlater å innrette seg etter lovbestemte krav.</a:t>
            </a: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Helsepersonellova</a:t>
            </a:r>
            <a:r>
              <a:rPr lang="nb-NO" dirty="0" smtClean="0"/>
              <a:t> § 57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55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4" y="821169"/>
            <a:ext cx="7708831" cy="4219958"/>
          </a:xfrm>
          <a:prstGeom prst="rect">
            <a:avLst/>
          </a:prstGeom>
        </p:spPr>
      </p:pic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64024" y="338386"/>
            <a:ext cx="8277367" cy="461665"/>
          </a:xfrm>
        </p:spPr>
        <p:txBody>
          <a:bodyPr/>
          <a:lstStyle/>
          <a:p>
            <a:r>
              <a:rPr lang="nb-NO" sz="1600" dirty="0"/>
              <a:t>Fordeling av reaksjoner gitt av Statens helsetilsyn i 2020 - fordelt på hvor saken </a:t>
            </a:r>
            <a:r>
              <a:rPr lang="nb-NO" sz="1600" dirty="0" smtClean="0"/>
              <a:t>startet </a:t>
            </a:r>
            <a:r>
              <a:rPr lang="nb-NO" sz="800" dirty="0" smtClean="0"/>
              <a:t>(www.helsetilsynet.no)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23596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66725" y="1304462"/>
            <a:ext cx="8274665" cy="2677656"/>
          </a:xfrm>
        </p:spPr>
        <p:txBody>
          <a:bodyPr/>
          <a:lstStyle/>
          <a:p>
            <a:r>
              <a:rPr lang="nb-NO" dirty="0"/>
              <a:t>I 2020 avsluttet </a:t>
            </a:r>
            <a:r>
              <a:rPr lang="nb-NO" dirty="0">
                <a:solidFill>
                  <a:srgbClr val="FF0000"/>
                </a:solidFill>
              </a:rPr>
              <a:t>statsforvalterne 2469 tilsynssaker </a:t>
            </a:r>
            <a:r>
              <a:rPr lang="nb-NO" dirty="0"/>
              <a:t>der helsepersonell og/eller virksomheter ble vurdert. </a:t>
            </a:r>
            <a:r>
              <a:rPr lang="nb-NO" dirty="0">
                <a:solidFill>
                  <a:srgbClr val="FF0000"/>
                </a:solidFill>
              </a:rPr>
              <a:t>I 1732 av sakene vurderte statsforvalterne virksomheter, </a:t>
            </a:r>
            <a:r>
              <a:rPr lang="nb-NO" dirty="0"/>
              <a:t>enten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/>
              <a:t>alene eller sammen med personell i samme sak. </a:t>
            </a:r>
            <a:r>
              <a:rPr lang="nb-NO" dirty="0">
                <a:solidFill>
                  <a:srgbClr val="FF0000"/>
                </a:solidFill>
              </a:rPr>
              <a:t>I 692 av sakene ble det påpekt lovbrudd hos virksomheten</a:t>
            </a:r>
            <a:r>
              <a:rPr lang="nb-NO" dirty="0"/>
              <a:t>. Når en tilsynssak kun gjelder en virksomhet, er hovedregelen at statsforvalterne avslutter saken.</a:t>
            </a: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64024" y="482615"/>
            <a:ext cx="8277367" cy="584775"/>
          </a:xfrm>
        </p:spPr>
        <p:txBody>
          <a:bodyPr/>
          <a:lstStyle/>
          <a:p>
            <a:r>
              <a:rPr lang="nb-NO" sz="3200" dirty="0" smtClean="0"/>
              <a:t>Statens helsetilsyn 2020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329528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66725" y="1304462"/>
            <a:ext cx="8274665" cy="2677656"/>
          </a:xfrm>
        </p:spPr>
        <p:txBody>
          <a:bodyPr/>
          <a:lstStyle/>
          <a:p>
            <a:r>
              <a:rPr lang="nb-NO" dirty="0"/>
              <a:t>I 2020 avsluttet </a:t>
            </a:r>
            <a:r>
              <a:rPr lang="nb-NO" dirty="0">
                <a:solidFill>
                  <a:srgbClr val="FF0000"/>
                </a:solidFill>
              </a:rPr>
              <a:t>statsforvalterne 2469 tilsynssaker </a:t>
            </a:r>
            <a:r>
              <a:rPr lang="nb-NO" dirty="0"/>
              <a:t>der helsepersonell og/eller virksomheter ble vurdert. I 1732 av sakene vurderte statsforvalterne virksomheter, enten </a:t>
            </a:r>
            <a:r>
              <a:rPr lang="nb-NO" dirty="0">
                <a:solidFill>
                  <a:srgbClr val="FF0000"/>
                </a:solidFill>
              </a:rPr>
              <a:t>alene eller sammen med personell i samme sak</a:t>
            </a:r>
            <a:r>
              <a:rPr lang="nb-NO" dirty="0"/>
              <a:t>. I 692 av sakene ble det </a:t>
            </a:r>
            <a:r>
              <a:rPr lang="nb-NO" u="sng" dirty="0">
                <a:solidFill>
                  <a:srgbClr val="FF0000"/>
                </a:solidFill>
              </a:rPr>
              <a:t>påpekt lovbrudd hos virksomheten</a:t>
            </a:r>
            <a:r>
              <a:rPr lang="nb-NO" dirty="0"/>
              <a:t>. Når en tilsynssak kun gjelder en virksomhet, er hovedregelen at statsforvalterne avslutter saken.</a:t>
            </a: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64024" y="482615"/>
            <a:ext cx="8277367" cy="584775"/>
          </a:xfrm>
        </p:spPr>
        <p:txBody>
          <a:bodyPr/>
          <a:lstStyle/>
          <a:p>
            <a:r>
              <a:rPr lang="nb-NO" sz="3200" dirty="0" smtClean="0"/>
              <a:t>Statens helsetilsyn 2020</a:t>
            </a:r>
            <a:endParaRPr lang="nb-NO" sz="32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140765" y="3831550"/>
            <a:ext cx="5359179" cy="923330"/>
          </a:xfrm>
          <a:prstGeom prst="rect">
            <a:avLst/>
          </a:prstGeom>
        </p:spPr>
        <p:txBody>
          <a:bodyPr wrap="square" rtlCol="0" anchor="b" anchorCtr="0">
            <a:spAutoFit/>
          </a:bodyPr>
          <a:lstStyle/>
          <a:p>
            <a:r>
              <a:rPr lang="nb-NO" b="1" i="1" dirty="0" smtClean="0">
                <a:solidFill>
                  <a:srgbClr val="FF0000"/>
                </a:solidFill>
              </a:rPr>
              <a:t>Til ettertanke:</a:t>
            </a:r>
          </a:p>
          <a:p>
            <a:r>
              <a:rPr lang="nb-NO" b="1" i="1" dirty="0" err="1" smtClean="0">
                <a:solidFill>
                  <a:srgbClr val="FF0000"/>
                </a:solidFill>
              </a:rPr>
              <a:t>Verkemiddel</a:t>
            </a:r>
            <a:r>
              <a:rPr lang="nb-NO" b="1" i="1" dirty="0" smtClean="0">
                <a:solidFill>
                  <a:srgbClr val="FF0000"/>
                </a:solidFill>
              </a:rPr>
              <a:t> personell i forhold til </a:t>
            </a:r>
            <a:r>
              <a:rPr lang="nb-NO" b="1" i="1" dirty="0" err="1" smtClean="0">
                <a:solidFill>
                  <a:srgbClr val="FF0000"/>
                </a:solidFill>
              </a:rPr>
              <a:t>verkemiddel</a:t>
            </a:r>
            <a:r>
              <a:rPr lang="nb-NO" b="1" i="1" dirty="0" smtClean="0">
                <a:solidFill>
                  <a:srgbClr val="FF0000"/>
                </a:solidFill>
              </a:rPr>
              <a:t> </a:t>
            </a:r>
            <a:r>
              <a:rPr lang="nb-NO" b="1" i="1" dirty="0" err="1" smtClean="0">
                <a:solidFill>
                  <a:srgbClr val="FF0000"/>
                </a:solidFill>
              </a:rPr>
              <a:t>verksemd</a:t>
            </a:r>
            <a:r>
              <a:rPr lang="nb-NO" b="1" i="1" dirty="0" smtClean="0">
                <a:solidFill>
                  <a:srgbClr val="FF0000"/>
                </a:solidFill>
              </a:rPr>
              <a:t>? «</a:t>
            </a:r>
            <a:r>
              <a:rPr lang="nb-NO" b="1" i="1" dirty="0" err="1" smtClean="0">
                <a:solidFill>
                  <a:srgbClr val="FF0000"/>
                </a:solidFill>
              </a:rPr>
              <a:t>Åtvaring</a:t>
            </a:r>
            <a:r>
              <a:rPr lang="nb-NO" b="1" i="1" dirty="0" smtClean="0">
                <a:solidFill>
                  <a:srgbClr val="FF0000"/>
                </a:solidFill>
              </a:rPr>
              <a:t>» eller «</a:t>
            </a:r>
            <a:r>
              <a:rPr lang="nb-NO" b="1" i="1" dirty="0" err="1" smtClean="0">
                <a:solidFill>
                  <a:srgbClr val="FF0000"/>
                </a:solidFill>
              </a:rPr>
              <a:t>Påpeiking</a:t>
            </a:r>
            <a:r>
              <a:rPr lang="nb-NO" b="1" i="1" dirty="0" smtClean="0">
                <a:solidFill>
                  <a:srgbClr val="FF0000"/>
                </a:solidFill>
              </a:rPr>
              <a:t> av </a:t>
            </a:r>
            <a:r>
              <a:rPr lang="nb-NO" b="1" i="1" dirty="0" err="1" smtClean="0">
                <a:solidFill>
                  <a:srgbClr val="FF0000"/>
                </a:solidFill>
              </a:rPr>
              <a:t>lovbrot</a:t>
            </a:r>
            <a:r>
              <a:rPr lang="nb-NO" b="1" i="1" dirty="0" smtClean="0">
                <a:solidFill>
                  <a:srgbClr val="FF0000"/>
                </a:solidFill>
              </a:rPr>
              <a:t>»?</a:t>
            </a:r>
          </a:p>
        </p:txBody>
      </p:sp>
    </p:spTree>
    <p:extLst>
      <p:ext uri="{BB962C8B-B14F-4D97-AF65-F5344CB8AC3E}">
        <p14:creationId xmlns:p14="http://schemas.microsoft.com/office/powerpoint/2010/main" val="41692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201" y="532573"/>
            <a:ext cx="8297838" cy="584775"/>
          </a:xfrm>
        </p:spPr>
        <p:txBody>
          <a:bodyPr/>
          <a:lstStyle/>
          <a:p>
            <a:r>
              <a:rPr lang="nb-NO" sz="3200" dirty="0" smtClean="0"/>
              <a:t>Eksempelvis for </a:t>
            </a:r>
            <a:r>
              <a:rPr lang="nb-NO" sz="3200" dirty="0" err="1" smtClean="0"/>
              <a:t>legar</a:t>
            </a:r>
            <a:r>
              <a:rPr lang="nb-NO" sz="3200" dirty="0" smtClean="0"/>
              <a:t> 2020</a:t>
            </a:r>
            <a:endParaRPr lang="nb-NO" sz="3200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457201" y="1309049"/>
            <a:ext cx="5019675" cy="2825389"/>
          </a:xfrm>
        </p:spPr>
        <p:txBody>
          <a:bodyPr/>
          <a:lstStyle/>
          <a:p>
            <a:r>
              <a:rPr lang="nb-NO" dirty="0" err="1" smtClean="0"/>
              <a:t>Åtvaring</a:t>
            </a:r>
            <a:r>
              <a:rPr lang="nb-NO" dirty="0" smtClean="0"/>
              <a:t>			36</a:t>
            </a:r>
          </a:p>
          <a:p>
            <a:r>
              <a:rPr lang="nb-NO" dirty="0" smtClean="0"/>
              <a:t>Tilbakekalling (a)	30</a:t>
            </a:r>
          </a:p>
          <a:p>
            <a:r>
              <a:rPr lang="nb-NO" dirty="0" smtClean="0"/>
              <a:t>Andre				16</a:t>
            </a:r>
          </a:p>
          <a:p>
            <a:endParaRPr lang="nb-NO" sz="800" dirty="0"/>
          </a:p>
          <a:p>
            <a:r>
              <a:rPr lang="nb-NO" dirty="0" err="1" smtClean="0"/>
              <a:t>Mykje</a:t>
            </a:r>
            <a:r>
              <a:rPr lang="nb-NO" dirty="0" smtClean="0"/>
              <a:t>?/Lite?</a:t>
            </a:r>
          </a:p>
          <a:p>
            <a:r>
              <a:rPr lang="nb-NO" dirty="0" smtClean="0"/>
              <a:t>Verknad ut over frykt?</a:t>
            </a:r>
          </a:p>
          <a:p>
            <a:r>
              <a:rPr lang="nb-NO" dirty="0" smtClean="0"/>
              <a:t>Andre land?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66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201" y="163241"/>
            <a:ext cx="8297838" cy="954107"/>
          </a:xfrm>
        </p:spPr>
        <p:txBody>
          <a:bodyPr/>
          <a:lstStyle/>
          <a:p>
            <a:r>
              <a:rPr lang="nb-NO" sz="2800" dirty="0" smtClean="0"/>
              <a:t>Internasjonalt – </a:t>
            </a:r>
            <a:r>
              <a:rPr lang="nb-NO" sz="2800" dirty="0" err="1" smtClean="0"/>
              <a:t>vanskeleg</a:t>
            </a:r>
            <a:r>
              <a:rPr lang="nb-NO" sz="2800" dirty="0" smtClean="0"/>
              <a:t> å </a:t>
            </a:r>
            <a:r>
              <a:rPr lang="nb-NO" sz="2800" dirty="0" err="1" smtClean="0"/>
              <a:t>samanlikna</a:t>
            </a:r>
            <a:r>
              <a:rPr lang="nb-NO" sz="2800" dirty="0" smtClean="0"/>
              <a:t>, få fornuftige </a:t>
            </a:r>
            <a:r>
              <a:rPr lang="nb-NO" sz="2800" dirty="0" err="1" smtClean="0"/>
              <a:t>erfaringar</a:t>
            </a:r>
            <a:r>
              <a:rPr lang="nb-NO" sz="2800" dirty="0" smtClean="0"/>
              <a:t> å henta</a:t>
            </a:r>
            <a:endParaRPr lang="nb-NO" sz="2800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457201" y="1143321"/>
            <a:ext cx="6261651" cy="3453253"/>
          </a:xfrm>
        </p:spPr>
        <p:txBody>
          <a:bodyPr/>
          <a:lstStyle/>
          <a:p>
            <a:r>
              <a:rPr lang="nb-NO" sz="2000" dirty="0" smtClean="0"/>
              <a:t>Storbritannia (GMC, 2019)</a:t>
            </a:r>
          </a:p>
          <a:p>
            <a:pPr lvl="1"/>
            <a:r>
              <a:rPr lang="nb-NO" sz="1600" dirty="0" smtClean="0"/>
              <a:t>&gt; 10 x </a:t>
            </a:r>
            <a:r>
              <a:rPr lang="nb-NO" sz="1600" dirty="0" err="1" smtClean="0"/>
              <a:t>legetalet</a:t>
            </a:r>
            <a:endParaRPr lang="nb-NO" sz="1600" dirty="0" smtClean="0"/>
          </a:p>
          <a:p>
            <a:pPr lvl="1"/>
            <a:r>
              <a:rPr lang="nb-NO" sz="1600" dirty="0" smtClean="0"/>
              <a:t>8654 saker, &lt; 25 % </a:t>
            </a:r>
            <a:r>
              <a:rPr lang="nb-NO" sz="1600" dirty="0" err="1" smtClean="0"/>
              <a:t>følgt</a:t>
            </a:r>
            <a:r>
              <a:rPr lang="nb-NO" sz="1600" dirty="0" smtClean="0"/>
              <a:t> opp</a:t>
            </a:r>
          </a:p>
          <a:p>
            <a:pPr lvl="1"/>
            <a:r>
              <a:rPr lang="nb-NO" sz="1600" dirty="0" smtClean="0"/>
              <a:t>«</a:t>
            </a:r>
            <a:r>
              <a:rPr lang="nb-NO" sz="1600" dirty="0" err="1" smtClean="0"/>
              <a:t>Warning</a:t>
            </a:r>
            <a:r>
              <a:rPr lang="nb-NO" sz="1600" dirty="0" smtClean="0"/>
              <a:t>, </a:t>
            </a:r>
            <a:r>
              <a:rPr lang="nb-NO" sz="1600" dirty="0" err="1" smtClean="0"/>
              <a:t>conditions</a:t>
            </a:r>
            <a:r>
              <a:rPr lang="nb-NO" sz="1600" dirty="0" smtClean="0"/>
              <a:t>…» &lt; 400</a:t>
            </a:r>
          </a:p>
          <a:p>
            <a:pPr lvl="1"/>
            <a:r>
              <a:rPr lang="nb-NO" sz="1600" dirty="0" smtClean="0"/>
              <a:t>«</a:t>
            </a:r>
            <a:r>
              <a:rPr lang="nb-NO" sz="1600" dirty="0" err="1" smtClean="0"/>
              <a:t>Suspension</a:t>
            </a:r>
            <a:r>
              <a:rPr lang="nb-NO" sz="1600" dirty="0" smtClean="0"/>
              <a:t>, </a:t>
            </a:r>
            <a:r>
              <a:rPr lang="nb-NO" sz="1600" dirty="0" err="1" smtClean="0"/>
              <a:t>erasure</a:t>
            </a:r>
            <a:r>
              <a:rPr lang="nb-NO" sz="1600" dirty="0" smtClean="0"/>
              <a:t>» &gt; 200</a:t>
            </a:r>
          </a:p>
          <a:p>
            <a:pPr lvl="1"/>
            <a:r>
              <a:rPr lang="nb-NO" sz="1600" dirty="0">
                <a:hlinkClick r:id="rId2"/>
              </a:rPr>
              <a:t>https://</a:t>
            </a:r>
            <a:r>
              <a:rPr lang="nb-NO" sz="1600" dirty="0" smtClean="0">
                <a:hlinkClick r:id="rId2"/>
              </a:rPr>
              <a:t>www.helsetilsynet.no/globalassets/opplastinger/english/revocation_medical_licences_uk_norway.pdf</a:t>
            </a:r>
            <a:r>
              <a:rPr lang="nb-NO" sz="1600" dirty="0" smtClean="0"/>
              <a:t> </a:t>
            </a:r>
          </a:p>
          <a:p>
            <a:r>
              <a:rPr lang="nb-NO" sz="2000" dirty="0" smtClean="0"/>
              <a:t>Sverige, Nederland</a:t>
            </a:r>
          </a:p>
          <a:p>
            <a:pPr lvl="1"/>
            <a:r>
              <a:rPr lang="nb-NO" sz="1600" dirty="0" smtClean="0"/>
              <a:t>Sterkt </a:t>
            </a:r>
            <a:r>
              <a:rPr lang="nb-NO" sz="1600" dirty="0" err="1" smtClean="0"/>
              <a:t>verksemdsfokus</a:t>
            </a:r>
            <a:endParaRPr lang="nb-NO" sz="1600" dirty="0" smtClean="0"/>
          </a:p>
          <a:p>
            <a:r>
              <a:rPr lang="nb-NO" sz="2000" dirty="0" smtClean="0"/>
              <a:t>Danmark</a:t>
            </a:r>
          </a:p>
          <a:p>
            <a:pPr lvl="1"/>
            <a:r>
              <a:rPr lang="nb-NO" sz="1600" dirty="0" smtClean="0"/>
              <a:t>Mi tolking: Har prøvd å dra det i retning </a:t>
            </a:r>
            <a:r>
              <a:rPr lang="nb-NO" sz="1600" dirty="0" err="1" smtClean="0"/>
              <a:t>verksemdsfokus</a:t>
            </a:r>
            <a:r>
              <a:rPr lang="nb-NO" sz="1600" dirty="0" smtClean="0"/>
              <a:t>, men…..</a:t>
            </a:r>
          </a:p>
        </p:txBody>
      </p:sp>
    </p:spTree>
    <p:extLst>
      <p:ext uri="{BB962C8B-B14F-4D97-AF65-F5344CB8AC3E}">
        <p14:creationId xmlns:p14="http://schemas.microsoft.com/office/powerpoint/2010/main" val="19927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lse Stavanger norsk versjon 2014">
  <a:themeElements>
    <a:clrScheme name="Helse Vest">
      <a:dk1>
        <a:srgbClr val="00338D"/>
      </a:dk1>
      <a:lt1>
        <a:sysClr val="window" lastClr="FFFFFF"/>
      </a:lt1>
      <a:dk2>
        <a:srgbClr val="00338D"/>
      </a:dk2>
      <a:lt2>
        <a:srgbClr val="EEECE1"/>
      </a:lt2>
      <a:accent1>
        <a:srgbClr val="7AB2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8D"/>
      </a:hlink>
      <a:folHlink>
        <a:srgbClr val="0033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anchor="b" anchorCtr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EBF378E45B0448A7F3BF6D8F3681B8" ma:contentTypeVersion="0" ma:contentTypeDescription="Opprett et nytt dokument." ma:contentTypeScope="" ma:versionID="2ac26314d621ba988f5db1579dfc35c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01799ec8f7e8381aa347a7564a04d3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F21AD9-E524-4238-B816-18417F5A3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198391-409A-4678-A4BA-88B073518997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01FC4CA-C1DC-4705-BB1F-5141E3BD7F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Helse Stavanger norsk versjon 2014</Template>
  <TotalTime>1762</TotalTime>
  <Words>655</Words>
  <Application>Microsoft Office PowerPoint</Application>
  <PresentationFormat>Skjermfremvisning (16:9)</PresentationFormat>
  <Paragraphs>57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ScalaSans</vt:lpstr>
      <vt:lpstr>ScalaSans-Bold</vt:lpstr>
      <vt:lpstr>Helse Stavanger norsk versjon 2014</vt:lpstr>
      <vt:lpstr>Geir Sverre Braut, Høgskulen på Vestlandet og SUS 24. mars 2021 </vt:lpstr>
      <vt:lpstr>Kva er då eit «personleg ansvar»?</vt:lpstr>
      <vt:lpstr>Helsepersonellova § 56</vt:lpstr>
      <vt:lpstr>Helsepersonellova § 57</vt:lpstr>
      <vt:lpstr>Fordeling av reaksjoner gitt av Statens helsetilsyn i 2020 - fordelt på hvor saken startet (www.helsetilsynet.no)</vt:lpstr>
      <vt:lpstr>Statens helsetilsyn 2020</vt:lpstr>
      <vt:lpstr>Statens helsetilsyn 2020</vt:lpstr>
      <vt:lpstr>Eksempelvis for legar 2020</vt:lpstr>
      <vt:lpstr>Internasjonalt – vanskeleg å samanlikna, få fornuftige erfaringar å henta</vt:lpstr>
      <vt:lpstr>Høyringsnotat – frist 3. mai 2021</vt:lpstr>
      <vt:lpstr>Utfordringar no og framover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Lunde, Svein</dc:creator>
  <cp:lastModifiedBy>Braut, Geir Sverre</cp:lastModifiedBy>
  <cp:revision>69</cp:revision>
  <cp:lastPrinted>2021-03-24T07:04:53Z</cp:lastPrinted>
  <dcterms:created xsi:type="dcterms:W3CDTF">2017-10-31T09:29:51Z</dcterms:created>
  <dcterms:modified xsi:type="dcterms:W3CDTF">2021-03-24T07:07:22Z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0x01010014EBF378E45B0448A7F3BF6D8F3681B8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</Properties>
</file>