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728" r:id="rId1"/>
    <p:sldMasterId id="214748374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4" r:id="rId4"/>
    <p:sldId id="293" r:id="rId5"/>
    <p:sldId id="296" r:id="rId6"/>
    <p:sldId id="295" r:id="rId7"/>
    <p:sldId id="291" r:id="rId8"/>
    <p:sldId id="297" r:id="rId9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DDFF"/>
    <a:srgbClr val="FFCCFF"/>
    <a:srgbClr val="FFFFFF"/>
    <a:srgbClr val="CCFFFF"/>
    <a:srgbClr val="FFFFCC"/>
    <a:srgbClr val="CCCCFF"/>
    <a:srgbClr val="0000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2" autoAdjust="0"/>
    <p:restoredTop sz="94660"/>
  </p:normalViewPr>
  <p:slideViewPr>
    <p:cSldViewPr>
      <p:cViewPr varScale="1">
        <p:scale>
          <a:sx n="163" d="100"/>
          <a:sy n="163" d="100"/>
        </p:scale>
        <p:origin x="1686" y="15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3CC2AD2-1D0C-124C-B96E-D964C80D3420}" type="datetime1">
              <a:rPr lang="nb-NO"/>
              <a:pPr>
                <a:defRPr/>
              </a:pPr>
              <a:t>11.05.2018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46A0586-2AF3-5645-9005-566AB960567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217" y="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34" y="4717415"/>
            <a:ext cx="4982633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217" y="9434830"/>
            <a:ext cx="2944283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4F969F0-4882-4247-8129-7DE48A8FCB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71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029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4676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5E20-30D0-42ED-B65C-CAD8B4DF49EF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31AE-6298-4F25-9CE5-BF73FF08BD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2163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5E20-30D0-42ED-B65C-CAD8B4DF49EF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31AE-6298-4F25-9CE5-BF73FF08BD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719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5E20-30D0-42ED-B65C-CAD8B4DF49EF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31AE-6298-4F25-9CE5-BF73FF08BD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95973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5E20-30D0-42ED-B65C-CAD8B4DF49EF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31AE-6298-4F25-9CE5-BF73FF08BD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93952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5E20-30D0-42ED-B65C-CAD8B4DF49EF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31AE-6298-4F25-9CE5-BF73FF08BD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4967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5E20-30D0-42ED-B65C-CAD8B4DF49EF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31AE-6298-4F25-9CE5-BF73FF08BD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429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5E20-30D0-42ED-B65C-CAD8B4DF49EF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31AE-6298-4F25-9CE5-BF73FF08BD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8907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5E20-30D0-42ED-B65C-CAD8B4DF49EF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31AE-6298-4F25-9CE5-BF73FF08BD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37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5040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1050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5E20-30D0-42ED-B65C-CAD8B4DF49EF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31AE-6298-4F25-9CE5-BF73FF08BD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9701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5E20-30D0-42ED-B65C-CAD8B4DF49EF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31AE-6298-4F25-9CE5-BF73FF08BD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76928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05E20-30D0-42ED-B65C-CAD8B4DF49EF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831AE-6298-4F25-9CE5-BF73FF08BD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869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519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58564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1952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36870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172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5546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3601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476672"/>
            <a:ext cx="79928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556792"/>
            <a:ext cx="821925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31" name="Picture 10" descr="UiO_A_cmyk_eng.eps"/>
          <p:cNvPicPr>
            <a:picLocks noChangeAspect="1"/>
          </p:cNvPicPr>
          <p:nvPr/>
        </p:nvPicPr>
        <p:blipFill>
          <a:blip r:embed="rId13" cstate="print"/>
          <a:srcRect r="74823" b="78062"/>
          <a:stretch>
            <a:fillRect/>
          </a:stretch>
        </p:blipFill>
        <p:spPr bwMode="auto">
          <a:xfrm>
            <a:off x="304800" y="116632"/>
            <a:ext cx="522784" cy="25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755576" y="116632"/>
            <a:ext cx="2746265" cy="261610"/>
          </a:xfrm>
          <a:prstGeom prst="rect">
            <a:avLst/>
          </a:prstGeom>
          <a:noFill/>
        </p:spPr>
        <p:txBody>
          <a:bodyPr wrap="square" tIns="0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kern="1200" dirty="0" err="1" smtClean="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rPr>
              <a:t>Institutt</a:t>
            </a:r>
            <a:r>
              <a:rPr lang="en-US" sz="1400" b="1" kern="1200" dirty="0" smtClean="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rPr>
              <a:t> for </a:t>
            </a:r>
            <a:r>
              <a:rPr lang="en-US" sz="1400" b="1" kern="1200" dirty="0" err="1" smtClean="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rPr>
              <a:t>helse</a:t>
            </a:r>
            <a:r>
              <a:rPr lang="en-US" sz="1400" b="1" kern="1200" dirty="0" smtClean="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rPr>
              <a:t> </a:t>
            </a:r>
            <a:r>
              <a:rPr lang="en-US" sz="1400" b="1" kern="1200" dirty="0" err="1" smtClean="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rPr>
              <a:t>og</a:t>
            </a:r>
            <a:r>
              <a:rPr lang="en-US" sz="1400" b="1" kern="1200" dirty="0" smtClean="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rPr>
              <a:t> </a:t>
            </a:r>
            <a:r>
              <a:rPr lang="en-US" sz="1400" b="1" kern="1200" dirty="0" err="1" smtClean="0">
                <a:solidFill>
                  <a:schemeClr val="tx1"/>
                </a:solidFill>
                <a:latin typeface="Arial" pitchFamily="34" charset="0"/>
                <a:ea typeface="ヒラギノ角ゴ Pro W3"/>
                <a:cs typeface="ヒラギノ角ゴ Pro W3"/>
              </a:rPr>
              <a:t>samfunn</a:t>
            </a:r>
            <a:endParaRPr lang="nb-NO" sz="1400" b="0" kern="1200" dirty="0" smtClean="0">
              <a:solidFill>
                <a:schemeClr val="tx1"/>
              </a:solidFill>
              <a:latin typeface="Arial" pitchFamily="34" charset="0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372178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6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200" i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05E20-30D0-42ED-B65C-CAD8B4DF49EF}" type="datetimeFigureOut">
              <a:rPr lang="nb-NO" smtClean="0"/>
              <a:t>11.05.2018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831AE-6298-4F25-9CE5-BF73FF08BD2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218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21739" y="2708920"/>
            <a:ext cx="6934200" cy="1143000"/>
          </a:xfrm>
        </p:spPr>
        <p:txBody>
          <a:bodyPr/>
          <a:lstStyle/>
          <a:p>
            <a:pPr algn="ctr" eaLnBrk="1" hangingPunct="1"/>
            <a:r>
              <a:rPr lang="nb-NO" sz="3200" dirty="0" smtClean="0">
                <a:solidFill>
                  <a:schemeClr val="accent2">
                    <a:lumMod val="75000"/>
                  </a:schemeClr>
                </a:solidFill>
              </a:rPr>
              <a:t>Endringer i masterprogrammene ved Helsam</a:t>
            </a:r>
            <a:endParaRPr lang="nb-NO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4005064"/>
            <a:ext cx="6381328" cy="1176536"/>
          </a:xfrm>
        </p:spPr>
        <p:txBody>
          <a:bodyPr/>
          <a:lstStyle/>
          <a:p>
            <a:pPr algn="ctr" eaLnBrk="1" hangingPunct="1"/>
            <a:r>
              <a:rPr lang="nb-NO" sz="1800" b="0" dirty="0" smtClean="0"/>
              <a:t>Nina K. Vøllestad</a:t>
            </a:r>
          </a:p>
          <a:p>
            <a:pPr algn="ctr" eaLnBrk="1" hangingPunct="1"/>
            <a:r>
              <a:rPr lang="nb-NO" sz="1800" b="0" dirty="0" smtClean="0"/>
              <a:t>Instituttleder</a:t>
            </a:r>
          </a:p>
          <a:p>
            <a:pPr algn="ctr" eaLnBrk="1" hangingPunct="1"/>
            <a:endParaRPr lang="nb-NO" sz="1800" b="0" dirty="0"/>
          </a:p>
          <a:p>
            <a:pPr algn="ctr" eaLnBrk="1" hangingPunct="1"/>
            <a:r>
              <a:rPr lang="nb-NO" sz="1800" b="0" dirty="0" smtClean="0">
                <a:solidFill>
                  <a:schemeClr val="bg2">
                    <a:lumMod val="75000"/>
                  </a:schemeClr>
                </a:solidFill>
              </a:rPr>
              <a:t>Presentasjon for fakultetsstyret 19. mars 2018</a:t>
            </a:r>
            <a:endParaRPr lang="nb-NO" sz="1800" b="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8321" y="54138"/>
            <a:ext cx="8229600" cy="1143000"/>
          </a:xfrm>
        </p:spPr>
        <p:txBody>
          <a:bodyPr>
            <a:normAutofit/>
          </a:bodyPr>
          <a:lstStyle/>
          <a:p>
            <a:r>
              <a:rPr lang="nb-NO" sz="2800" dirty="0" smtClean="0"/>
              <a:t>Samfunnets behov for kompetanse innen det som er relevante områder for HELSAM</a:t>
            </a:r>
            <a:endParaRPr lang="nb-NO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36231" y="1096109"/>
            <a:ext cx="3240360" cy="184665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Helsepolitisk: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Primærhelsemeldingen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Omsorg 2020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Prioriteringsmelding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Nasjonal strategi for å utjevne sosiale ulikheter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sz="1600" dirty="0" smtClean="0">
                <a:solidFill>
                  <a:prstClr val="black"/>
                </a:solidFill>
                <a:latin typeface="Calibri"/>
              </a:rPr>
              <a:t>E-helse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84866" y="1096109"/>
            <a:ext cx="2952328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Utdanningspolitisk: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Strategisk plan for </a:t>
            </a:r>
            <a:r>
              <a:rPr kumimoji="0" lang="nb-NO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MedFak</a:t>
            </a:r>
            <a:endParaRPr kumimoji="0" lang="nb-NO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Velferdsmeldingen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Kvalitet i høgere utdanning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662" y="2997741"/>
            <a:ext cx="3021339" cy="110799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Forskningspolitisk: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HelseOmsorg21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Helseprogrammene NFR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Horizon2020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20870" y="2997741"/>
            <a:ext cx="2880320" cy="61555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Internasjonale trender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Lancet</a:t>
            </a:r>
            <a:r>
              <a:rPr kumimoji="0" lang="nb-NO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2010</a:t>
            </a:r>
            <a:endParaRPr kumimoji="0" lang="nb-NO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917091" y="414812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443871" y="1973272"/>
            <a:ext cx="56121" cy="2247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5" idx="3"/>
          </p:cNvCxnSpPr>
          <p:nvPr/>
        </p:nvCxnSpPr>
        <p:spPr>
          <a:xfrm>
            <a:off x="3876591" y="1973272"/>
            <a:ext cx="11330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8" idx="1"/>
          </p:cNvCxnSpPr>
          <p:nvPr/>
        </p:nvCxnSpPr>
        <p:spPr>
          <a:xfrm flipV="1">
            <a:off x="3629029" y="3320907"/>
            <a:ext cx="149184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763688" y="4229959"/>
            <a:ext cx="5760640" cy="24468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BACC6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Behov for kompetanse: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Kommunal sektor og global helse</a:t>
            </a:r>
            <a:endParaRPr lang="nb-NO" sz="1500" dirty="0">
              <a:solidFill>
                <a:prstClr val="black"/>
              </a:solidFill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Forebyggende og helsefremmende arbeid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Behandling (eldre, psykisk helse, kronisk sammensatte sykdommer, ikke-smittsomme sykdommer)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K</a:t>
            </a:r>
            <a:r>
              <a:rPr kumimoji="0" lang="nb-NO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unnskapsbasert praksis og etisk bevissthet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nb-NO" sz="1500" dirty="0">
                <a:solidFill>
                  <a:prstClr val="black"/>
                </a:solidFill>
              </a:rPr>
              <a:t>Helseulikhet nasjonal og globalt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Ledelse og prioriteringer basert på fagkunnskap, verdier, økonomi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Flerfaglighet og tverrfaglig samarbeid - kulturkompetanse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sz="1500" dirty="0" smtClean="0">
                <a:solidFill>
                  <a:prstClr val="black"/>
                </a:solidFill>
                <a:latin typeface="Calibri"/>
              </a:rPr>
              <a:t>Kritiske perspektiver</a:t>
            </a:r>
            <a:endParaRPr kumimoji="0" lang="nb-NO" sz="15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879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Seks</a:t>
            </a:r>
            <a:r>
              <a:rPr lang="en-GB" dirty="0"/>
              <a:t> </a:t>
            </a:r>
            <a:r>
              <a:rPr lang="en-GB" dirty="0" err="1"/>
              <a:t>gjenværende</a:t>
            </a:r>
            <a:r>
              <a:rPr lang="en-GB" dirty="0"/>
              <a:t> </a:t>
            </a:r>
            <a:r>
              <a:rPr lang="en-GB" dirty="0" err="1"/>
              <a:t>masterprogram</a:t>
            </a:r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622580"/>
            <a:ext cx="4464496" cy="1692771"/>
          </a:xfrm>
          <a:prstGeom prst="rect">
            <a:avLst/>
          </a:prstGeom>
          <a:solidFill>
            <a:srgbClr val="FFFFCC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nb-NO" sz="2200" b="1" dirty="0" smtClean="0"/>
          </a:p>
          <a:p>
            <a:r>
              <a:rPr lang="nb-NO" sz="2200" b="1" dirty="0" smtClean="0"/>
              <a:t>Forsknings-</a:t>
            </a:r>
            <a:r>
              <a:rPr lang="nb-NO" sz="2200" b="1" dirty="0"/>
              <a:t>/fagutviklingsrettet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International </a:t>
            </a:r>
            <a:r>
              <a:rPr lang="nb-NO" dirty="0" err="1"/>
              <a:t>Community</a:t>
            </a:r>
            <a:r>
              <a:rPr lang="nb-NO" dirty="0"/>
              <a:t>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Interdisiplinær helseforskning </a:t>
            </a:r>
          </a:p>
          <a:p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4427984" y="2996952"/>
            <a:ext cx="4464496" cy="2308324"/>
          </a:xfrm>
          <a:prstGeom prst="rect">
            <a:avLst/>
          </a:prstGeom>
          <a:solidFill>
            <a:srgbClr val="FFDDFF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nb-NO" sz="2200" b="1" dirty="0" smtClean="0"/>
          </a:p>
          <a:p>
            <a:r>
              <a:rPr lang="nb-NO" sz="2200" b="1" dirty="0"/>
              <a:t>Yrkesrettet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European Master in Health </a:t>
            </a:r>
            <a:r>
              <a:rPr lang="nb-NO" dirty="0" err="1"/>
              <a:t>Economics</a:t>
            </a:r>
            <a:r>
              <a:rPr lang="nb-NO" dirty="0"/>
              <a:t> and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Health </a:t>
            </a:r>
            <a:r>
              <a:rPr lang="nb-NO" dirty="0" err="1"/>
              <a:t>Economics</a:t>
            </a:r>
            <a:r>
              <a:rPr lang="nb-NO" dirty="0"/>
              <a:t>, Policy, and Management</a:t>
            </a:r>
          </a:p>
          <a:p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689723"/>
            <a:ext cx="4320480" cy="1692771"/>
          </a:xfrm>
          <a:prstGeom prst="rect">
            <a:avLst/>
          </a:prstGeom>
          <a:solidFill>
            <a:srgbClr val="CCFFFF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nb-NO" sz="2200" b="1" dirty="0" smtClean="0"/>
          </a:p>
          <a:p>
            <a:r>
              <a:rPr lang="nb-NO" sz="2200" b="1" dirty="0" err="1"/>
              <a:t>Erfaringsbasert</a:t>
            </a:r>
            <a:endParaRPr lang="nb-NO" sz="22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Helseadministrasjon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Avansert geriatrisk sykepleie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046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980728"/>
            <a:ext cx="6120680" cy="936104"/>
          </a:xfrm>
        </p:spPr>
        <p:txBody>
          <a:bodyPr/>
          <a:lstStyle/>
          <a:p>
            <a:r>
              <a:rPr lang="nb-NO" sz="2800" dirty="0" smtClean="0"/>
              <a:t>Tre grep</a:t>
            </a:r>
            <a:endParaRPr lang="nb-NO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98884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nb-NO" dirty="0" smtClean="0"/>
              <a:t>To program gjøres om </a:t>
            </a:r>
          </a:p>
          <a:p>
            <a:pPr marL="457200" indent="-457200">
              <a:buAutoNum type="arabicPeriod"/>
            </a:pPr>
            <a:r>
              <a:rPr lang="nb-NO" dirty="0" smtClean="0"/>
              <a:t>Felles introduksjon, metodeundervisning og valgfrie emner for fem program</a:t>
            </a:r>
          </a:p>
          <a:p>
            <a:pPr marL="457200" indent="-457200">
              <a:buAutoNum type="arabicPeriod"/>
            </a:pPr>
            <a:r>
              <a:rPr lang="nb-NO" dirty="0" smtClean="0"/>
              <a:t>Samkjøring og harmonisering av valgfrie emner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941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To </a:t>
            </a:r>
            <a:r>
              <a:rPr lang="en-GB" sz="2800" dirty="0" err="1" smtClean="0"/>
              <a:t>masterprogram</a:t>
            </a:r>
            <a:r>
              <a:rPr lang="en-GB" sz="2800" dirty="0" smtClean="0"/>
              <a:t> </a:t>
            </a:r>
            <a:r>
              <a:rPr lang="en-GB" sz="2800" dirty="0" err="1" smtClean="0"/>
              <a:t>gjøres</a:t>
            </a:r>
            <a:r>
              <a:rPr lang="en-GB" sz="2800" dirty="0" smtClean="0"/>
              <a:t> om</a:t>
            </a:r>
            <a:endParaRPr lang="nb-NO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4074170"/>
            <a:ext cx="4464496" cy="2308324"/>
          </a:xfrm>
          <a:prstGeom prst="rect">
            <a:avLst/>
          </a:prstGeom>
          <a:solidFill>
            <a:srgbClr val="FFDDFF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nb-NO" sz="2200" b="1" dirty="0" smtClean="0"/>
          </a:p>
          <a:p>
            <a:r>
              <a:rPr lang="nb-NO" sz="2200" b="1" dirty="0"/>
              <a:t>Yrkesrettet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European Master in Health </a:t>
            </a:r>
            <a:r>
              <a:rPr lang="nb-NO" dirty="0" err="1"/>
              <a:t>Economics</a:t>
            </a:r>
            <a:r>
              <a:rPr lang="nb-NO" dirty="0"/>
              <a:t> and Management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Health </a:t>
            </a:r>
            <a:r>
              <a:rPr lang="nb-NO" dirty="0" err="1"/>
              <a:t>Economics</a:t>
            </a:r>
            <a:r>
              <a:rPr lang="nb-NO" dirty="0"/>
              <a:t>, Policy, and Management</a:t>
            </a:r>
          </a:p>
          <a:p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4689723"/>
            <a:ext cx="4464496" cy="1692771"/>
          </a:xfrm>
          <a:prstGeom prst="rect">
            <a:avLst/>
          </a:prstGeom>
          <a:solidFill>
            <a:srgbClr val="CCFFFF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nb-NO" sz="2200" b="1" dirty="0" smtClean="0"/>
          </a:p>
          <a:p>
            <a:r>
              <a:rPr lang="nb-NO" sz="2200" b="1" dirty="0" err="1" smtClean="0"/>
              <a:t>Erfaringsbasert</a:t>
            </a:r>
            <a:endParaRPr lang="nb-NO" sz="22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Helseadministrasjon</a:t>
            </a:r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/>
              <a:t>Avansert geriatrisk sykepleie</a:t>
            </a:r>
          </a:p>
          <a:p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1412776"/>
            <a:ext cx="6048672" cy="2800767"/>
          </a:xfrm>
          <a:prstGeom prst="rect">
            <a:avLst/>
          </a:prstGeom>
          <a:solidFill>
            <a:srgbClr val="FFFFCC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endParaRPr lang="nb-NO" sz="2200" b="1" dirty="0" smtClean="0"/>
          </a:p>
          <a:p>
            <a:r>
              <a:rPr lang="nb-NO" sz="2200" b="1" dirty="0" smtClean="0"/>
              <a:t>Forsknings-</a:t>
            </a:r>
            <a:r>
              <a:rPr lang="nb-NO" sz="2200" b="1" dirty="0"/>
              <a:t>/fagutviklingsrettet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Engelskspråklig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800" dirty="0" smtClean="0"/>
              <a:t>internasjonale forhold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800" dirty="0" smtClean="0"/>
              <a:t>systemperspektiver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Norskspråklig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800" dirty="0" smtClean="0"/>
              <a:t>kritisk refleksjon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b-NO" sz="1800" dirty="0" smtClean="0"/>
              <a:t>kunnskapsbasert og pasientsentrert helsetjeneste</a:t>
            </a:r>
            <a:endParaRPr lang="nb-NO" sz="18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459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544" y="1196752"/>
            <a:ext cx="7652302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Introduksjonsdager (engelsk)</a:t>
            </a:r>
            <a:endParaRPr lang="nb-NO" sz="1600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467544" y="2060848"/>
            <a:ext cx="1656184" cy="83099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Introduksjons-emner</a:t>
            </a:r>
          </a:p>
          <a:p>
            <a:r>
              <a:rPr lang="nb-NO" sz="1600" dirty="0" smtClean="0"/>
              <a:t>"Engelsk"</a:t>
            </a:r>
            <a:endParaRPr lang="nb-NO" sz="16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1763688" y="2061926"/>
            <a:ext cx="1656184" cy="83099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Introduksjons-emner</a:t>
            </a:r>
          </a:p>
          <a:p>
            <a:r>
              <a:rPr lang="nb-NO" sz="1600" dirty="0" smtClean="0"/>
              <a:t>"Norsk"</a:t>
            </a:r>
            <a:endParaRPr lang="nb-NO" sz="1600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3259088" y="2051044"/>
            <a:ext cx="1656184" cy="83099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Introduksjons-emner</a:t>
            </a:r>
          </a:p>
          <a:p>
            <a:r>
              <a:rPr lang="nb-NO" sz="1600" dirty="0" smtClean="0"/>
              <a:t>HEPMA</a:t>
            </a:r>
            <a:endParaRPr lang="nb-NO" sz="1600" dirty="0"/>
          </a:p>
        </p:txBody>
      </p:sp>
      <p:sp>
        <p:nvSpPr>
          <p:cNvPr id="15" name="TextBox 14"/>
          <p:cNvSpPr txBox="1"/>
          <p:nvPr/>
        </p:nvSpPr>
        <p:spPr>
          <a:xfrm rot="16200000">
            <a:off x="5067672" y="2058005"/>
            <a:ext cx="1656184" cy="83099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Introduksjons-emner</a:t>
            </a:r>
          </a:p>
          <a:p>
            <a:r>
              <a:rPr lang="nb-NO" sz="1600" dirty="0" smtClean="0"/>
              <a:t>EU-HEM</a:t>
            </a:r>
            <a:endParaRPr lang="nb-NO" sz="1600" dirty="0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6876256" y="2060847"/>
            <a:ext cx="1656184" cy="83099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Introduksjons-emner</a:t>
            </a:r>
          </a:p>
          <a:p>
            <a:r>
              <a:rPr lang="nb-NO" sz="1600" dirty="0" smtClean="0"/>
              <a:t>AGS</a:t>
            </a:r>
            <a:endParaRPr lang="nb-NO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467543" y="3421366"/>
            <a:ext cx="7652303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Metodeemner (norsk og engelsk)</a:t>
            </a:r>
            <a:endParaRPr lang="nb-NO" sz="1600" dirty="0"/>
          </a:p>
        </p:txBody>
      </p:sp>
      <p:sp>
        <p:nvSpPr>
          <p:cNvPr id="19" name="TextBox 18"/>
          <p:cNvSpPr txBox="1"/>
          <p:nvPr/>
        </p:nvSpPr>
        <p:spPr>
          <a:xfrm rot="16200000">
            <a:off x="467545" y="4299244"/>
            <a:ext cx="1656184" cy="83099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Obligatoriske emner</a:t>
            </a:r>
          </a:p>
          <a:p>
            <a:r>
              <a:rPr lang="nb-NO" sz="1600" dirty="0" smtClean="0"/>
              <a:t>"Engelsk"</a:t>
            </a:r>
            <a:endParaRPr lang="nb-NO" sz="1600" dirty="0"/>
          </a:p>
        </p:txBody>
      </p:sp>
      <p:sp>
        <p:nvSpPr>
          <p:cNvPr id="20" name="TextBox 19"/>
          <p:cNvSpPr txBox="1"/>
          <p:nvPr/>
        </p:nvSpPr>
        <p:spPr>
          <a:xfrm rot="16200000">
            <a:off x="1763689" y="4300322"/>
            <a:ext cx="1656184" cy="83099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Obligatoriske emner</a:t>
            </a:r>
          </a:p>
          <a:p>
            <a:r>
              <a:rPr lang="nb-NO" sz="1600" dirty="0" smtClean="0"/>
              <a:t>"Norsk"</a:t>
            </a:r>
            <a:endParaRPr lang="nb-NO" sz="1600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3254433" y="4296400"/>
            <a:ext cx="1656184" cy="83099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nb-NO" sz="1600" dirty="0" smtClean="0"/>
              <a:t>Obligatoriske emner</a:t>
            </a:r>
          </a:p>
          <a:p>
            <a:r>
              <a:rPr lang="nb-NO" sz="1600" dirty="0" smtClean="0"/>
              <a:t>HEPMA</a:t>
            </a:r>
            <a:endParaRPr lang="nb-NO" sz="16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5067673" y="4296401"/>
            <a:ext cx="1656184" cy="83099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Obligatoriske emner</a:t>
            </a:r>
          </a:p>
          <a:p>
            <a:r>
              <a:rPr lang="nb-NO" sz="1600" dirty="0" smtClean="0"/>
              <a:t>EU-HEM</a:t>
            </a:r>
            <a:endParaRPr lang="nb-NO" sz="1600" dirty="0"/>
          </a:p>
        </p:txBody>
      </p:sp>
      <p:sp>
        <p:nvSpPr>
          <p:cNvPr id="23" name="TextBox 22"/>
          <p:cNvSpPr txBox="1"/>
          <p:nvPr/>
        </p:nvSpPr>
        <p:spPr>
          <a:xfrm rot="16200000">
            <a:off x="6876257" y="4299243"/>
            <a:ext cx="1656184" cy="830997"/>
          </a:xfrm>
          <a:prstGeom prst="rect">
            <a:avLst/>
          </a:prstGeom>
          <a:solidFill>
            <a:srgbClr val="CCECFF"/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Obligatoriske emner</a:t>
            </a:r>
          </a:p>
          <a:p>
            <a:r>
              <a:rPr lang="nb-NO" sz="1600" dirty="0" smtClean="0"/>
              <a:t>AGS</a:t>
            </a:r>
            <a:endParaRPr lang="nb-NO" sz="1600" dirty="0"/>
          </a:p>
        </p:txBody>
      </p:sp>
      <p:sp>
        <p:nvSpPr>
          <p:cNvPr id="24" name="TextBox 23"/>
          <p:cNvSpPr txBox="1"/>
          <p:nvPr/>
        </p:nvSpPr>
        <p:spPr>
          <a:xfrm>
            <a:off x="486356" y="5666526"/>
            <a:ext cx="763349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sz="1600" dirty="0" smtClean="0"/>
              <a:t>Valgfrie fordypningsemner (norsk og engelsk)</a:t>
            </a:r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50682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 smtClean="0"/>
              <a:t>Eksempler på nye fordypningsemner som diskuteres </a:t>
            </a:r>
            <a:endParaRPr lang="nb-NO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296" y="1628800"/>
            <a:ext cx="8219256" cy="5040560"/>
          </a:xfrm>
        </p:spPr>
        <p:txBody>
          <a:bodyPr/>
          <a:lstStyle/>
          <a:p>
            <a:r>
              <a:rPr lang="nb-NO" sz="2200" dirty="0" smtClean="0"/>
              <a:t>Implementeringsforskning</a:t>
            </a:r>
          </a:p>
          <a:p>
            <a:r>
              <a:rPr lang="nb-NO" sz="2200" dirty="0" smtClean="0"/>
              <a:t>Helsepedagogikk</a:t>
            </a:r>
          </a:p>
          <a:p>
            <a:r>
              <a:rPr lang="nb-NO" sz="2200" dirty="0" smtClean="0"/>
              <a:t>Helsekommunikasjon </a:t>
            </a:r>
          </a:p>
          <a:p>
            <a:r>
              <a:rPr lang="nb-NO" sz="2200" dirty="0" smtClean="0"/>
              <a:t>Globale epidemier</a:t>
            </a:r>
            <a:endParaRPr lang="nb-NO" sz="2200" dirty="0"/>
          </a:p>
          <a:p>
            <a:r>
              <a:rPr lang="nb-NO" sz="2200" dirty="0" smtClean="0"/>
              <a:t>Livsløp og aldring</a:t>
            </a:r>
          </a:p>
          <a:p>
            <a:r>
              <a:rPr lang="nb-NO" sz="2200" dirty="0"/>
              <a:t>Medisinsk og helsefaglig humaniora	</a:t>
            </a:r>
          </a:p>
          <a:p>
            <a:r>
              <a:rPr lang="nb-NO" sz="2200" dirty="0" smtClean="0"/>
              <a:t>Digitalisering </a:t>
            </a:r>
            <a:r>
              <a:rPr lang="nb-NO" sz="2200" dirty="0"/>
              <a:t>og innovasjon 	</a:t>
            </a:r>
            <a:endParaRPr lang="nb-NO" sz="2200" dirty="0" smtClean="0"/>
          </a:p>
          <a:p>
            <a:r>
              <a:rPr lang="nb-NO" sz="2400" dirty="0" smtClean="0"/>
              <a:t>….</a:t>
            </a:r>
            <a:endParaRPr lang="nb-NO" sz="2400" dirty="0"/>
          </a:p>
          <a:p>
            <a:endParaRPr lang="nb-NO" sz="2400" dirty="0" smtClean="0"/>
          </a:p>
          <a:p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449302522"/>
      </p:ext>
    </p:extLst>
  </p:cSld>
  <p:clrMapOvr>
    <a:masterClrMapping/>
  </p:clrMapOvr>
</p:sld>
</file>

<file path=ppt/theme/theme1.xml><?xml version="1.0" encoding="utf-8"?>
<a:theme xmlns:a="http://schemas.openxmlformats.org/drawingml/2006/main" name="Helsam_NKV_norsk_April201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18986</TotalTime>
  <Words>277</Words>
  <Application>Microsoft Office PowerPoint</Application>
  <PresentationFormat>On-screen Show (4:3)</PresentationFormat>
  <Paragraphs>97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ヒラギノ角ゴ Pro W3</vt:lpstr>
      <vt:lpstr>Helsam_NKV_norsk_April2011</vt:lpstr>
      <vt:lpstr>Office Theme</vt:lpstr>
      <vt:lpstr>Endringer i masterprogrammene ved Helsam</vt:lpstr>
      <vt:lpstr>Samfunnets behov for kompetanse innen det som er relevante områder for HELSAM</vt:lpstr>
      <vt:lpstr>Seks gjenværende masterprogram</vt:lpstr>
      <vt:lpstr>Tre grep</vt:lpstr>
      <vt:lpstr>To masterprogram gjøres om</vt:lpstr>
      <vt:lpstr>PowerPoint Presentation</vt:lpstr>
      <vt:lpstr>Eksempler på nye fordypningsemner som diskuteres </vt:lpstr>
    </vt:vector>
  </TitlesOfParts>
  <Manager/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Nina Køpke Vøllestad</dc:creator>
  <cp:keywords/>
  <dc:description/>
  <cp:lastModifiedBy>Knut Tore Stokke</cp:lastModifiedBy>
  <cp:revision>135</cp:revision>
  <cp:lastPrinted>2017-01-17T12:39:05Z</cp:lastPrinted>
  <dcterms:created xsi:type="dcterms:W3CDTF">2017-01-17T09:16:46Z</dcterms:created>
  <dcterms:modified xsi:type="dcterms:W3CDTF">2018-05-11T09:06:16Z</dcterms:modified>
  <cp:category/>
</cp:coreProperties>
</file>