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3" r:id="rId4"/>
    <p:sldId id="267" r:id="rId5"/>
    <p:sldId id="268" r:id="rId6"/>
    <p:sldId id="261" r:id="rId7"/>
    <p:sldId id="270" r:id="rId8"/>
    <p:sldId id="271" r:id="rId9"/>
    <p:sldId id="258" r:id="rId10"/>
    <p:sldId id="275" r:id="rId11"/>
    <p:sldId id="262" r:id="rId12"/>
    <p:sldId id="264" r:id="rId13"/>
    <p:sldId id="266" r:id="rId14"/>
    <p:sldId id="265" r:id="rId15"/>
    <p:sldId id="273" r:id="rId16"/>
    <p:sldId id="274" r:id="rId17"/>
    <p:sldId id="269" r:id="rId18"/>
    <p:sldId id="259" r:id="rId19"/>
    <p:sldId id="276" r:id="rId20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36F0-0E2D-489D-9DED-E68DE74AFE22}" type="datetimeFigureOut">
              <a:rPr lang="nb-NO" smtClean="0"/>
              <a:t>01.11.2019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60DA-83AA-4120-A7AE-80856F5F52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4638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36F0-0E2D-489D-9DED-E68DE74AFE22}" type="datetimeFigureOut">
              <a:rPr lang="nb-NO" smtClean="0"/>
              <a:t>01.11.2019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60DA-83AA-4120-A7AE-80856F5F52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6870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36F0-0E2D-489D-9DED-E68DE74AFE22}" type="datetimeFigureOut">
              <a:rPr lang="nb-NO" smtClean="0"/>
              <a:t>01.11.2019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60DA-83AA-4120-A7AE-80856F5F52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836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36F0-0E2D-489D-9DED-E68DE74AFE22}" type="datetimeFigureOut">
              <a:rPr lang="nb-NO" smtClean="0"/>
              <a:t>01.11.2019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60DA-83AA-4120-A7AE-80856F5F52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111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36F0-0E2D-489D-9DED-E68DE74AFE22}" type="datetimeFigureOut">
              <a:rPr lang="nb-NO" smtClean="0"/>
              <a:t>01.11.2019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60DA-83AA-4120-A7AE-80856F5F52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2394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36F0-0E2D-489D-9DED-E68DE74AFE22}" type="datetimeFigureOut">
              <a:rPr lang="nb-NO" smtClean="0"/>
              <a:t>01.11.2019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60DA-83AA-4120-A7AE-80856F5F52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70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36F0-0E2D-489D-9DED-E68DE74AFE22}" type="datetimeFigureOut">
              <a:rPr lang="nb-NO" smtClean="0"/>
              <a:t>01.11.2019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60DA-83AA-4120-A7AE-80856F5F52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4269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36F0-0E2D-489D-9DED-E68DE74AFE22}" type="datetimeFigureOut">
              <a:rPr lang="nb-NO" smtClean="0"/>
              <a:t>01.11.2019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60DA-83AA-4120-A7AE-80856F5F52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1647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36F0-0E2D-489D-9DED-E68DE74AFE22}" type="datetimeFigureOut">
              <a:rPr lang="nb-NO" smtClean="0"/>
              <a:t>01.11.2019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60DA-83AA-4120-A7AE-80856F5F52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245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36F0-0E2D-489D-9DED-E68DE74AFE22}" type="datetimeFigureOut">
              <a:rPr lang="nb-NO" smtClean="0"/>
              <a:t>01.11.2019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60DA-83AA-4120-A7AE-80856F5F52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1034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136F0-0E2D-489D-9DED-E68DE74AFE22}" type="datetimeFigureOut">
              <a:rPr lang="nb-NO" smtClean="0"/>
              <a:t>01.11.2019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60DA-83AA-4120-A7AE-80856F5F52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9797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136F0-0E2D-489D-9DED-E68DE74AFE22}" type="datetimeFigureOut">
              <a:rPr lang="nb-NO" smtClean="0"/>
              <a:t>01.11.2019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360DA-83AA-4120-A7AE-80856F5F52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6671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Budsjett </a:t>
            </a:r>
            <a:r>
              <a:rPr lang="nb-NO" dirty="0" smtClean="0"/>
              <a:t>2020-24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Underlag til instituttrådsmøte 6.11.19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31833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Estimering av nettobidrag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 smtClean="0"/>
              <a:t>Budsjettet inneholder alle kjente prosjekter. Siden mange av disse vil utløpe i prognoseperioden og vi må anta at nye prosjekter kommer til må vi gjøre framskrivninger i form av «dummy-prosjekter». 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Dummy-prosjektene simulerer </a:t>
            </a:r>
            <a:r>
              <a:rPr lang="nb-NO" dirty="0"/>
              <a:t>typiske prosjekter fra </a:t>
            </a:r>
            <a:r>
              <a:rPr lang="nb-NO" dirty="0" smtClean="0"/>
              <a:t>NFR, EU og andre finanisører.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Andel Dummy-prosjekter øker fra omtrent null i 2020 til å utgjøre nesten 100% i 2024 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822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3. Kostnadssiden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3280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Personalkostnader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Utgjør </a:t>
            </a:r>
            <a:r>
              <a:rPr lang="nb-NO" dirty="0" err="1" smtClean="0"/>
              <a:t>ca</a:t>
            </a:r>
            <a:r>
              <a:rPr lang="nb-NO" dirty="0" smtClean="0"/>
              <a:t> 90% av kostnadene våre på basis</a:t>
            </a:r>
          </a:p>
          <a:p>
            <a:r>
              <a:rPr lang="nb-NO" dirty="0" smtClean="0"/>
              <a:t>2018 </a:t>
            </a:r>
            <a:r>
              <a:rPr lang="nb-NO" dirty="0" err="1" smtClean="0"/>
              <a:t>ca</a:t>
            </a:r>
            <a:r>
              <a:rPr lang="nb-NO" dirty="0" smtClean="0"/>
              <a:t> 144 årsverk på basis hvorav:</a:t>
            </a:r>
          </a:p>
          <a:p>
            <a:pPr lvl="1"/>
            <a:r>
              <a:rPr lang="nb-NO" dirty="0" smtClean="0"/>
              <a:t>108 i vitenskapelig stilling </a:t>
            </a:r>
          </a:p>
          <a:p>
            <a:pPr lvl="1"/>
            <a:r>
              <a:rPr lang="nb-NO" dirty="0" smtClean="0"/>
              <a:t>36 i teknisk administrativ stilling</a:t>
            </a:r>
          </a:p>
          <a:p>
            <a:pPr lvl="1"/>
            <a:r>
              <a:rPr lang="nb-NO" dirty="0" smtClean="0"/>
              <a:t>100 årsverk i fast stilling</a:t>
            </a:r>
          </a:p>
          <a:p>
            <a:pPr lvl="1"/>
            <a:r>
              <a:rPr lang="nb-NO" dirty="0" smtClean="0"/>
              <a:t>44 i midlertidig, hvorav;</a:t>
            </a:r>
          </a:p>
          <a:p>
            <a:pPr lvl="2"/>
            <a:r>
              <a:rPr lang="nb-NO" dirty="0" smtClean="0"/>
              <a:t>24 var rekrutteringsstillinger (stipendiat og </a:t>
            </a:r>
            <a:r>
              <a:rPr lang="nb-NO" dirty="0" err="1" smtClean="0"/>
              <a:t>postdoc</a:t>
            </a:r>
            <a:r>
              <a:rPr lang="nb-NO" dirty="0" smtClean="0"/>
              <a:t>)</a:t>
            </a:r>
          </a:p>
          <a:p>
            <a:pPr lvl="1"/>
            <a:endParaRPr lang="nb-NO" dirty="0" smtClean="0"/>
          </a:p>
          <a:p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71849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88640"/>
            <a:ext cx="8716830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847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Driftskostnader/investeringer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Utgjør </a:t>
            </a:r>
            <a:r>
              <a:rPr lang="nb-NO" dirty="0" err="1" smtClean="0"/>
              <a:t>ca</a:t>
            </a:r>
            <a:r>
              <a:rPr lang="nb-NO" dirty="0" smtClean="0"/>
              <a:t> 10% av kostnadene</a:t>
            </a:r>
          </a:p>
          <a:p>
            <a:r>
              <a:rPr lang="nb-NO" dirty="0" smtClean="0"/>
              <a:t>2018; 15,7 </a:t>
            </a:r>
            <a:r>
              <a:rPr lang="nb-NO" dirty="0" err="1" smtClean="0"/>
              <a:t>mill</a:t>
            </a:r>
            <a:r>
              <a:rPr lang="nb-NO" dirty="0" smtClean="0"/>
              <a:t> fordelt på; </a:t>
            </a:r>
          </a:p>
          <a:p>
            <a:pPr lvl="1"/>
            <a:r>
              <a:rPr lang="nb-NO" dirty="0" smtClean="0"/>
              <a:t>Reiser, kurs og konferanser; 6,3 </a:t>
            </a:r>
            <a:r>
              <a:rPr lang="nb-NO" dirty="0" err="1" smtClean="0"/>
              <a:t>mill</a:t>
            </a:r>
            <a:endParaRPr lang="nb-NO" dirty="0" smtClean="0"/>
          </a:p>
          <a:p>
            <a:pPr lvl="1"/>
            <a:r>
              <a:rPr lang="nb-NO" dirty="0" smtClean="0"/>
              <a:t>Kjøp av tjenester; 1,6 </a:t>
            </a:r>
            <a:r>
              <a:rPr lang="nb-NO" dirty="0" err="1" smtClean="0"/>
              <a:t>mill</a:t>
            </a:r>
            <a:endParaRPr lang="nb-NO" dirty="0" smtClean="0"/>
          </a:p>
          <a:p>
            <a:pPr lvl="1"/>
            <a:r>
              <a:rPr lang="nb-NO" dirty="0" smtClean="0"/>
              <a:t>Andre driftskostnader; 5,5 </a:t>
            </a:r>
            <a:r>
              <a:rPr lang="nb-NO" dirty="0" err="1" smtClean="0"/>
              <a:t>mill</a:t>
            </a:r>
            <a:endParaRPr lang="nb-NO" dirty="0" smtClean="0"/>
          </a:p>
          <a:p>
            <a:pPr lvl="1"/>
            <a:r>
              <a:rPr lang="nb-NO" dirty="0" smtClean="0"/>
              <a:t>Investeringer (IT/AV-utstyr og møbler); 2,2 </a:t>
            </a:r>
            <a:r>
              <a:rPr lang="nb-NO" dirty="0" err="1" smtClean="0"/>
              <a:t>mill</a:t>
            </a:r>
            <a:endParaRPr lang="nb-NO" dirty="0" smtClean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24462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4. Status i arbeidet så langt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8772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Prosess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Gjennomført møter med alle avdelinger for innspill særlig inn mot budsjett for 2020</a:t>
            </a:r>
          </a:p>
          <a:p>
            <a:r>
              <a:rPr lang="nb-NO" dirty="0" smtClean="0"/>
              <a:t>Diskutert saken i ledergruppa gjennom høsten</a:t>
            </a:r>
          </a:p>
          <a:p>
            <a:r>
              <a:rPr lang="nb-NO" dirty="0" smtClean="0"/>
              <a:t>Gitt reduksjonen i framtidige inntekter har vi så langt ikke rukket å ta stilling til eller prioritere innspill fra budsjettmøtene</a:t>
            </a:r>
          </a:p>
          <a:p>
            <a:r>
              <a:rPr lang="nb-NO" dirty="0" smtClean="0"/>
              <a:t>Utkast til budsjett er derfor ufullstendig på det nåværende tidspunkt, men følger vedlagt for en gjennomgang av forutsetninger, handlingsrom og prioriteringer.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74257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4" y="908720"/>
            <a:ext cx="9123357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91680" y="188640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 smtClean="0"/>
              <a:t>Foreløpig versjon basisbudsjett</a:t>
            </a:r>
            <a:endParaRPr lang="nb-NO" sz="3600" dirty="0"/>
          </a:p>
        </p:txBody>
      </p:sp>
    </p:spTree>
    <p:extLst>
      <p:ext uri="{BB962C8B-B14F-4D97-AF65-F5344CB8AC3E}">
        <p14:creationId xmlns:p14="http://schemas.microsoft.com/office/powerpoint/2010/main" val="3231058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Forutsetninger i foreløpig versjon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smtClean="0"/>
              <a:t>Fjernet ikke-planlagte </a:t>
            </a:r>
            <a:r>
              <a:rPr lang="nb-NO" dirty="0" err="1" smtClean="0"/>
              <a:t>nytilsetninger</a:t>
            </a:r>
            <a:r>
              <a:rPr lang="nb-NO" dirty="0" smtClean="0"/>
              <a:t> i prognoseperioden</a:t>
            </a:r>
          </a:p>
          <a:p>
            <a:r>
              <a:rPr lang="nb-NO" dirty="0" smtClean="0"/>
              <a:t>Framskrevet nettobidrag som skal svare til dagens aktivitetsnivå. Satt av midler på basis til å leie inn vikarer for framskrevet frikjøp. </a:t>
            </a:r>
          </a:p>
          <a:p>
            <a:r>
              <a:rPr lang="nb-NO" dirty="0" smtClean="0"/>
              <a:t>Redusert driftskostnadene noe</a:t>
            </a:r>
          </a:p>
          <a:p>
            <a:pPr lvl="1"/>
            <a:r>
              <a:rPr lang="nb-NO" dirty="0" smtClean="0"/>
              <a:t>Fordelt ut 4,5 </a:t>
            </a:r>
            <a:r>
              <a:rPr lang="nb-NO" dirty="0" err="1" smtClean="0"/>
              <a:t>mill</a:t>
            </a:r>
            <a:r>
              <a:rPr lang="nb-NO" dirty="0" smtClean="0"/>
              <a:t> til faglig drift i avdelingene (ned 0,9 </a:t>
            </a:r>
            <a:r>
              <a:rPr lang="nb-NO" dirty="0" err="1" smtClean="0"/>
              <a:t>mill</a:t>
            </a:r>
            <a:r>
              <a:rPr lang="nb-NO" dirty="0" smtClean="0"/>
              <a:t> fra 2019)</a:t>
            </a:r>
          </a:p>
          <a:p>
            <a:pPr lvl="1"/>
            <a:r>
              <a:rPr lang="nb-NO" dirty="0" smtClean="0"/>
              <a:t>Antatt noe videre reduksjon av drift for årene som kommer.</a:t>
            </a:r>
          </a:p>
          <a:p>
            <a:r>
              <a:rPr lang="nb-NO" dirty="0" smtClean="0"/>
              <a:t>I begrenset grad rukket å ta stilling til avdelingenes innspill; må forvente at 2020 kostnadene vil øke som følge av det</a:t>
            </a:r>
          </a:p>
          <a:p>
            <a:endParaRPr lang="nb-NO" dirty="0" smtClean="0"/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731048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Handlingsrom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Svært begrenset, men også i den foreløpige versjonen ligger det udisponerte lønnskostnader blant annet til frikjøp av avdelingsledere i </a:t>
            </a:r>
            <a:r>
              <a:rPr lang="nb-NO" dirty="0" err="1" smtClean="0"/>
              <a:t>prognosesperioden</a:t>
            </a:r>
            <a:r>
              <a:rPr lang="nb-NO" dirty="0" smtClean="0"/>
              <a:t>.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Det kan også gjennomføres tiltak som kan skape handlingsrom, men de vil gjennomgående ha noen negative effekter</a:t>
            </a:r>
          </a:p>
        </p:txBody>
      </p:sp>
    </p:spTree>
    <p:extLst>
      <p:ext uri="{BB962C8B-B14F-4D97-AF65-F5344CB8AC3E}">
        <p14:creationId xmlns:p14="http://schemas.microsoft.com/office/powerpoint/2010/main" val="890728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Innholdsfortegnelse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b-NO" dirty="0" smtClean="0"/>
              <a:t>Overordnete forutsetninger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Inntekter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Kostnader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Status i arbeidet </a:t>
            </a:r>
            <a:r>
              <a:rPr lang="nb-NO" dirty="0" err="1" smtClean="0"/>
              <a:t>inkl</a:t>
            </a:r>
            <a:r>
              <a:rPr lang="nb-NO" dirty="0" smtClean="0"/>
              <a:t> foreløpig versjon av budsjettet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6058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1. Forutsetninger for budsjettarbeidet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1. desember skal </a:t>
            </a:r>
            <a:r>
              <a:rPr lang="nb-NO" dirty="0" err="1" smtClean="0"/>
              <a:t>Helsam</a:t>
            </a:r>
            <a:r>
              <a:rPr lang="nb-NO" dirty="0" smtClean="0"/>
              <a:t> levere budsjett for 2020 og prognose for 2021-24. </a:t>
            </a:r>
          </a:p>
          <a:p>
            <a:r>
              <a:rPr lang="nb-NO" dirty="0" smtClean="0"/>
              <a:t>Basisøkonomien skal balansere senest ved utgangen av prognoseperioden</a:t>
            </a:r>
          </a:p>
          <a:p>
            <a:r>
              <a:rPr lang="nb-NO" dirty="0" smtClean="0"/>
              <a:t>Vesentlig reduksjon i basisinntektene fra 2017 av har bidratt til at instituttet går ut av 2019 med et akkumulert overforbruk på </a:t>
            </a:r>
            <a:r>
              <a:rPr lang="nb-NO" dirty="0" err="1" smtClean="0"/>
              <a:t>ca</a:t>
            </a:r>
            <a:r>
              <a:rPr lang="nb-NO" dirty="0" smtClean="0"/>
              <a:t> 14 </a:t>
            </a:r>
            <a:r>
              <a:rPr lang="nb-NO" dirty="0" err="1" smtClean="0"/>
              <a:t>mill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19026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Budsjettfordeling </a:t>
            </a:r>
            <a:r>
              <a:rPr lang="nb-NO" dirty="0" err="1" smtClean="0"/>
              <a:t>Helsam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Instituttnivået disponerer;</a:t>
            </a:r>
          </a:p>
          <a:p>
            <a:pPr lvl="1"/>
            <a:r>
              <a:rPr lang="nb-NO" dirty="0" smtClean="0"/>
              <a:t>Lønnsbudsjett</a:t>
            </a:r>
          </a:p>
          <a:p>
            <a:pPr lvl="1"/>
            <a:r>
              <a:rPr lang="nb-NO" dirty="0" smtClean="0"/>
              <a:t>Kontordrift </a:t>
            </a:r>
          </a:p>
          <a:p>
            <a:pPr lvl="1"/>
            <a:r>
              <a:rPr lang="nb-NO" dirty="0" smtClean="0"/>
              <a:t>Kostnader ved disputas</a:t>
            </a:r>
          </a:p>
          <a:p>
            <a:pPr lvl="1"/>
            <a:r>
              <a:rPr lang="nb-NO" dirty="0" smtClean="0"/>
              <a:t>Felles arrangementer</a:t>
            </a:r>
          </a:p>
          <a:p>
            <a:r>
              <a:rPr lang="nb-NO" dirty="0" smtClean="0"/>
              <a:t>Avdelingene disponerer; </a:t>
            </a:r>
          </a:p>
          <a:p>
            <a:pPr lvl="1"/>
            <a:r>
              <a:rPr lang="nb-NO" dirty="0" smtClean="0"/>
              <a:t>Driftsmidler faglig aktivitet</a:t>
            </a:r>
          </a:p>
          <a:p>
            <a:pPr lvl="1"/>
            <a:r>
              <a:rPr lang="nb-NO" dirty="0" smtClean="0"/>
              <a:t>Timelønn og driftskostnader i studieprogram; </a:t>
            </a:r>
          </a:p>
        </p:txBody>
      </p:sp>
    </p:spTree>
    <p:extLst>
      <p:ext uri="{BB962C8B-B14F-4D97-AF65-F5344CB8AC3E}">
        <p14:creationId xmlns:p14="http://schemas.microsoft.com/office/powerpoint/2010/main" val="602595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UiOs </a:t>
            </a:r>
            <a:r>
              <a:rPr lang="nb-NO" dirty="0" err="1" smtClean="0"/>
              <a:t>smART</a:t>
            </a:r>
            <a:r>
              <a:rPr lang="nb-NO" dirty="0" smtClean="0"/>
              <a:t>-oppsett </a:t>
            </a:r>
            <a:br>
              <a:rPr lang="nb-NO" dirty="0" smtClean="0"/>
            </a:br>
            <a:r>
              <a:rPr lang="nb-NO" dirty="0" smtClean="0"/>
              <a:t>– hvordan viser vi tallene?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dirty="0" smtClean="0"/>
              <a:t>Inntekter</a:t>
            </a:r>
          </a:p>
          <a:p>
            <a:pPr marL="0" indent="0">
              <a:buNone/>
            </a:pPr>
            <a:r>
              <a:rPr lang="nb-NO" dirty="0" smtClean="0"/>
              <a:t>Personalkostnader</a:t>
            </a:r>
          </a:p>
          <a:p>
            <a:pPr marL="0" indent="0">
              <a:buNone/>
            </a:pPr>
            <a:r>
              <a:rPr lang="nb-NO" dirty="0" smtClean="0"/>
              <a:t>Driftskostnader</a:t>
            </a:r>
          </a:p>
          <a:p>
            <a:pPr marL="0" indent="0">
              <a:buNone/>
            </a:pPr>
            <a:r>
              <a:rPr lang="nb-NO" dirty="0" smtClean="0"/>
              <a:t>Investeringer</a:t>
            </a:r>
          </a:p>
          <a:p>
            <a:pPr marL="0" indent="0">
              <a:buNone/>
            </a:pPr>
            <a:r>
              <a:rPr lang="nb-NO" dirty="0" smtClean="0"/>
              <a:t>Isolert resultat basis</a:t>
            </a:r>
          </a:p>
          <a:p>
            <a:pPr marL="0" indent="0">
              <a:buNone/>
            </a:pPr>
            <a:r>
              <a:rPr lang="nb-NO" dirty="0" smtClean="0"/>
              <a:t>Nettobidrag</a:t>
            </a:r>
          </a:p>
          <a:p>
            <a:pPr marL="0" indent="0">
              <a:buNone/>
            </a:pPr>
            <a:r>
              <a:rPr lang="nb-NO" dirty="0" smtClean="0"/>
              <a:t>Prosjektavslutning</a:t>
            </a:r>
          </a:p>
          <a:p>
            <a:pPr marL="0" indent="0">
              <a:buNone/>
            </a:pPr>
            <a:r>
              <a:rPr lang="nb-NO" dirty="0" smtClean="0"/>
              <a:t>Isolert resultat</a:t>
            </a:r>
          </a:p>
          <a:p>
            <a:pPr marL="0" indent="0">
              <a:buNone/>
            </a:pPr>
            <a:r>
              <a:rPr lang="nb-NO" dirty="0" smtClean="0"/>
              <a:t>Overført fra i fjor</a:t>
            </a:r>
          </a:p>
          <a:p>
            <a:pPr marL="0" indent="0">
              <a:buNone/>
            </a:pPr>
            <a:r>
              <a:rPr lang="nb-NO" dirty="0" smtClean="0"/>
              <a:t>Akkumulert resultat</a:t>
            </a:r>
          </a:p>
          <a:p>
            <a:pPr marL="0" indent="0">
              <a:buNone/>
            </a:pPr>
            <a:endParaRPr lang="nb-NO" dirty="0" smtClean="0"/>
          </a:p>
          <a:p>
            <a:endParaRPr lang="nb-NO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75856" y="2492896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Vi velger å se drift og investering under ett siden de utgjør en liten del av våre kostnader</a:t>
            </a:r>
            <a:endParaRPr lang="nb-NO" dirty="0"/>
          </a:p>
        </p:txBody>
      </p:sp>
      <p:sp>
        <p:nvSpPr>
          <p:cNvPr id="5" name="Right Arrow 4"/>
          <p:cNvSpPr/>
          <p:nvPr/>
        </p:nvSpPr>
        <p:spPr>
          <a:xfrm>
            <a:off x="2771800" y="2708920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483768" y="1988840"/>
            <a:ext cx="1368152" cy="1874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79712" y="1772816"/>
            <a:ext cx="18722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79912" y="1594537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Vi behandler nettobidraget som en del av inntektene til basis </a:t>
            </a:r>
            <a:endParaRPr lang="nb-NO" dirty="0"/>
          </a:p>
        </p:txBody>
      </p:sp>
      <p:sp>
        <p:nvSpPr>
          <p:cNvPr id="12" name="Right Arrow 11"/>
          <p:cNvSpPr/>
          <p:nvPr/>
        </p:nvSpPr>
        <p:spPr>
          <a:xfrm>
            <a:off x="3491880" y="3356992"/>
            <a:ext cx="4320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extBox 12"/>
          <p:cNvSpPr txBox="1"/>
          <p:nvPr/>
        </p:nvSpPr>
        <p:spPr>
          <a:xfrm>
            <a:off x="3918756" y="3161058"/>
            <a:ext cx="4546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Oppleves lite relevant for </a:t>
            </a:r>
            <a:r>
              <a:rPr lang="nb-NO" dirty="0" err="1" smtClean="0"/>
              <a:t>Helsam</a:t>
            </a:r>
            <a:r>
              <a:rPr lang="nb-NO" dirty="0" smtClean="0"/>
              <a:t> siden vår basis er rigget for et høyt nivå på eksternfinansiert virksomhet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11355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2. Inntektssiden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nb-NO" dirty="0" smtClean="0"/>
              <a:t>Tildeling fra KD via UiO og fakultetet</a:t>
            </a:r>
          </a:p>
          <a:p>
            <a:pPr>
              <a:buFontTx/>
              <a:buChar char="-"/>
            </a:pPr>
            <a:r>
              <a:rPr lang="nb-NO" dirty="0" smtClean="0"/>
              <a:t>Nettobidrag fra eksternfinansierte prosjekter</a:t>
            </a:r>
          </a:p>
          <a:p>
            <a:pPr>
              <a:buFontTx/>
              <a:buChar char="-"/>
            </a:pPr>
            <a:r>
              <a:rPr lang="nb-NO" dirty="0" smtClean="0"/>
              <a:t>Andre mindre inntekter;</a:t>
            </a:r>
          </a:p>
          <a:p>
            <a:pPr lvl="1">
              <a:buFontTx/>
              <a:buChar char="-"/>
            </a:pPr>
            <a:r>
              <a:rPr lang="nb-NO" dirty="0" smtClean="0"/>
              <a:t>Tildelinger innad på UiO utenom fordelingsmodell, </a:t>
            </a:r>
            <a:r>
              <a:rPr lang="nb-NO" dirty="0" err="1" smtClean="0"/>
              <a:t>eksvis</a:t>
            </a:r>
            <a:r>
              <a:rPr lang="nb-NO" dirty="0" smtClean="0"/>
              <a:t> tildeling fra Livsvitenskap til konvergensmiljø</a:t>
            </a:r>
          </a:p>
          <a:p>
            <a:pPr lvl="1">
              <a:buFontTx/>
              <a:buChar char="-"/>
            </a:pPr>
            <a:r>
              <a:rPr lang="nb-NO" dirty="0" smtClean="0"/>
              <a:t>Offentlige refusjoner (</a:t>
            </a:r>
            <a:r>
              <a:rPr lang="nb-NO" dirty="0" err="1" smtClean="0"/>
              <a:t>regnskapsføres</a:t>
            </a:r>
            <a:r>
              <a:rPr lang="nb-NO" dirty="0" smtClean="0"/>
              <a:t> som en negativ personalkostnad)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59307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KD tildeling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 smtClean="0"/>
              <a:t>Negativ utvikling i tildelingen over tid. Viktige  forklaringer;</a:t>
            </a:r>
          </a:p>
          <a:p>
            <a:r>
              <a:rPr lang="nb-NO" dirty="0" smtClean="0"/>
              <a:t>Ny fordelingsmodell på medisin fra 2017</a:t>
            </a:r>
          </a:p>
          <a:p>
            <a:r>
              <a:rPr lang="nb-NO" dirty="0" smtClean="0"/>
              <a:t>ABE-kutt (avbyråkratisering og effektivisering)</a:t>
            </a:r>
          </a:p>
          <a:p>
            <a:r>
              <a:rPr lang="nb-NO" dirty="0" smtClean="0"/>
              <a:t>Rammekutt på UiO som særlig skyldes at mer midler settes av til oppussing og vedlikehold av eiendomsmassen</a:t>
            </a:r>
          </a:p>
          <a:p>
            <a:r>
              <a:rPr lang="nb-NO" dirty="0" smtClean="0"/>
              <a:t>Økt kostnadsnivå på fakultetsnivå som synliggjøres fra 2021 (fram til det har disse kostnadene vært dekket gjennom å ta ned et underforbruk)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43119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Tildeling 20 og estimat 21-24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Fakultetsstyret vedtar tildelingen for neste år. </a:t>
            </a:r>
          </a:p>
          <a:p>
            <a:r>
              <a:rPr lang="nb-NO" dirty="0" smtClean="0"/>
              <a:t>Estimeringen av inntekter for prognoseperioden gjøres som en teknisk øvelse i Økonomiseksjonen. Forutsetningene er innspill fra instituttene på forventet framtidig produksjon. </a:t>
            </a:r>
          </a:p>
          <a:p>
            <a:r>
              <a:rPr lang="nb-NO" dirty="0" smtClean="0"/>
              <a:t>Ved ny-estimering nå i oktober ble </a:t>
            </a:r>
            <a:r>
              <a:rPr lang="nb-NO" dirty="0" err="1" smtClean="0"/>
              <a:t>Helsams</a:t>
            </a:r>
            <a:r>
              <a:rPr lang="nb-NO" dirty="0" smtClean="0"/>
              <a:t> resultat </a:t>
            </a:r>
            <a:r>
              <a:rPr lang="nb-NO" dirty="0" err="1" smtClean="0"/>
              <a:t>ca</a:t>
            </a:r>
            <a:r>
              <a:rPr lang="nb-NO" dirty="0" smtClean="0"/>
              <a:t> 20 </a:t>
            </a:r>
            <a:r>
              <a:rPr lang="nb-NO" dirty="0" err="1" smtClean="0"/>
              <a:t>mill</a:t>
            </a:r>
            <a:r>
              <a:rPr lang="nb-NO" dirty="0" smtClean="0"/>
              <a:t> svakere for de fire årene enn det som var antatt fram til da. </a:t>
            </a:r>
          </a:p>
        </p:txBody>
      </p:sp>
    </p:spTree>
    <p:extLst>
      <p:ext uri="{BB962C8B-B14F-4D97-AF65-F5344CB8AC3E}">
        <p14:creationId xmlns:p14="http://schemas.microsoft.com/office/powerpoint/2010/main" val="1315448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Nettobidrag eksterne prosjekter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 smtClean="0"/>
              <a:t>Nettobidraget er summen av overhead, frikjøp og egenandel i de eksterne prosjektene. </a:t>
            </a:r>
          </a:p>
          <a:p>
            <a:r>
              <a:rPr lang="nb-NO" dirty="0" smtClean="0"/>
              <a:t>Overhead = beregningen av indirekte kostnader. Fast sum pr årsverk på </a:t>
            </a:r>
            <a:r>
              <a:rPr lang="nb-NO" dirty="0" err="1" smtClean="0"/>
              <a:t>ca</a:t>
            </a:r>
            <a:r>
              <a:rPr lang="nb-NO" dirty="0" smtClean="0"/>
              <a:t> 400’</a:t>
            </a:r>
          </a:p>
          <a:p>
            <a:r>
              <a:rPr lang="nb-NO" dirty="0" smtClean="0"/>
              <a:t>Frikjøp = innsparing på lønnskostnader på basis når basisansattes kjøpes fri til å jobbe i prosjekt</a:t>
            </a:r>
          </a:p>
          <a:p>
            <a:r>
              <a:rPr lang="nb-NO" dirty="0" smtClean="0"/>
              <a:t>Egenandel = overføring fra basis til hvert prosjekt for å dekke opp for prosjektets totale kostnader (fordi UiO har krav på å føre totale kostnader i alle prosjekter uavhengig av om </a:t>
            </a:r>
            <a:r>
              <a:rPr lang="nb-NO" dirty="0" err="1" smtClean="0"/>
              <a:t>finansiør</a:t>
            </a:r>
            <a:r>
              <a:rPr lang="nb-NO" dirty="0" smtClean="0"/>
              <a:t> dekker de)</a:t>
            </a:r>
          </a:p>
        </p:txBody>
      </p:sp>
    </p:spTree>
    <p:extLst>
      <p:ext uri="{BB962C8B-B14F-4D97-AF65-F5344CB8AC3E}">
        <p14:creationId xmlns:p14="http://schemas.microsoft.com/office/powerpoint/2010/main" val="3754641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760</Words>
  <Application>Microsoft Office PowerPoint</Application>
  <PresentationFormat>On-screen Show (4:3)</PresentationFormat>
  <Paragraphs>97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Budsjett 2020-24</vt:lpstr>
      <vt:lpstr>Innholdsfortegnelse</vt:lpstr>
      <vt:lpstr>1. Forutsetninger for budsjettarbeidet</vt:lpstr>
      <vt:lpstr>Budsjettfordeling Helsam</vt:lpstr>
      <vt:lpstr>UiOs smART-oppsett  – hvordan viser vi tallene?</vt:lpstr>
      <vt:lpstr>2. Inntektssiden</vt:lpstr>
      <vt:lpstr>KD tildeling</vt:lpstr>
      <vt:lpstr>Tildeling 20 og estimat 21-24</vt:lpstr>
      <vt:lpstr>Nettobidrag eksterne prosjekter</vt:lpstr>
      <vt:lpstr>Estimering av nettobidrag</vt:lpstr>
      <vt:lpstr>3. Kostnadssiden</vt:lpstr>
      <vt:lpstr>Personalkostnader</vt:lpstr>
      <vt:lpstr>PowerPoint Presentation</vt:lpstr>
      <vt:lpstr>Driftskostnader/investeringer</vt:lpstr>
      <vt:lpstr>4. Status i arbeidet så langt</vt:lpstr>
      <vt:lpstr>Prosess</vt:lpstr>
      <vt:lpstr>PowerPoint Presentation</vt:lpstr>
      <vt:lpstr>Forutsetninger i foreløpig versjon</vt:lpstr>
      <vt:lpstr>Handlingsrom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Budsjett 2016-20</dc:title>
  <dc:creator>Knut Tore Stokke</dc:creator>
  <cp:lastModifiedBy>Knut Tore Stokke</cp:lastModifiedBy>
  <cp:revision>23</cp:revision>
  <dcterms:created xsi:type="dcterms:W3CDTF">2015-11-24T19:39:10Z</dcterms:created>
  <dcterms:modified xsi:type="dcterms:W3CDTF">2019-11-01T11:28:25Z</dcterms:modified>
</cp:coreProperties>
</file>