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57" r:id="rId4"/>
    <p:sldId id="258" r:id="rId5"/>
    <p:sldId id="263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603" autoAdjust="0"/>
  </p:normalViewPr>
  <p:slideViewPr>
    <p:cSldViewPr>
      <p:cViewPr varScale="1">
        <p:scale>
          <a:sx n="74" d="100"/>
          <a:sy n="74" d="100"/>
        </p:scale>
        <p:origin x="546" y="66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regneark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regneark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/>
              <a:t>Forventet</a:t>
            </a:r>
            <a:r>
              <a:rPr lang="en-US" sz="1800" dirty="0" smtClean="0"/>
              <a:t> </a:t>
            </a:r>
            <a:r>
              <a:rPr lang="en-US" sz="1800" dirty="0" err="1" smtClean="0"/>
              <a:t>timeinnsats</a:t>
            </a:r>
            <a:r>
              <a:rPr lang="en-US" sz="1800" dirty="0" smtClean="0"/>
              <a:t> (</a:t>
            </a:r>
            <a:r>
              <a:rPr lang="en-US" sz="1800" dirty="0" err="1" smtClean="0"/>
              <a:t>behov</a:t>
            </a:r>
            <a:r>
              <a:rPr lang="en-US" sz="1800" dirty="0" smtClean="0"/>
              <a:t>) </a:t>
            </a:r>
          </a:p>
          <a:p>
            <a:pPr>
              <a:defRPr/>
            </a:pPr>
            <a:r>
              <a:rPr lang="en-US" sz="1800" dirty="0" err="1" smtClean="0"/>
              <a:t>etter</a:t>
            </a:r>
            <a:r>
              <a:rPr lang="en-US" sz="1800" dirty="0" smtClean="0"/>
              <a:t> type </a:t>
            </a:r>
            <a:r>
              <a:rPr lang="en-US" sz="1800" dirty="0" err="1" smtClean="0"/>
              <a:t>studieprogram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'Ressursvurd - behov vs resbruk '!$R$2</c:f>
              <c:strCache>
                <c:ptCount val="1"/>
                <c:pt idx="0">
                  <c:v>Timeinnsats etter studieprogram (HELSAM)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26-4260-91C4-A4DBF78A3E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26-4260-91C4-A4DBF78A3E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26-4260-91C4-A4DBF78A3E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26-4260-91C4-A4DBF78A3E7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'Ressursvurd - behov vs resbruk '!$Q$3:$Q$6</c:f>
              <c:strCache>
                <c:ptCount val="4"/>
                <c:pt idx="0">
                  <c:v>BA</c:v>
                </c:pt>
                <c:pt idx="1">
                  <c:v>MA</c:v>
                </c:pt>
                <c:pt idx="2">
                  <c:v>Medisin</c:v>
                </c:pt>
                <c:pt idx="3">
                  <c:v>PhD</c:v>
                </c:pt>
              </c:strCache>
            </c:strRef>
          </c:cat>
          <c:val>
            <c:numRef>
              <c:f>'Ressursvurd - behov vs resbruk '!$R$3:$R$6</c:f>
              <c:numCache>
                <c:formatCode>0.0</c:formatCode>
                <c:ptCount val="4"/>
                <c:pt idx="0">
                  <c:v>3270</c:v>
                </c:pt>
                <c:pt idx="1">
                  <c:v>20704</c:v>
                </c:pt>
                <c:pt idx="2">
                  <c:v>10056.980000000001</c:v>
                </c:pt>
                <c:pt idx="3">
                  <c:v>8725.7999999999993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26-4260-91C4-A4DBF78A3E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76312335958009"/>
          <c:y val="0.3246075240594925"/>
          <c:w val="0.15340354330708661"/>
          <c:h val="0.311129308836395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Forventet</a:t>
            </a:r>
            <a:r>
              <a:rPr lang="en-US" dirty="0" smtClean="0"/>
              <a:t> </a:t>
            </a:r>
            <a:r>
              <a:rPr lang="en-US" dirty="0" err="1" smtClean="0"/>
              <a:t>timeinnsats</a:t>
            </a:r>
            <a:r>
              <a:rPr lang="en-US" dirty="0" smtClean="0"/>
              <a:t> (</a:t>
            </a:r>
            <a:r>
              <a:rPr lang="en-US" dirty="0" err="1" smtClean="0"/>
              <a:t>behov</a:t>
            </a:r>
            <a:r>
              <a:rPr lang="en-US" dirty="0" smtClean="0"/>
              <a:t>)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avdeling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'Ressursvurd - behov vs resbruk '!$R$9</c:f>
              <c:strCache>
                <c:ptCount val="1"/>
                <c:pt idx="0">
                  <c:v>Timeinnsats etter avdeling (HELSAM)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8D-4281-9348-E661D7C676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8D-4281-9348-E661D7C676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8D-4281-9348-E661D7C676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8D-4281-9348-E661D7C676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8D-4281-9348-E661D7C676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68D-4281-9348-E661D7C676B9}"/>
              </c:ext>
            </c:extLst>
          </c:dPt>
          <c:dLbls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68D-4281-9348-E661D7C676B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'Ressursvurd - behov vs resbruk '!$Q$10:$Q$15</c:f>
              <c:strCache>
                <c:ptCount val="6"/>
                <c:pt idx="0">
                  <c:v>Heled</c:v>
                </c:pt>
                <c:pt idx="1">
                  <c:v>Helsevit</c:v>
                </c:pt>
                <c:pt idx="2">
                  <c:v>SME</c:v>
                </c:pt>
                <c:pt idx="3">
                  <c:v>Sykvit</c:v>
                </c:pt>
                <c:pt idx="4">
                  <c:v>Samfmed</c:v>
                </c:pt>
                <c:pt idx="5">
                  <c:v>Allmenn</c:v>
                </c:pt>
              </c:strCache>
            </c:strRef>
          </c:cat>
          <c:val>
            <c:numRef>
              <c:f>'Ressursvurd - behov vs resbruk '!$R$10:$R$15</c:f>
              <c:numCache>
                <c:formatCode>0.0</c:formatCode>
                <c:ptCount val="6"/>
                <c:pt idx="0">
                  <c:v>15074.8</c:v>
                </c:pt>
                <c:pt idx="1">
                  <c:v>4907.6000000000004</c:v>
                </c:pt>
                <c:pt idx="2">
                  <c:v>2102.5700000000002</c:v>
                </c:pt>
                <c:pt idx="3">
                  <c:v>4260</c:v>
                </c:pt>
                <c:pt idx="4">
                  <c:v>12130.080000000002</c:v>
                </c:pt>
                <c:pt idx="5">
                  <c:v>4281.7300000000005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8D-4281-9348-E661D7C676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03805774278213"/>
          <c:y val="0.33648206474190728"/>
          <c:w val="0.1324063867016623"/>
          <c:h val="0.3700692913385826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/>
              <a:t>Årsverksberegninger</a:t>
            </a:r>
            <a:r>
              <a:rPr lang="nb-NO" sz="2400" baseline="0"/>
              <a:t> 2020</a:t>
            </a:r>
            <a:endParaRPr lang="nb-NO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'Ressursvurd - behov vs resbruk '!$N$23</c:f>
              <c:strCache>
                <c:ptCount val="1"/>
                <c:pt idx="0">
                  <c:v>Forventet undervisningsinnsats (årsverk)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'Ressursvurd - behov vs resbruk '!$M$24:$M$29</c:f>
              <c:strCache>
                <c:ptCount val="6"/>
                <c:pt idx="0">
                  <c:v>Heled</c:v>
                </c:pt>
                <c:pt idx="1">
                  <c:v>Helsevit</c:v>
                </c:pt>
                <c:pt idx="2">
                  <c:v>Sykvit</c:v>
                </c:pt>
                <c:pt idx="3">
                  <c:v>SME</c:v>
                </c:pt>
                <c:pt idx="4">
                  <c:v>Samfmed</c:v>
                </c:pt>
                <c:pt idx="5">
                  <c:v>Allmennmed</c:v>
                </c:pt>
              </c:strCache>
            </c:strRef>
          </c:cat>
          <c:val>
            <c:numRef>
              <c:f>'Ressursvurd - behov vs resbruk '!$N$24:$N$29</c:f>
              <c:numCache>
                <c:formatCode>General</c:formatCode>
                <c:ptCount val="6"/>
                <c:pt idx="0">
                  <c:v>19.8</c:v>
                </c:pt>
                <c:pt idx="1">
                  <c:v>6.4</c:v>
                </c:pt>
                <c:pt idx="2">
                  <c:v>6</c:v>
                </c:pt>
                <c:pt idx="3">
                  <c:v>2.8</c:v>
                </c:pt>
                <c:pt idx="4">
                  <c:v>15.9</c:v>
                </c:pt>
                <c:pt idx="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C-451D-936B-CA4AF382A2F4}"/>
            </c:ext>
          </c:extLst>
        </c:ser>
        <c:ser>
          <c:idx val="1"/>
          <c:order val="1"/>
          <c:tx>
            <c:strRef>
              <c:f>'Ressursvurd - behov vs resbruk '!$O$23</c:f>
              <c:strCache>
                <c:ptCount val="1"/>
                <c:pt idx="0">
                  <c:v>Realisert årsverksinnsats (prof + 1. am)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'Ressursvurd - behov vs resbruk '!$M$24:$M$29</c:f>
              <c:strCache>
                <c:ptCount val="6"/>
                <c:pt idx="0">
                  <c:v>Heled</c:v>
                </c:pt>
                <c:pt idx="1">
                  <c:v>Helsevit</c:v>
                </c:pt>
                <c:pt idx="2">
                  <c:v>Sykvit</c:v>
                </c:pt>
                <c:pt idx="3">
                  <c:v>SME</c:v>
                </c:pt>
                <c:pt idx="4">
                  <c:v>Samfmed</c:v>
                </c:pt>
                <c:pt idx="5">
                  <c:v>Allmennmed</c:v>
                </c:pt>
              </c:strCache>
            </c:strRef>
          </c:cat>
          <c:val>
            <c:numRef>
              <c:f>'Ressursvurd - behov vs resbruk '!$O$24:$O$29</c:f>
              <c:numCache>
                <c:formatCode>General</c:formatCode>
                <c:ptCount val="6"/>
                <c:pt idx="0">
                  <c:v>18.3</c:v>
                </c:pt>
                <c:pt idx="1">
                  <c:v>9.6</c:v>
                </c:pt>
                <c:pt idx="2">
                  <c:v>5.6</c:v>
                </c:pt>
                <c:pt idx="3">
                  <c:v>4.2</c:v>
                </c:pt>
                <c:pt idx="4">
                  <c:v>15.2</c:v>
                </c:pt>
                <c:pt idx="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C-451D-936B-CA4AF382A2F4}"/>
            </c:ext>
          </c:extLst>
        </c:ser>
        <c:ser>
          <c:idx val="2"/>
          <c:order val="2"/>
          <c:tx>
            <c:strRef>
              <c:f>'Ressursvurd - behov vs resbruk '!$P$23</c:f>
              <c:strCache>
                <c:ptCount val="1"/>
                <c:pt idx="0">
                  <c:v>Kapasitet (justert for frikjøp og u-stillinger)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'Ressursvurd - behov vs resbruk '!$M$24:$M$29</c:f>
              <c:strCache>
                <c:ptCount val="6"/>
                <c:pt idx="0">
                  <c:v>Heled</c:v>
                </c:pt>
                <c:pt idx="1">
                  <c:v>Helsevit</c:v>
                </c:pt>
                <c:pt idx="2">
                  <c:v>Sykvit</c:v>
                </c:pt>
                <c:pt idx="3">
                  <c:v>SME</c:v>
                </c:pt>
                <c:pt idx="4">
                  <c:v>Samfmed</c:v>
                </c:pt>
                <c:pt idx="5">
                  <c:v>Allmennmed</c:v>
                </c:pt>
              </c:strCache>
            </c:strRef>
          </c:cat>
          <c:val>
            <c:numRef>
              <c:f>'Ressursvurd - behov vs resbruk '!$P$24:$P$29</c:f>
              <c:numCache>
                <c:formatCode>General</c:formatCode>
                <c:ptCount val="6"/>
                <c:pt idx="0">
                  <c:v>14.2</c:v>
                </c:pt>
                <c:pt idx="1">
                  <c:v>8.1999999999999993</c:v>
                </c:pt>
                <c:pt idx="2">
                  <c:v>5.3</c:v>
                </c:pt>
                <c:pt idx="3">
                  <c:v>3.3</c:v>
                </c:pt>
                <c:pt idx="4">
                  <c:v>14.9</c:v>
                </c:pt>
                <c:pt idx="5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FC-451D-936B-CA4AF382A2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41505439"/>
        <c:axId val="841524575"/>
      </c:barChart>
      <c:catAx>
        <c:axId val="84150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1524575"/>
        <c:crosses val="autoZero"/>
        <c:auto val="1"/>
        <c:lblAlgn val="ctr"/>
        <c:lblOffset val="100"/>
        <c:noMultiLvlLbl val="0"/>
      </c:catAx>
      <c:valAx>
        <c:axId val="8415245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1505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Innteker pr program korrigert for praksis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Medisin</c:v>
                </c:pt>
                <c:pt idx="1">
                  <c:v>MA</c:v>
                </c:pt>
                <c:pt idx="2">
                  <c:v>BA</c:v>
                </c:pt>
                <c:pt idx="3">
                  <c:v>PhD</c:v>
                </c:pt>
              </c:strCache>
            </c:strRef>
          </c:cat>
          <c:val>
            <c:numRef>
              <c:f>Sheet1!$B$2:$B$5</c:f>
              <c:numCache>
                <c:formatCode>0.0\ %</c:formatCode>
                <c:ptCount val="4"/>
                <c:pt idx="0">
                  <c:v>0.5177062409851082</c:v>
                </c:pt>
                <c:pt idx="1">
                  <c:v>0.39639307014973196</c:v>
                </c:pt>
                <c:pt idx="2">
                  <c:v>4.6702385047506963E-2</c:v>
                </c:pt>
                <c:pt idx="3">
                  <c:v>3.9198303817652831E-2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4-411D-B2DD-7B7D40A9A0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2C72878-E1DE-4802-B8C1-7744EAE489A6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EA4B436-D35F-4999-A92B-511119E4E83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39698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F4A6721-39AC-4DD4-99E0-9996F4785D4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66748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6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2794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F464-7C15-4F11-AADB-237E7A454215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94837-C0B8-488E-85FD-51EB1D151D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71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2973-0B22-4282-8565-7A0E184B4E70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EE00B-82FC-47F9-A9E4-D7D49E2FC53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917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D20F-71F0-4DE9-B431-0DEBF298AC75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D0B60-1B5D-4E70-991D-D50E967558F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970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499AF-E6E2-412F-956B-876FD1C34410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E800-F732-471D-98EA-1CEF5C3FBCB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2087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1765-242F-4223-91E4-CFCB44427516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2E8C4-9A45-457D-A489-12015E914BE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7746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BF28-FB2A-4AEC-91F1-40FAF83F6D7C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C2191-4972-4EEC-B3C6-41B02CD4E1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721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6BF2-5696-4269-86B8-2A554B8C574C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0F646-FDA5-4F95-A2B6-53C08793E55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65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C8D93BF0-3F65-4DB6-BA10-0E6729C3EA2F}" type="datetime1">
              <a:rPr lang="nb-NO" altLang="nb-NO"/>
              <a:pPr/>
              <a:t>14.11.2019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1895F283-0CE8-48B6-BDEE-BDD846E51A0B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4938"/>
            <a:ext cx="22113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HELSAM </a:t>
            </a:r>
            <a:r>
              <a:rPr lang="nb-NO" altLang="nb-NO" sz="2800" dirty="0" smtClean="0"/>
              <a:t>2020-2024</a:t>
            </a:r>
            <a:endParaRPr lang="nb-NO" altLang="nb-NO" sz="2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endParaRPr lang="nb-NO" alt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Sykvit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7800"/>
              </p:ext>
            </p:extLst>
          </p:nvPr>
        </p:nvGraphicFramePr>
        <p:xfrm>
          <a:off x="762000" y="1921397"/>
          <a:ext cx="7921627" cy="3168350"/>
        </p:xfrm>
        <a:graphic>
          <a:graphicData uri="http://schemas.openxmlformats.org/drawingml/2006/table">
            <a:tbl>
              <a:tblPr/>
              <a:tblGrid>
                <a:gridCol w="2539627">
                  <a:extLst>
                    <a:ext uri="{9D8B030D-6E8A-4147-A177-3AD203B41FA5}">
                      <a16:colId xmlns:a16="http://schemas.microsoft.com/office/drawing/2014/main" val="1887633024"/>
                    </a:ext>
                  </a:extLst>
                </a:gridCol>
                <a:gridCol w="1076400">
                  <a:extLst>
                    <a:ext uri="{9D8B030D-6E8A-4147-A177-3AD203B41FA5}">
                      <a16:colId xmlns:a16="http://schemas.microsoft.com/office/drawing/2014/main" val="3210667455"/>
                    </a:ext>
                  </a:extLst>
                </a:gridCol>
                <a:gridCol w="1076400">
                  <a:extLst>
                    <a:ext uri="{9D8B030D-6E8A-4147-A177-3AD203B41FA5}">
                      <a16:colId xmlns:a16="http://schemas.microsoft.com/office/drawing/2014/main" val="3199043730"/>
                    </a:ext>
                  </a:extLst>
                </a:gridCol>
                <a:gridCol w="1076400">
                  <a:extLst>
                    <a:ext uri="{9D8B030D-6E8A-4147-A177-3AD203B41FA5}">
                      <a16:colId xmlns:a16="http://schemas.microsoft.com/office/drawing/2014/main" val="1000851895"/>
                    </a:ext>
                  </a:extLst>
                </a:gridCol>
                <a:gridCol w="1076400">
                  <a:extLst>
                    <a:ext uri="{9D8B030D-6E8A-4147-A177-3AD203B41FA5}">
                      <a16:colId xmlns:a16="http://schemas.microsoft.com/office/drawing/2014/main" val="1453655240"/>
                    </a:ext>
                  </a:extLst>
                </a:gridCol>
                <a:gridCol w="1076400">
                  <a:extLst>
                    <a:ext uri="{9D8B030D-6E8A-4147-A177-3AD203B41FA5}">
                      <a16:colId xmlns:a16="http://schemas.microsoft.com/office/drawing/2014/main" val="3451312302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885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1.am og prof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9018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Kjente frikjøp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37875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(årsverk)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6847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u.lektor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74233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plikt stipendiat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9462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undervisningsstillinger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572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Kapasitet (timeverk)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7364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Behov (timeverk)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58446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Differanse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7029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365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SME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12</a:t>
            </a:fld>
            <a:endParaRPr lang="en-US" alt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385298"/>
              </p:ext>
            </p:extLst>
          </p:nvPr>
        </p:nvGraphicFramePr>
        <p:xfrm>
          <a:off x="790822" y="1777380"/>
          <a:ext cx="7921625" cy="342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Regneark" r:id="rId3" imgW="4495723" imgH="2105161" progId="Excel.Sheet.12">
                  <p:embed/>
                </p:oleObj>
              </mc:Choice>
              <mc:Fallback>
                <p:oleObj name="Regneark" r:id="rId3" imgW="4495723" imgH="21051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822" y="1777380"/>
                        <a:ext cx="7921625" cy="3428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10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Samfunnsmed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097314"/>
              </p:ext>
            </p:extLst>
          </p:nvPr>
        </p:nvGraphicFramePr>
        <p:xfrm>
          <a:off x="762000" y="1662115"/>
          <a:ext cx="7554417" cy="3499640"/>
        </p:xfrm>
        <a:graphic>
          <a:graphicData uri="http://schemas.openxmlformats.org/drawingml/2006/table">
            <a:tbl>
              <a:tblPr/>
              <a:tblGrid>
                <a:gridCol w="2421902">
                  <a:extLst>
                    <a:ext uri="{9D8B030D-6E8A-4147-A177-3AD203B41FA5}">
                      <a16:colId xmlns:a16="http://schemas.microsoft.com/office/drawing/2014/main" val="2695169822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1967407217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100878403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3279389126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2370357442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738216439"/>
                    </a:ext>
                  </a:extLst>
                </a:gridCol>
              </a:tblGrid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98625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1.am og prof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73435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Kjente frikjøp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195661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78037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u.lektor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093478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plikt stipendiat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801366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undervisningsstillinger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73505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20506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073898"/>
                  </a:ext>
                </a:extLst>
              </a:tr>
              <a:tr h="349964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Differanse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0333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1676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Allmennmedisin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14</a:t>
            </a:fld>
            <a:endParaRPr lang="en-US" alt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73116"/>
              </p:ext>
            </p:extLst>
          </p:nvPr>
        </p:nvGraphicFramePr>
        <p:xfrm>
          <a:off x="761999" y="1651000"/>
          <a:ext cx="7921625" cy="351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Regneark" r:id="rId3" imgW="4495723" imgH="1914525" progId="Excel.Sheet.12">
                  <p:embed/>
                </p:oleObj>
              </mc:Choice>
              <mc:Fallback>
                <p:oleObj name="Regneark" r:id="rId3" imgW="4495723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1651000"/>
                        <a:ext cx="7921625" cy="3510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10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1765-242F-4223-91E4-CFCB44427516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B2E8C4-9A45-457D-A489-12015E914BE2}" type="slidenum">
              <a:rPr lang="en-US" altLang="nb-NO" smtClean="0"/>
              <a:pPr/>
              <a:t>15</a:t>
            </a:fld>
            <a:endParaRPr lang="en-US" alt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47625"/>
            <a:ext cx="91821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Forutsetninger budsjett pr 14.11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99AF-E6E2-412F-956B-876FD1C34410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0E800-F732-471D-98EA-1CEF5C3FBCBF}" type="slidenum">
              <a:rPr lang="en-US" altLang="nb-NO" smtClean="0"/>
              <a:pPr/>
              <a:t>16</a:t>
            </a:fld>
            <a:endParaRPr lang="en-US" altLang="nb-NO"/>
          </a:p>
        </p:txBody>
      </p:sp>
      <p:sp>
        <p:nvSpPr>
          <p:cNvPr id="5" name="TextBox 4"/>
          <p:cNvSpPr txBox="1"/>
          <p:nvPr/>
        </p:nvSpPr>
        <p:spPr>
          <a:xfrm>
            <a:off x="762000" y="1489348"/>
            <a:ext cx="748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Ingen nye tilsettinger med unntak for pågående tilsettingsprosesser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100% Klinisk ledelse </a:t>
            </a:r>
            <a:r>
              <a:rPr lang="nb-NO" dirty="0" err="1" smtClean="0"/>
              <a:t>Heled</a:t>
            </a:r>
            <a:endParaRPr lang="nb-NO" dirty="0" smtClean="0"/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20% </a:t>
            </a:r>
            <a:r>
              <a:rPr lang="nb-NO" dirty="0" err="1" smtClean="0"/>
              <a:t>KLoK</a:t>
            </a:r>
            <a:r>
              <a:rPr lang="nb-NO" dirty="0" smtClean="0"/>
              <a:t>, </a:t>
            </a:r>
            <a:r>
              <a:rPr lang="nb-NO" dirty="0" err="1" smtClean="0"/>
              <a:t>Heled</a:t>
            </a:r>
            <a:endParaRPr lang="nb-NO" dirty="0" smtClean="0"/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100% medisinsk antropologi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100% epidemiologi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20% arbeidsmedisin, </a:t>
            </a:r>
            <a:r>
              <a:rPr lang="nb-NO" dirty="0" err="1" smtClean="0"/>
              <a:t>ekst</a:t>
            </a:r>
            <a:r>
              <a:rPr lang="nb-NO" dirty="0" smtClean="0"/>
              <a:t> fin STAMI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20% arbeidsmedisin, </a:t>
            </a:r>
            <a:r>
              <a:rPr lang="nb-NO" dirty="0" err="1" smtClean="0"/>
              <a:t>ekst</a:t>
            </a:r>
            <a:r>
              <a:rPr lang="nb-NO" dirty="0" smtClean="0"/>
              <a:t> fin Sykehuset Telemark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20% universitetslektor ernæring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20% </a:t>
            </a:r>
            <a:r>
              <a:rPr lang="nb-NO" dirty="0" err="1" smtClean="0"/>
              <a:t>prof</a:t>
            </a:r>
            <a:r>
              <a:rPr lang="nb-NO" dirty="0" smtClean="0"/>
              <a:t> II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20% universitetslektor (</a:t>
            </a:r>
            <a:r>
              <a:rPr lang="nb-NO" dirty="0" err="1" smtClean="0"/>
              <a:t>Samfmed</a:t>
            </a:r>
            <a:r>
              <a:rPr lang="nb-NO" dirty="0" smtClean="0"/>
              <a:t>)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4 x 50%/2 x 100% Allmennmedisin</a:t>
            </a:r>
          </a:p>
          <a:p>
            <a:r>
              <a:rPr lang="nb-NO" b="1" dirty="0" smtClean="0"/>
              <a:t>Innsparing ett årsverk studieadministrasjon som følge av færre studieprogrammer med virkning fra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403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Forutsetninger budsjett pr 14.11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Nettobidrag fra EFV nedjustert:</a:t>
            </a:r>
          </a:p>
          <a:p>
            <a:r>
              <a:rPr lang="nb-NO" dirty="0" smtClean="0"/>
              <a:t>Forventet NFR inntekter nedjustert noe til </a:t>
            </a:r>
            <a:r>
              <a:rPr lang="nb-NO" dirty="0" err="1" smtClean="0"/>
              <a:t>ca</a:t>
            </a:r>
            <a:r>
              <a:rPr lang="nb-NO" dirty="0" smtClean="0"/>
              <a:t> 50 </a:t>
            </a:r>
            <a:r>
              <a:rPr lang="nb-NO" dirty="0" err="1" smtClean="0"/>
              <a:t>mill</a:t>
            </a:r>
            <a:r>
              <a:rPr lang="nb-NO" dirty="0" smtClean="0"/>
              <a:t> pr år. Allerede kjente prosjekter oppfyller måltall for 2020</a:t>
            </a:r>
          </a:p>
          <a:p>
            <a:r>
              <a:rPr lang="nb-NO" dirty="0" smtClean="0"/>
              <a:t>Forventet EU inntekter; fortsatt forventning om vekst, men lavere vekstrate opp til 12 </a:t>
            </a:r>
            <a:r>
              <a:rPr lang="nb-NO" dirty="0" err="1" smtClean="0"/>
              <a:t>mill</a:t>
            </a:r>
            <a:r>
              <a:rPr lang="nb-NO" dirty="0" smtClean="0"/>
              <a:t> pr år i 2024 (mot 15 </a:t>
            </a:r>
            <a:r>
              <a:rPr lang="nb-NO" dirty="0" err="1" smtClean="0"/>
              <a:t>mill</a:t>
            </a:r>
            <a:r>
              <a:rPr lang="nb-NO" dirty="0" smtClean="0"/>
              <a:t> i forrige versjon av budsjettet)</a:t>
            </a:r>
          </a:p>
          <a:p>
            <a:r>
              <a:rPr lang="nb-NO" dirty="0" smtClean="0"/>
              <a:t>Oppdatert modellen for beregning av nettobidrag pr </a:t>
            </a:r>
            <a:r>
              <a:rPr lang="nb-NO" dirty="0" err="1" smtClean="0"/>
              <a:t>finansiør</a:t>
            </a:r>
            <a:r>
              <a:rPr lang="nb-NO" dirty="0" smtClean="0"/>
              <a:t> med tall basert på aktiviteten i 2019</a:t>
            </a:r>
          </a:p>
          <a:p>
            <a:pPr marL="0" indent="0">
              <a:buNone/>
            </a:pPr>
            <a:r>
              <a:rPr lang="nb-NO" b="1" dirty="0" smtClean="0"/>
              <a:t>Effekt for hele perioden; nettobidraget er </a:t>
            </a:r>
            <a:r>
              <a:rPr lang="nb-NO" b="1" dirty="0" err="1" smtClean="0"/>
              <a:t>ca</a:t>
            </a:r>
            <a:r>
              <a:rPr lang="nb-NO" b="1" dirty="0" smtClean="0"/>
              <a:t> 24 </a:t>
            </a:r>
            <a:r>
              <a:rPr lang="nb-NO" b="1" dirty="0" err="1" smtClean="0"/>
              <a:t>mill</a:t>
            </a:r>
            <a:r>
              <a:rPr lang="nb-NO" b="1" dirty="0" smtClean="0"/>
              <a:t> lavere enn budsjett presentert på rådsmøtet 6. november</a:t>
            </a:r>
            <a:endParaRPr lang="nb-NO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3760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Forutsetninger budsjett pr 14.11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Timelønn, drift og investeringer uforandret</a:t>
            </a:r>
          </a:p>
          <a:p>
            <a:r>
              <a:rPr lang="nb-NO" dirty="0" smtClean="0"/>
              <a:t>Drift studieprogrammer er ikke gjennomgått inneholder budsjettall basert på regnskapstall fra hvert program for siste 12 måneder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324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Inntekter pr studieprogram fra fakultetet for 2020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Fordeling inntekter fra fakultetet pr undervisningsoppgave for 2020		</a:t>
            </a:r>
          </a:p>
          <a:p>
            <a:pPr marL="0" indent="0">
              <a:buNone/>
            </a:pPr>
            <a:r>
              <a:rPr lang="nb-NO" dirty="0" smtClean="0"/>
              <a:t>Medisin* 	37 061		64,2 </a:t>
            </a:r>
            <a:r>
              <a:rPr lang="nb-NO" dirty="0"/>
              <a:t>%</a:t>
            </a:r>
          </a:p>
          <a:p>
            <a:pPr marL="0" indent="0">
              <a:buNone/>
            </a:pPr>
            <a:r>
              <a:rPr lang="nb-NO" dirty="0"/>
              <a:t>Master	 </a:t>
            </a:r>
            <a:r>
              <a:rPr lang="nb-NO" dirty="0" smtClean="0"/>
              <a:t>	16 </a:t>
            </a:r>
            <a:r>
              <a:rPr lang="nb-NO" dirty="0"/>
              <a:t>968 	29,4 %</a:t>
            </a:r>
          </a:p>
          <a:p>
            <a:pPr marL="0" indent="0">
              <a:buNone/>
            </a:pPr>
            <a:r>
              <a:rPr lang="nb-NO" dirty="0"/>
              <a:t>BA	 </a:t>
            </a:r>
            <a:r>
              <a:rPr lang="nb-NO" dirty="0" smtClean="0"/>
              <a:t>	1 999	 </a:t>
            </a:r>
            <a:r>
              <a:rPr lang="nb-NO" dirty="0"/>
              <a:t>	3,5 %</a:t>
            </a:r>
          </a:p>
          <a:p>
            <a:pPr marL="0" indent="0">
              <a:buNone/>
            </a:pPr>
            <a:r>
              <a:rPr lang="nb-NO" dirty="0" err="1"/>
              <a:t>PhD</a:t>
            </a:r>
            <a:r>
              <a:rPr lang="nb-NO" dirty="0"/>
              <a:t>	 </a:t>
            </a:r>
            <a:r>
              <a:rPr lang="nb-NO" dirty="0" smtClean="0"/>
              <a:t>	1 </a:t>
            </a:r>
            <a:r>
              <a:rPr lang="nb-NO" dirty="0"/>
              <a:t>678 	</a:t>
            </a:r>
            <a:r>
              <a:rPr lang="nb-NO" dirty="0" smtClean="0"/>
              <a:t>	2,9 </a:t>
            </a:r>
            <a:r>
              <a:rPr lang="nb-NO" dirty="0"/>
              <a:t>%</a:t>
            </a:r>
          </a:p>
          <a:p>
            <a:pPr marL="0" indent="0">
              <a:buNone/>
            </a:pPr>
            <a:r>
              <a:rPr lang="nb-NO" dirty="0"/>
              <a:t>Sum	 </a:t>
            </a:r>
            <a:r>
              <a:rPr lang="nb-NO" dirty="0" smtClean="0"/>
              <a:t>	57 </a:t>
            </a:r>
            <a:r>
              <a:rPr lang="nb-NO" dirty="0"/>
              <a:t>706 	100,0 </a:t>
            </a:r>
            <a:r>
              <a:rPr lang="nb-NO" dirty="0" smtClean="0"/>
              <a:t>%</a:t>
            </a:r>
          </a:p>
          <a:p>
            <a:pPr marL="0" indent="0">
              <a:buNone/>
            </a:pPr>
            <a:r>
              <a:rPr lang="nb-NO" dirty="0" smtClean="0"/>
              <a:t>*I medisin inngår også kostnader knyttet til praksis som summerer seg til 14,9 </a:t>
            </a:r>
            <a:r>
              <a:rPr lang="nb-NO" dirty="0" err="1" smtClean="0"/>
              <a:t>mill</a:t>
            </a:r>
            <a:r>
              <a:rPr lang="nb-NO" dirty="0" smtClean="0"/>
              <a:t> i 2020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847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99AF-E6E2-412F-956B-876FD1C34410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0E800-F732-471D-98EA-1CEF5C3FBCBF}" type="slidenum">
              <a:rPr lang="en-US" altLang="nb-NO" smtClean="0"/>
              <a:pPr/>
              <a:t>20</a:t>
            </a:fld>
            <a:endParaRPr lang="en-US" altLang="nb-NO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6944830"/>
              </p:ext>
            </p:extLst>
          </p:nvPr>
        </p:nvGraphicFramePr>
        <p:xfrm>
          <a:off x="251521" y="409228"/>
          <a:ext cx="845274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54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Årsverksberegninger 2020 og videre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 følgende figurene viser undervisningsinnsatsen ved Helsam målt i timeverk og årsverk (1 årsverk = 763 timer)</a:t>
            </a:r>
          </a:p>
          <a:p>
            <a:r>
              <a:rPr lang="nb-NO" dirty="0" smtClean="0"/>
              <a:t>Forventet undervisningsinnsats eller -behov er beregnet i eget regneark som vedlegges</a:t>
            </a:r>
          </a:p>
          <a:p>
            <a:r>
              <a:rPr lang="nb-NO" dirty="0" smtClean="0"/>
              <a:t>To forbehold gjelder:</a:t>
            </a:r>
          </a:p>
          <a:p>
            <a:pPr lvl="1"/>
            <a:r>
              <a:rPr lang="nb-NO" dirty="0" smtClean="0"/>
              <a:t>Master i sykepleievitenskap er ikke inkludert. Dette gjør at behovet for </a:t>
            </a:r>
            <a:r>
              <a:rPr lang="nb-NO" dirty="0" err="1" smtClean="0"/>
              <a:t>Sykvit</a:t>
            </a:r>
            <a:r>
              <a:rPr lang="nb-NO" dirty="0" smtClean="0"/>
              <a:t> er høyere enn det som framkommer i figurene</a:t>
            </a:r>
          </a:p>
          <a:p>
            <a:pPr lvl="1"/>
            <a:r>
              <a:rPr lang="nb-NO" dirty="0" smtClean="0"/>
              <a:t>Allmennmedisin mener at all undervisning ikke er talt med i regnskapet. Dette sjekkes nærmere.</a:t>
            </a:r>
          </a:p>
          <a:p>
            <a:pPr lvl="1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587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99AF-E6E2-412F-956B-876FD1C34410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0E800-F732-471D-98EA-1CEF5C3FBCBF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3979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4</a:t>
            </a:fld>
            <a:endParaRPr lang="en-US" altLang="nb-NO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04383"/>
              </p:ext>
            </p:extLst>
          </p:nvPr>
        </p:nvGraphicFramePr>
        <p:xfrm>
          <a:off x="1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6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5</a:t>
            </a:fld>
            <a:endParaRPr lang="en-US" altLang="nb-NO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80073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2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Her inkluderes videre oversikt over årsverk etter avdeling</a:t>
            </a:r>
          </a:p>
          <a:p>
            <a:pPr lvl="1"/>
            <a:r>
              <a:rPr lang="nb-NO" dirty="0" smtClean="0"/>
              <a:t>Realisert antall årsverk professorer og førsteamanuensiser</a:t>
            </a:r>
          </a:p>
          <a:p>
            <a:pPr lvl="1"/>
            <a:r>
              <a:rPr lang="nb-NO" dirty="0" smtClean="0"/>
              <a:t>Undervisningskapasitet som </a:t>
            </a:r>
            <a:r>
              <a:rPr lang="nb-NO" dirty="0"/>
              <a:t>er </a:t>
            </a:r>
            <a:r>
              <a:rPr lang="nb-NO" dirty="0" smtClean="0"/>
              <a:t>definert som realiserte </a:t>
            </a:r>
            <a:r>
              <a:rPr lang="nb-NO" dirty="0"/>
              <a:t>antall årsverk professorer og </a:t>
            </a:r>
            <a:r>
              <a:rPr lang="nb-NO" dirty="0" smtClean="0"/>
              <a:t>førsteamanuensiser justert for frikjøp og undervisningsstillinger</a:t>
            </a:r>
          </a:p>
          <a:p>
            <a:pPr lvl="1"/>
            <a:endParaRPr lang="nb-NO" dirty="0"/>
          </a:p>
          <a:p>
            <a:r>
              <a:rPr lang="nb-NO" dirty="0" smtClean="0"/>
              <a:t>Behov og kapasitet sammenstilles</a:t>
            </a:r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723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7</a:t>
            </a:fld>
            <a:endParaRPr lang="en-US" altLang="nb-NO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097704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7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 sist vises forventet årsverksutvikling i perioden </a:t>
            </a:r>
            <a:r>
              <a:rPr lang="nb-NO" dirty="0" smtClean="0"/>
              <a:t>2020-2024 </a:t>
            </a:r>
            <a:r>
              <a:rPr lang="nb-NO" dirty="0" smtClean="0"/>
              <a:t>per avdeling dersom ingen stillinger fornyes etter naturlige avganger (i praksis avgang for pensjonsalder)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0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Helsevitenskap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67095"/>
              </p:ext>
            </p:extLst>
          </p:nvPr>
        </p:nvGraphicFramePr>
        <p:xfrm>
          <a:off x="827585" y="1777373"/>
          <a:ext cx="7416822" cy="3096350"/>
        </p:xfrm>
        <a:graphic>
          <a:graphicData uri="http://schemas.openxmlformats.org/drawingml/2006/table">
            <a:tbl>
              <a:tblPr/>
              <a:tblGrid>
                <a:gridCol w="2377792">
                  <a:extLst>
                    <a:ext uri="{9D8B030D-6E8A-4147-A177-3AD203B41FA5}">
                      <a16:colId xmlns:a16="http://schemas.microsoft.com/office/drawing/2014/main" val="2028673645"/>
                    </a:ext>
                  </a:extLst>
                </a:gridCol>
                <a:gridCol w="1007806">
                  <a:extLst>
                    <a:ext uri="{9D8B030D-6E8A-4147-A177-3AD203B41FA5}">
                      <a16:colId xmlns:a16="http://schemas.microsoft.com/office/drawing/2014/main" val="3363240212"/>
                    </a:ext>
                  </a:extLst>
                </a:gridCol>
                <a:gridCol w="1007806">
                  <a:extLst>
                    <a:ext uri="{9D8B030D-6E8A-4147-A177-3AD203B41FA5}">
                      <a16:colId xmlns:a16="http://schemas.microsoft.com/office/drawing/2014/main" val="1901030166"/>
                    </a:ext>
                  </a:extLst>
                </a:gridCol>
                <a:gridCol w="1007806">
                  <a:extLst>
                    <a:ext uri="{9D8B030D-6E8A-4147-A177-3AD203B41FA5}">
                      <a16:colId xmlns:a16="http://schemas.microsoft.com/office/drawing/2014/main" val="3850318834"/>
                    </a:ext>
                  </a:extLst>
                </a:gridCol>
                <a:gridCol w="1007806">
                  <a:extLst>
                    <a:ext uri="{9D8B030D-6E8A-4147-A177-3AD203B41FA5}">
                      <a16:colId xmlns:a16="http://schemas.microsoft.com/office/drawing/2014/main" val="2819152413"/>
                    </a:ext>
                  </a:extLst>
                </a:gridCol>
                <a:gridCol w="1007806">
                  <a:extLst>
                    <a:ext uri="{9D8B030D-6E8A-4147-A177-3AD203B41FA5}">
                      <a16:colId xmlns:a16="http://schemas.microsoft.com/office/drawing/2014/main" val="275087198"/>
                    </a:ext>
                  </a:extLst>
                </a:gridCol>
              </a:tblGrid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441214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1.am og prof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765415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Kjente frikjøp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59474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91630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u.lektor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711604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plikt stipendiat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626759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undervisningsstillinger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65731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Kapasitet (timer)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35094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Behov (timer)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92192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Differanse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701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962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HELED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29614"/>
              </p:ext>
            </p:extLst>
          </p:nvPr>
        </p:nvGraphicFramePr>
        <p:xfrm>
          <a:off x="762000" y="1489349"/>
          <a:ext cx="7554417" cy="3528390"/>
        </p:xfrm>
        <a:graphic>
          <a:graphicData uri="http://schemas.openxmlformats.org/drawingml/2006/table">
            <a:tbl>
              <a:tblPr/>
              <a:tblGrid>
                <a:gridCol w="2421902">
                  <a:extLst>
                    <a:ext uri="{9D8B030D-6E8A-4147-A177-3AD203B41FA5}">
                      <a16:colId xmlns:a16="http://schemas.microsoft.com/office/drawing/2014/main" val="3309005374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3701781890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2721280127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2552772354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4006633483"/>
                    </a:ext>
                  </a:extLst>
                </a:gridCol>
                <a:gridCol w="1026503">
                  <a:extLst>
                    <a:ext uri="{9D8B030D-6E8A-4147-A177-3AD203B41FA5}">
                      <a16:colId xmlns:a16="http://schemas.microsoft.com/office/drawing/2014/main" val="1829486959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86375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1.am og prof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565422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Kjente frikjøp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63930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(årsverk)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28438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u.lektor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5623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Årsverk plikt stipendiat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887878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undervisningsstillinger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09021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Kapasitet (timer)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76139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Behov (timer)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56064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Differanse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81977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14.11.2019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1140183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io-collage-13.potx" id="{7068D12A-F4DB-45A6-9B90-7B89DE238806}" vid="{3BED2998-A25C-40A3-AD89-E092B451BC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uio-collage-13</Template>
  <TotalTime>90</TotalTime>
  <Words>814</Words>
  <Application>Microsoft Office PowerPoint</Application>
  <PresentationFormat>On-screen Show (16:10)</PresentationFormat>
  <Paragraphs>335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ヒラギノ角ゴ Pro W3</vt:lpstr>
      <vt:lpstr>UIONorsk16-10</vt:lpstr>
      <vt:lpstr>Regneark</vt:lpstr>
      <vt:lpstr>HELSAM 2020-2024</vt:lpstr>
      <vt:lpstr>Årsverksberegninger 2020 og videre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Helsevitenskap</vt:lpstr>
      <vt:lpstr>HELED</vt:lpstr>
      <vt:lpstr>Sykvit</vt:lpstr>
      <vt:lpstr>SME</vt:lpstr>
      <vt:lpstr>Samfunnsmed</vt:lpstr>
      <vt:lpstr>Allmennmedisin</vt:lpstr>
      <vt:lpstr>PowerPoint Presentation</vt:lpstr>
      <vt:lpstr>Forutsetninger budsjett pr 14.11</vt:lpstr>
      <vt:lpstr>Forutsetninger budsjett pr 14.11</vt:lpstr>
      <vt:lpstr>Forutsetninger budsjett pr 14.11</vt:lpstr>
      <vt:lpstr>Inntekter pr studieprogram fra fakultetet for 2020</vt:lpstr>
      <vt:lpstr>PowerPoint Presentation</vt:lpstr>
      <vt:lpstr>PowerPoint Presentation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HELSAM 2020-2025</dc:title>
  <dc:creator>Terje P. Hagen</dc:creator>
  <cp:lastModifiedBy>Knut Tore Stokke</cp:lastModifiedBy>
  <cp:revision>14</cp:revision>
  <dcterms:created xsi:type="dcterms:W3CDTF">2019-11-14T17:13:07Z</dcterms:created>
  <dcterms:modified xsi:type="dcterms:W3CDTF">2019-11-14T20:27:31Z</dcterms:modified>
</cp:coreProperties>
</file>