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7" r:id="rId3"/>
    <p:sldId id="358" r:id="rId4"/>
    <p:sldId id="360" r:id="rId5"/>
    <p:sldId id="359" r:id="rId6"/>
    <p:sldId id="363" r:id="rId7"/>
    <p:sldId id="364" r:id="rId8"/>
    <p:sldId id="365" r:id="rId9"/>
    <p:sldId id="362" r:id="rId10"/>
    <p:sldId id="366" r:id="rId11"/>
    <p:sldId id="368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04" autoAdjust="0"/>
    <p:restoredTop sz="94660"/>
  </p:normalViewPr>
  <p:slideViewPr>
    <p:cSldViewPr>
      <p:cViewPr varScale="1">
        <p:scale>
          <a:sx n="80" d="100"/>
          <a:sy n="80" d="100"/>
        </p:scale>
        <p:origin x="268" y="56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85D23-DD65-4C79-85E3-BFD5321579C7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641C6-D45E-4B3A-A08E-AC8766AC1DA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1765-242F-4223-91E4-CFCB44427516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E8C4-9A45-457D-A489-12015E914BE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C8D93BF0-3F65-4DB6-BA10-0E6729C3EA2F}" type="datetime1">
              <a:rPr lang="nb-NO" altLang="nb-NO"/>
              <a:pPr/>
              <a:t>01.03.2020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4938"/>
            <a:ext cx="221138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1917700"/>
            <a:ext cx="7543800" cy="2667992"/>
          </a:xfrm>
        </p:spPr>
        <p:txBody>
          <a:bodyPr/>
          <a:lstStyle/>
          <a:p>
            <a:r>
              <a:rPr lang="nb-NO" altLang="nb-NO" sz="2800" dirty="0" smtClean="0"/>
              <a:t>AKS – økonomiske konsekvenser</a:t>
            </a:r>
            <a:br>
              <a:rPr lang="nb-NO" altLang="nb-NO" sz="2800" dirty="0" smtClean="0"/>
            </a:br>
            <a:r>
              <a:rPr lang="nb-NO" altLang="nb-NO" sz="2800" dirty="0" smtClean="0"/>
              <a:t/>
            </a:r>
            <a:br>
              <a:rPr lang="nb-NO" altLang="nb-NO" sz="2800" dirty="0" smtClean="0"/>
            </a:br>
            <a:r>
              <a:rPr lang="nb-NO" altLang="nb-NO" dirty="0" smtClean="0"/>
              <a:t>1. mars 2020</a:t>
            </a:r>
            <a:r>
              <a:rPr lang="nb-NO" altLang="nb-NO" dirty="0"/>
              <a:t/>
            </a:r>
            <a:br>
              <a:rPr lang="nb-NO" altLang="nb-NO" dirty="0"/>
            </a:br>
            <a:r>
              <a:rPr lang="nb-NO" altLang="nb-NO" sz="2800" dirty="0" smtClean="0"/>
              <a:t/>
            </a:r>
            <a:br>
              <a:rPr lang="nb-NO" altLang="nb-NO" sz="2800" dirty="0" smtClean="0"/>
            </a:br>
            <a:r>
              <a:rPr lang="nb-NO" altLang="nb-NO" sz="1800" dirty="0" smtClean="0"/>
              <a:t/>
            </a:r>
            <a:br>
              <a:rPr lang="nb-NO" altLang="nb-NO" sz="1800" dirty="0" smtClean="0"/>
            </a:br>
            <a:endParaRPr lang="nb-NO" altLang="nb-NO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AKS </a:t>
            </a:r>
            <a:r>
              <a:rPr lang="en-US" dirty="0" err="1" smtClean="0"/>
              <a:t>opprettes</a:t>
            </a:r>
            <a:r>
              <a:rPr lang="en-US" dirty="0" smtClean="0"/>
              <a:t>. HELSAM </a:t>
            </a:r>
            <a:r>
              <a:rPr lang="en-US" dirty="0" err="1" smtClean="0"/>
              <a:t>tilbys</a:t>
            </a:r>
            <a:r>
              <a:rPr lang="en-US" dirty="0" smtClean="0"/>
              <a:t> i </a:t>
            </a:r>
            <a:r>
              <a:rPr lang="en-US" dirty="0" err="1" smtClean="0"/>
              <a:t>samarbeid</a:t>
            </a:r>
            <a:r>
              <a:rPr lang="en-US" dirty="0" smtClean="0"/>
              <a:t> </a:t>
            </a:r>
            <a:r>
              <a:rPr lang="en-US" dirty="0" err="1" smtClean="0"/>
              <a:t>mellom</a:t>
            </a:r>
            <a:r>
              <a:rPr lang="en-US" dirty="0" smtClean="0"/>
              <a:t> HELSAM og LDH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Inntekter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år</a:t>
            </a:r>
            <a:r>
              <a:rPr lang="en-US" dirty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tilsvarende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i </a:t>
            </a:r>
            <a:r>
              <a:rPr lang="en-US" dirty="0" err="1" smtClean="0"/>
              <a:t>forrige</a:t>
            </a:r>
            <a:r>
              <a:rPr lang="en-US" dirty="0" smtClean="0"/>
              <a:t> </a:t>
            </a:r>
            <a:r>
              <a:rPr lang="en-US" dirty="0" err="1" smtClean="0"/>
              <a:t>eksempel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</a:t>
            </a:r>
            <a:r>
              <a:rPr lang="en-US" dirty="0"/>
              <a:t>. 10 </a:t>
            </a:r>
            <a:r>
              <a:rPr lang="en-US" dirty="0" err="1" smtClean="0"/>
              <a:t>studenter</a:t>
            </a:r>
            <a:r>
              <a:rPr lang="en-US" dirty="0" smtClean="0"/>
              <a:t> per </a:t>
            </a:r>
            <a:r>
              <a:rPr lang="en-US" dirty="0" err="1" smtClean="0"/>
              <a:t>år</a:t>
            </a:r>
            <a:r>
              <a:rPr lang="en-US" dirty="0" smtClean="0"/>
              <a:t>: Kr. 1,765 mill. </a:t>
            </a:r>
            <a:r>
              <a:rPr lang="en-US" dirty="0" err="1" smtClean="0"/>
              <a:t>kr</a:t>
            </a:r>
            <a:endParaRPr lang="en-US" dirty="0" smtClean="0"/>
          </a:p>
          <a:p>
            <a:pPr lvl="1"/>
            <a:r>
              <a:rPr lang="en-US" dirty="0" smtClean="0"/>
              <a:t>Ca. 20 </a:t>
            </a:r>
            <a:r>
              <a:rPr lang="en-US" dirty="0" err="1" smtClean="0"/>
              <a:t>studenter</a:t>
            </a:r>
            <a:r>
              <a:rPr lang="en-US" dirty="0" smtClean="0"/>
              <a:t> per </a:t>
            </a:r>
            <a:r>
              <a:rPr lang="en-US" dirty="0" err="1" smtClean="0"/>
              <a:t>år</a:t>
            </a:r>
            <a:r>
              <a:rPr lang="en-US" dirty="0" smtClean="0"/>
              <a:t> (90% </a:t>
            </a:r>
            <a:r>
              <a:rPr lang="en-US" dirty="0" err="1" smtClean="0"/>
              <a:t>gj.føring</a:t>
            </a:r>
            <a:r>
              <a:rPr lang="en-US" dirty="0" smtClean="0"/>
              <a:t>): Kr. 2,202 mill</a:t>
            </a:r>
          </a:p>
          <a:p>
            <a:pPr lvl="1"/>
            <a:r>
              <a:rPr lang="en-US" dirty="0" err="1" smtClean="0"/>
              <a:t>Inntekter</a:t>
            </a:r>
            <a:r>
              <a:rPr lang="en-US" dirty="0" smtClean="0"/>
              <a:t> </a:t>
            </a:r>
            <a:r>
              <a:rPr lang="en-US" dirty="0" err="1" smtClean="0"/>
              <a:t>utover</a:t>
            </a:r>
            <a:r>
              <a:rPr lang="en-US" dirty="0" smtClean="0"/>
              <a:t> ‘</a:t>
            </a:r>
            <a:r>
              <a:rPr lang="en-US" dirty="0" err="1" smtClean="0"/>
              <a:t>Ikke</a:t>
            </a:r>
            <a:r>
              <a:rPr lang="en-US" dirty="0" smtClean="0"/>
              <a:t> AKS’: 440’ (10 stud), 880’ (20 stud)</a:t>
            </a:r>
          </a:p>
          <a:p>
            <a:r>
              <a:rPr lang="en-US" dirty="0" err="1" smtClean="0"/>
              <a:t>Utgifter</a:t>
            </a:r>
            <a:r>
              <a:rPr lang="en-US" dirty="0" smtClean="0"/>
              <a:t> per </a:t>
            </a:r>
            <a:r>
              <a:rPr lang="en-US" dirty="0" err="1" smtClean="0"/>
              <a:t>år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Ca. 4 mill </a:t>
            </a:r>
            <a:r>
              <a:rPr lang="en-US" dirty="0" err="1" smtClean="0"/>
              <a:t>kr</a:t>
            </a:r>
            <a:r>
              <a:rPr lang="en-US" dirty="0" smtClean="0"/>
              <a:t> (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redusere</a:t>
            </a:r>
            <a:r>
              <a:rPr lang="en-US" dirty="0" smtClean="0"/>
              <a:t> </a:t>
            </a:r>
            <a:r>
              <a:rPr lang="en-US" dirty="0" err="1" smtClean="0"/>
              <a:t>vitenskapelige</a:t>
            </a:r>
            <a:r>
              <a:rPr lang="en-US" dirty="0" smtClean="0"/>
              <a:t> </a:t>
            </a:r>
            <a:r>
              <a:rPr lang="en-US" dirty="0" err="1" smtClean="0"/>
              <a:t>årsverk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3)</a:t>
            </a:r>
          </a:p>
          <a:p>
            <a:r>
              <a:rPr lang="en-US" dirty="0" err="1" smtClean="0"/>
              <a:t>Konklusjoner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AKS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sikt</a:t>
            </a:r>
            <a:r>
              <a:rPr lang="en-US" dirty="0" smtClean="0"/>
              <a:t> (2-3 </a:t>
            </a:r>
            <a:r>
              <a:rPr lang="en-US" dirty="0" err="1" smtClean="0"/>
              <a:t>år</a:t>
            </a:r>
            <a:r>
              <a:rPr lang="en-US" dirty="0" smtClean="0"/>
              <a:t>)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påvirke</a:t>
            </a:r>
            <a:r>
              <a:rPr lang="en-US" dirty="0" smtClean="0"/>
              <a:t> HELSAMs </a:t>
            </a:r>
            <a:r>
              <a:rPr lang="en-US" dirty="0" err="1" smtClean="0"/>
              <a:t>økonomiske</a:t>
            </a:r>
            <a:r>
              <a:rPr lang="en-US" dirty="0" smtClean="0"/>
              <a:t> </a:t>
            </a:r>
            <a:r>
              <a:rPr lang="en-US" dirty="0" err="1" smtClean="0"/>
              <a:t>situasjon</a:t>
            </a:r>
            <a:r>
              <a:rPr lang="en-US" dirty="0" smtClean="0"/>
              <a:t> i </a:t>
            </a:r>
            <a:r>
              <a:rPr lang="en-US" dirty="0" err="1" smtClean="0"/>
              <a:t>nevneverdig</a:t>
            </a:r>
            <a:r>
              <a:rPr lang="en-US" dirty="0" smtClean="0"/>
              <a:t> grad</a:t>
            </a:r>
          </a:p>
          <a:p>
            <a:pPr lvl="1"/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sikt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AKS </a:t>
            </a:r>
            <a:r>
              <a:rPr lang="en-US" dirty="0" err="1" smtClean="0"/>
              <a:t>fortsatt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økonomisk</a:t>
            </a:r>
            <a:r>
              <a:rPr lang="en-US" dirty="0" smtClean="0"/>
              <a:t> </a:t>
            </a:r>
            <a:r>
              <a:rPr lang="en-US" dirty="0" err="1" smtClean="0"/>
              <a:t>belastning</a:t>
            </a:r>
            <a:r>
              <a:rPr lang="en-US" dirty="0" smtClean="0"/>
              <a:t>, men i </a:t>
            </a:r>
            <a:r>
              <a:rPr lang="en-US" dirty="0" err="1" smtClean="0"/>
              <a:t>lavere</a:t>
            </a:r>
            <a:r>
              <a:rPr lang="en-US" dirty="0" smtClean="0"/>
              <a:t> grad </a:t>
            </a:r>
            <a:r>
              <a:rPr lang="en-US" dirty="0" err="1" smtClean="0"/>
              <a:t>enn</a:t>
            </a:r>
            <a:r>
              <a:rPr lang="en-US" dirty="0" smtClean="0"/>
              <a:t> om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emner</a:t>
            </a:r>
            <a:r>
              <a:rPr lang="en-US" dirty="0" smtClean="0"/>
              <a:t> </a:t>
            </a:r>
            <a:r>
              <a:rPr lang="en-US" dirty="0" err="1" smtClean="0"/>
              <a:t>tilbys</a:t>
            </a:r>
            <a:r>
              <a:rPr lang="en-US" dirty="0" smtClean="0"/>
              <a:t> ved HELSAM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11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5521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Oppsummering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Dersom AKS ikke opprettes, vil det i lav grad påvirke HELSAMs situasjon på kort sikt, mens innsparingene på lang sikt (utover 2025) blir store</a:t>
            </a:r>
          </a:p>
          <a:p>
            <a:r>
              <a:rPr lang="nb-NO" dirty="0" smtClean="0"/>
              <a:t>Opprettelse av AKS vil heller ikke i nevneverdig grad påvirke den økonomiske </a:t>
            </a:r>
            <a:r>
              <a:rPr lang="nb-NO" dirty="0" smtClean="0"/>
              <a:t>situasjonen </a:t>
            </a:r>
            <a:r>
              <a:rPr lang="nb-NO" dirty="0" smtClean="0"/>
              <a:t>på kort sikt, men vil krever at fakultetet går inne med ekstra bevilgninger på lang sikt </a:t>
            </a:r>
          </a:p>
          <a:p>
            <a:r>
              <a:rPr lang="nb-NO" dirty="0" smtClean="0"/>
              <a:t>De ekstra bevilgningene blir om lag 4,5-5 mill. kr per år dersom AKS tilbys ved HELSAM alene og 2-3 mill. kr per år dersom AKS tilbys i samarbeid med LDH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Dersom finansieringen for AKS forbedres enten ved endring i finansieringskategori eller ved tildeling av </a:t>
            </a:r>
            <a:r>
              <a:rPr lang="nb-NO" smtClean="0"/>
              <a:t>flere studieplasser </a:t>
            </a:r>
            <a:r>
              <a:rPr lang="nb-NO" dirty="0" smtClean="0"/>
              <a:t>blir behovet for ekstrabevilgninger fra </a:t>
            </a:r>
            <a:r>
              <a:rPr lang="nb-NO" smtClean="0"/>
              <a:t>fakultetet redusert</a:t>
            </a:r>
            <a:r>
              <a:rPr lang="nb-NO" dirty="0" smtClean="0"/>
              <a:t>.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12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8020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Alternativene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AKS </a:t>
            </a:r>
            <a:r>
              <a:rPr lang="nb-NO" dirty="0"/>
              <a:t>opprettes ikke </a:t>
            </a:r>
            <a:endParaRPr lang="nb-NO" dirty="0" smtClean="0"/>
          </a:p>
          <a:p>
            <a:r>
              <a:rPr lang="nb-NO" dirty="0" smtClean="0"/>
              <a:t>AKS </a:t>
            </a:r>
            <a:r>
              <a:rPr lang="nb-NO" dirty="0"/>
              <a:t>opprettes. Alle emner gis ved HELSAM  </a:t>
            </a:r>
            <a:endParaRPr lang="nb-NO" dirty="0" smtClean="0"/>
          </a:p>
          <a:p>
            <a:r>
              <a:rPr lang="nb-NO" dirty="0" smtClean="0"/>
              <a:t>AKS </a:t>
            </a:r>
            <a:r>
              <a:rPr lang="nb-NO" dirty="0"/>
              <a:t>opprettes. Emnene tilbys i samarbeid mellom HELSAM og </a:t>
            </a:r>
            <a:r>
              <a:rPr lang="nb-NO" dirty="0" smtClean="0"/>
              <a:t>Lovisenberg Diakonale Høyskole (LDH) </a:t>
            </a:r>
            <a:r>
              <a:rPr lang="nb-NO" dirty="0"/>
              <a:t>for eksempel i form av en dobbeltgrad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9819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Dagens</a:t>
            </a:r>
            <a:r>
              <a:rPr lang="en-US" dirty="0" smtClean="0"/>
              <a:t> </a:t>
            </a:r>
            <a:r>
              <a:rPr lang="en-US" dirty="0" err="1" smtClean="0"/>
              <a:t>situasjon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HELSAM tilbyr Master i avansert geriatrisk sykepleie (AGS)</a:t>
            </a:r>
          </a:p>
          <a:p>
            <a:pPr lvl="1"/>
            <a:r>
              <a:rPr lang="nb-NO" dirty="0" smtClean="0"/>
              <a:t>Opptaksramme: 20 studenter per år </a:t>
            </a:r>
          </a:p>
          <a:p>
            <a:pPr lvl="1"/>
            <a:r>
              <a:rPr lang="nb-NO" dirty="0" smtClean="0"/>
              <a:t>Studieplasser tildelt fra UiO: 30</a:t>
            </a:r>
          </a:p>
          <a:p>
            <a:pPr lvl="1"/>
            <a:r>
              <a:rPr lang="nb-NO" dirty="0" smtClean="0"/>
              <a:t>Antall studenter siste årene: Ca. 10 per år</a:t>
            </a:r>
          </a:p>
          <a:p>
            <a:r>
              <a:rPr lang="nb-NO" dirty="0" smtClean="0"/>
              <a:t>Inntekter via undervisningskomponenten</a:t>
            </a:r>
          </a:p>
          <a:p>
            <a:pPr lvl="1"/>
            <a:r>
              <a:rPr lang="nb-NO" dirty="0" smtClean="0"/>
              <a:t>Ca. 1,765 mill. kr per år</a:t>
            </a:r>
          </a:p>
          <a:p>
            <a:pPr lvl="1"/>
            <a:r>
              <a:rPr lang="nb-NO" dirty="0" smtClean="0"/>
              <a:t>Fordelt på følgende inntektskilder:</a:t>
            </a:r>
          </a:p>
          <a:p>
            <a:pPr lvl="2"/>
            <a:r>
              <a:rPr lang="nb-NO" dirty="0"/>
              <a:t>Studieplasser: 30 plasser a kr. 44280</a:t>
            </a:r>
            <a:r>
              <a:rPr lang="nb-NO" dirty="0" smtClean="0"/>
              <a:t>:	kr  1328400</a:t>
            </a:r>
            <a:endParaRPr lang="nb-NO" dirty="0"/>
          </a:p>
          <a:p>
            <a:pPr lvl="2"/>
            <a:r>
              <a:rPr lang="nb-NO" dirty="0"/>
              <a:t>Kandidater: </a:t>
            </a:r>
            <a:r>
              <a:rPr lang="nb-NO" dirty="0" smtClean="0"/>
              <a:t>10 </a:t>
            </a:r>
            <a:r>
              <a:rPr lang="nb-NO" dirty="0" err="1"/>
              <a:t>kand</a:t>
            </a:r>
            <a:r>
              <a:rPr lang="nb-NO" dirty="0"/>
              <a:t> a kr. </a:t>
            </a:r>
            <a:r>
              <a:rPr lang="nb-NO" dirty="0" smtClean="0"/>
              <a:t>16820: 	kr.   168200</a:t>
            </a:r>
            <a:endParaRPr lang="nb-NO" dirty="0"/>
          </a:p>
          <a:p>
            <a:pPr lvl="2"/>
            <a:r>
              <a:rPr lang="nb-NO" dirty="0" smtClean="0"/>
              <a:t>Studiepoeng: </a:t>
            </a:r>
            <a:r>
              <a:rPr lang="nb-NO" dirty="0" smtClean="0"/>
              <a:t>10 </a:t>
            </a:r>
            <a:r>
              <a:rPr lang="nb-NO" dirty="0" err="1"/>
              <a:t>kand</a:t>
            </a:r>
            <a:r>
              <a:rPr lang="nb-NO" dirty="0"/>
              <a:t> a kr 29840</a:t>
            </a:r>
            <a:r>
              <a:rPr lang="nb-NO" dirty="0" smtClean="0"/>
              <a:t>:</a:t>
            </a:r>
            <a:r>
              <a:rPr lang="nb-NO" dirty="0"/>
              <a:t>	</a:t>
            </a:r>
            <a:r>
              <a:rPr lang="nb-NO" dirty="0" smtClean="0"/>
              <a:t>kr.   268560</a:t>
            </a:r>
            <a:endParaRPr lang="nb-NO" dirty="0"/>
          </a:p>
          <a:p>
            <a:pPr marL="725488" lvl="2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9775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Undervisningskapasitet ved </a:t>
            </a:r>
            <a:r>
              <a:rPr lang="nb-NO" dirty="0" err="1"/>
              <a:t>Sykvit</a:t>
            </a:r>
            <a:r>
              <a:rPr lang="nb-NO" dirty="0"/>
              <a:t> (2020):</a:t>
            </a:r>
          </a:p>
          <a:p>
            <a:pPr lvl="1"/>
            <a:r>
              <a:rPr lang="nb-NO" dirty="0"/>
              <a:t>Vitenskapelig årsverk (basis): ca. 5 </a:t>
            </a:r>
          </a:p>
          <a:p>
            <a:pPr lvl="1"/>
            <a:r>
              <a:rPr lang="nb-NO" dirty="0"/>
              <a:t>Administrative årsverk (studiekonsulent): 1 </a:t>
            </a:r>
          </a:p>
          <a:p>
            <a:r>
              <a:rPr lang="nb-NO" dirty="0" smtClean="0"/>
              <a:t>Faktiske </a:t>
            </a:r>
            <a:r>
              <a:rPr lang="nb-NO" dirty="0"/>
              <a:t>kostnader (undervisning): </a:t>
            </a:r>
            <a:r>
              <a:rPr lang="nb-NO" dirty="0" err="1"/>
              <a:t>Ca</a:t>
            </a:r>
            <a:r>
              <a:rPr lang="nb-NO" dirty="0"/>
              <a:t> 6 </a:t>
            </a:r>
            <a:r>
              <a:rPr lang="nb-NO" dirty="0" err="1"/>
              <a:t>mill</a:t>
            </a:r>
            <a:endParaRPr lang="nb-NO" dirty="0"/>
          </a:p>
          <a:p>
            <a:pPr lvl="1"/>
            <a:r>
              <a:rPr lang="nb-NO" dirty="0"/>
              <a:t>Basert på følgende forutsetninger: </a:t>
            </a:r>
          </a:p>
          <a:p>
            <a:pPr lvl="2"/>
            <a:r>
              <a:rPr lang="nb-NO" dirty="0"/>
              <a:t>Gjennomsnittskostnaden ved et vitenskapelig årsverk er 1,3 mill. kr per år og at 300’ av disse dekkes via forskningskomponenten</a:t>
            </a:r>
          </a:p>
          <a:p>
            <a:pPr lvl="2"/>
            <a:r>
              <a:rPr lang="nb-NO" dirty="0"/>
              <a:t>Kostnaden ved en studiekonsulent: 1 </a:t>
            </a:r>
            <a:r>
              <a:rPr lang="nb-NO" dirty="0" err="1"/>
              <a:t>mill</a:t>
            </a:r>
            <a:r>
              <a:rPr lang="nb-NO" dirty="0"/>
              <a:t> kr.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3235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Konklusjon:</a:t>
            </a:r>
          </a:p>
          <a:p>
            <a:pPr lvl="1"/>
            <a:r>
              <a:rPr lang="nb-NO" dirty="0" smtClean="0"/>
              <a:t>AGS er en betydelig økonomisk belastning for HELSAM</a:t>
            </a:r>
          </a:p>
          <a:p>
            <a:pPr lvl="1"/>
            <a:r>
              <a:rPr lang="nb-NO" dirty="0" smtClean="0"/>
              <a:t>Årsaker:</a:t>
            </a:r>
          </a:p>
          <a:p>
            <a:pPr lvl="2"/>
            <a:r>
              <a:rPr lang="nb-NO" dirty="0" smtClean="0"/>
              <a:t>Høyere undervisningsintensitet ved AGS enn ved andre masterprogrammer (omlag 100% høyere undervisningsinnsats per student)</a:t>
            </a:r>
          </a:p>
          <a:p>
            <a:pPr lvl="2"/>
            <a:r>
              <a:rPr lang="nb-NO" dirty="0" smtClean="0"/>
              <a:t>Samme inntekter per student som andre masterprogrammer</a:t>
            </a:r>
          </a:p>
          <a:p>
            <a:pPr lvl="2"/>
            <a:r>
              <a:rPr lang="nb-NO" dirty="0" smtClean="0"/>
              <a:t>Få studenter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759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AKS </a:t>
            </a:r>
            <a:r>
              <a:rPr lang="en-US" dirty="0" err="1" smtClean="0"/>
              <a:t>opprettes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antar</a:t>
            </a:r>
          </a:p>
          <a:p>
            <a:pPr lvl="1"/>
            <a:r>
              <a:rPr lang="nb-NO" dirty="0" smtClean="0"/>
              <a:t>Studieplassene ved AGS kan overføres andre av HELSAMs masterprogrammer siden to av HELSAMs programmer har lav eller ingen studieplasstøtte</a:t>
            </a:r>
          </a:p>
          <a:p>
            <a:pPr lvl="1"/>
            <a:r>
              <a:rPr lang="nb-NO" dirty="0" smtClean="0"/>
              <a:t>Inntektene </a:t>
            </a:r>
            <a:r>
              <a:rPr lang="nb-NO" dirty="0" smtClean="0"/>
              <a:t>til kandidat- og studiepoengproduksjon vil falle bort siden vi ikke har veiledningskapasitet på de andre programmene til å øke </a:t>
            </a:r>
            <a:r>
              <a:rPr lang="nb-NO" dirty="0" smtClean="0"/>
              <a:t>opptakene</a:t>
            </a:r>
            <a:endParaRPr lang="nb-NO" dirty="0" smtClean="0"/>
          </a:p>
          <a:p>
            <a:r>
              <a:rPr lang="nb-NO" dirty="0" smtClean="0"/>
              <a:t>Inntekter via undervisningskomponenten</a:t>
            </a:r>
          </a:p>
          <a:p>
            <a:pPr lvl="1"/>
            <a:r>
              <a:rPr lang="nb-NO" dirty="0" smtClean="0"/>
              <a:t>Ca. 1,328 mill. kr per år (kun studieplasser)</a:t>
            </a:r>
          </a:p>
          <a:p>
            <a:pPr marL="725488" lvl="2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3280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Undervisningskapasitet ved </a:t>
            </a:r>
            <a:r>
              <a:rPr lang="nb-NO" dirty="0" err="1" smtClean="0"/>
              <a:t>Sykvit</a:t>
            </a:r>
            <a:r>
              <a:rPr lang="nb-NO" dirty="0" smtClean="0"/>
              <a:t>:</a:t>
            </a:r>
            <a:endParaRPr lang="nb-NO" dirty="0"/>
          </a:p>
          <a:p>
            <a:pPr lvl="1"/>
            <a:r>
              <a:rPr lang="nb-NO" dirty="0" smtClean="0"/>
              <a:t>2021:</a:t>
            </a:r>
          </a:p>
          <a:p>
            <a:pPr lvl="2"/>
            <a:r>
              <a:rPr lang="nb-NO" dirty="0" smtClean="0"/>
              <a:t>Vitenskapelig </a:t>
            </a:r>
            <a:r>
              <a:rPr lang="nb-NO" dirty="0"/>
              <a:t>årsverk (basis): ca. </a:t>
            </a:r>
            <a:r>
              <a:rPr lang="nb-NO" dirty="0" smtClean="0"/>
              <a:t>4,3 (ca. 0,7 midlertidige årsverk tas ned)</a:t>
            </a:r>
            <a:endParaRPr lang="nb-NO" dirty="0"/>
          </a:p>
          <a:p>
            <a:pPr lvl="2"/>
            <a:r>
              <a:rPr lang="nb-NO" dirty="0"/>
              <a:t>Administrative årsverk (studiekonsulent): 1 </a:t>
            </a:r>
            <a:endParaRPr lang="nb-NO" dirty="0" smtClean="0"/>
          </a:p>
          <a:p>
            <a:pPr lvl="1"/>
            <a:r>
              <a:rPr lang="nb-NO" dirty="0" smtClean="0"/>
              <a:t>Fra 2022: Kan redusere med en studiekonsulent</a:t>
            </a:r>
          </a:p>
          <a:p>
            <a:pPr lvl="1"/>
            <a:r>
              <a:rPr lang="nb-NO" dirty="0" smtClean="0"/>
              <a:t>Fra 2025: Første avgang ved aldersgrensen </a:t>
            </a:r>
            <a:endParaRPr lang="nb-NO" dirty="0"/>
          </a:p>
          <a:p>
            <a:r>
              <a:rPr lang="nb-NO" dirty="0" smtClean="0"/>
              <a:t>Faktiske </a:t>
            </a:r>
            <a:r>
              <a:rPr lang="nb-NO" dirty="0"/>
              <a:t>kostnader </a:t>
            </a:r>
            <a:r>
              <a:rPr lang="nb-NO" dirty="0" smtClean="0"/>
              <a:t>ved </a:t>
            </a:r>
            <a:r>
              <a:rPr lang="nb-NO" dirty="0" err="1" smtClean="0"/>
              <a:t>Sykvit</a:t>
            </a:r>
            <a:endParaRPr lang="nb-NO" dirty="0" smtClean="0"/>
          </a:p>
          <a:p>
            <a:pPr lvl="1"/>
            <a:r>
              <a:rPr lang="nb-NO" dirty="0" smtClean="0"/>
              <a:t>2021: </a:t>
            </a:r>
            <a:r>
              <a:rPr lang="nb-NO" dirty="0" err="1"/>
              <a:t>Ca</a:t>
            </a:r>
            <a:r>
              <a:rPr lang="nb-NO" dirty="0"/>
              <a:t> </a:t>
            </a:r>
            <a:r>
              <a:rPr lang="nb-NO" dirty="0" smtClean="0"/>
              <a:t>5,3 mill. kr</a:t>
            </a:r>
          </a:p>
          <a:p>
            <a:pPr lvl="1"/>
            <a:r>
              <a:rPr lang="nb-NO" dirty="0" smtClean="0"/>
              <a:t>2022: </a:t>
            </a:r>
            <a:r>
              <a:rPr lang="nb-NO" dirty="0" err="1" smtClean="0"/>
              <a:t>Ca</a:t>
            </a:r>
            <a:r>
              <a:rPr lang="nb-NO" dirty="0" smtClean="0"/>
              <a:t> 4,4 mill. kr</a:t>
            </a:r>
          </a:p>
          <a:p>
            <a:pPr lvl="1"/>
            <a:r>
              <a:rPr lang="nb-NO" dirty="0" smtClean="0"/>
              <a:t>Fra 2025/26: </a:t>
            </a:r>
            <a:r>
              <a:rPr lang="nb-NO" dirty="0" err="1" smtClean="0"/>
              <a:t>Ca</a:t>
            </a:r>
            <a:r>
              <a:rPr lang="nb-NO" dirty="0" smtClean="0"/>
              <a:t> 3,4 mill. kr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3513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Konklusjon: Å ikke opprette AKS vil i lav grad påvirke HELSAMs økonomiske situasjon på kort sikt (2-3 år)  </a:t>
            </a:r>
          </a:p>
          <a:p>
            <a:r>
              <a:rPr lang="nb-NO" dirty="0" smtClean="0"/>
              <a:t>Årsaker:</a:t>
            </a:r>
          </a:p>
          <a:p>
            <a:pPr lvl="1"/>
            <a:r>
              <a:rPr lang="nb-NO" dirty="0" smtClean="0"/>
              <a:t>Inntektene reduseres med 3-400’ per år</a:t>
            </a:r>
          </a:p>
          <a:p>
            <a:pPr lvl="1"/>
            <a:r>
              <a:rPr lang="nb-NO" dirty="0" smtClean="0"/>
              <a:t>Utgiftene reduseres med 1,5 mill. kr fra 2022, men mer fra 2025</a:t>
            </a:r>
          </a:p>
          <a:p>
            <a:pPr lvl="1"/>
            <a:r>
              <a:rPr lang="en-US" dirty="0" err="1" smtClean="0"/>
              <a:t>Dersom</a:t>
            </a:r>
            <a:r>
              <a:rPr lang="en-US" dirty="0" smtClean="0"/>
              <a:t> </a:t>
            </a:r>
            <a:r>
              <a:rPr lang="en-US" dirty="0" err="1" smtClean="0"/>
              <a:t>ansatte</a:t>
            </a:r>
            <a:r>
              <a:rPr lang="en-US" dirty="0" smtClean="0"/>
              <a:t> </a:t>
            </a:r>
            <a:r>
              <a:rPr lang="en-US" dirty="0" err="1" smtClean="0"/>
              <a:t>søker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bort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følge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at AKS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opprettes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utgiftsreduksjonen</a:t>
            </a:r>
            <a:r>
              <a:rPr lang="en-US" dirty="0" smtClean="0"/>
              <a:t>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større</a:t>
            </a:r>
            <a:r>
              <a:rPr lang="en-US" dirty="0" smtClean="0"/>
              <a:t> alt </a:t>
            </a:r>
            <a:r>
              <a:rPr lang="en-US" dirty="0" err="1" smtClean="0"/>
              <a:t>fra</a:t>
            </a:r>
            <a:r>
              <a:rPr lang="en-US" dirty="0" smtClean="0"/>
              <a:t> 2022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9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4619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AKS </a:t>
            </a:r>
            <a:r>
              <a:rPr lang="en-US" dirty="0" err="1" smtClean="0"/>
              <a:t>opprettes</a:t>
            </a:r>
            <a:r>
              <a:rPr lang="en-US" dirty="0" smtClean="0"/>
              <a:t>. HELSAM </a:t>
            </a:r>
            <a:r>
              <a:rPr lang="en-US" dirty="0" err="1" smtClean="0"/>
              <a:t>tilbyr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emner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Inntekter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år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Opptaksramme</a:t>
            </a:r>
            <a:r>
              <a:rPr lang="en-US" dirty="0"/>
              <a:t>: 20 </a:t>
            </a:r>
            <a:r>
              <a:rPr lang="en-US" dirty="0" err="1"/>
              <a:t>studenter</a:t>
            </a:r>
            <a:r>
              <a:rPr lang="en-US" dirty="0"/>
              <a:t> per </a:t>
            </a:r>
            <a:r>
              <a:rPr lang="en-US" dirty="0" err="1"/>
              <a:t>år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Studieplasser</a:t>
            </a:r>
            <a:r>
              <a:rPr lang="en-US" dirty="0"/>
              <a:t> </a:t>
            </a:r>
            <a:r>
              <a:rPr lang="en-US" dirty="0" err="1"/>
              <a:t>tildelt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UiO: 30</a:t>
            </a:r>
          </a:p>
          <a:p>
            <a:pPr lvl="1"/>
            <a:r>
              <a:rPr lang="en-US" dirty="0" smtClean="0"/>
              <a:t>Ca</a:t>
            </a:r>
            <a:r>
              <a:rPr lang="en-US" dirty="0"/>
              <a:t>. 10 </a:t>
            </a:r>
            <a:r>
              <a:rPr lang="en-US" dirty="0" err="1" smtClean="0"/>
              <a:t>studenter</a:t>
            </a:r>
            <a:r>
              <a:rPr lang="en-US" dirty="0" smtClean="0"/>
              <a:t> per </a:t>
            </a:r>
            <a:r>
              <a:rPr lang="en-US" dirty="0" err="1" smtClean="0"/>
              <a:t>år</a:t>
            </a:r>
            <a:r>
              <a:rPr lang="en-US" dirty="0" smtClean="0"/>
              <a:t>: Kr. 1,765 mill. </a:t>
            </a:r>
            <a:r>
              <a:rPr lang="en-US" dirty="0" err="1" smtClean="0"/>
              <a:t>kr</a:t>
            </a:r>
            <a:endParaRPr lang="en-US" dirty="0" smtClean="0"/>
          </a:p>
          <a:p>
            <a:pPr lvl="1"/>
            <a:r>
              <a:rPr lang="en-US" dirty="0" smtClean="0"/>
              <a:t>Ca. 20 </a:t>
            </a:r>
            <a:r>
              <a:rPr lang="en-US" dirty="0" err="1" smtClean="0"/>
              <a:t>studenter</a:t>
            </a:r>
            <a:r>
              <a:rPr lang="en-US" dirty="0" smtClean="0"/>
              <a:t> per </a:t>
            </a:r>
            <a:r>
              <a:rPr lang="en-US" dirty="0" err="1" smtClean="0"/>
              <a:t>år</a:t>
            </a:r>
            <a:r>
              <a:rPr lang="en-US" dirty="0" smtClean="0"/>
              <a:t> (90% </a:t>
            </a:r>
            <a:r>
              <a:rPr lang="en-US" dirty="0" err="1" smtClean="0"/>
              <a:t>gj.føring</a:t>
            </a:r>
            <a:r>
              <a:rPr lang="en-US" dirty="0" smtClean="0"/>
              <a:t>): Kr. 2,202 mill</a:t>
            </a:r>
          </a:p>
          <a:p>
            <a:pPr lvl="1"/>
            <a:r>
              <a:rPr lang="en-US" dirty="0" err="1" smtClean="0"/>
              <a:t>Inntekter</a:t>
            </a:r>
            <a:r>
              <a:rPr lang="en-US" dirty="0" smtClean="0"/>
              <a:t> </a:t>
            </a:r>
            <a:r>
              <a:rPr lang="en-US" dirty="0" err="1" smtClean="0"/>
              <a:t>utover</a:t>
            </a:r>
            <a:r>
              <a:rPr lang="en-US" dirty="0" smtClean="0"/>
              <a:t> ‘</a:t>
            </a:r>
            <a:r>
              <a:rPr lang="en-US" dirty="0" err="1" smtClean="0"/>
              <a:t>Ikke</a:t>
            </a:r>
            <a:r>
              <a:rPr lang="en-US" dirty="0" smtClean="0"/>
              <a:t> AKS’: 440’ (10 stud), 880’ (20 stud)</a:t>
            </a:r>
          </a:p>
          <a:p>
            <a:r>
              <a:rPr lang="en-US" dirty="0" err="1" smtClean="0"/>
              <a:t>Utgifter</a:t>
            </a:r>
            <a:r>
              <a:rPr lang="en-US" dirty="0" smtClean="0"/>
              <a:t> per </a:t>
            </a:r>
            <a:r>
              <a:rPr lang="en-US" dirty="0" err="1" smtClean="0"/>
              <a:t>år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Ca. 6,9 mill </a:t>
            </a:r>
            <a:r>
              <a:rPr lang="en-US" dirty="0" err="1" smtClean="0"/>
              <a:t>kr</a:t>
            </a:r>
            <a:r>
              <a:rPr lang="en-US" dirty="0" smtClean="0"/>
              <a:t> (</a:t>
            </a:r>
            <a:r>
              <a:rPr lang="en-US" dirty="0" err="1" smtClean="0"/>
              <a:t>må</a:t>
            </a:r>
            <a:r>
              <a:rPr lang="en-US" dirty="0" smtClean="0"/>
              <a:t> </a:t>
            </a:r>
            <a:r>
              <a:rPr lang="en-US" dirty="0" err="1" smtClean="0"/>
              <a:t>øke</a:t>
            </a:r>
            <a:r>
              <a:rPr lang="en-US" dirty="0" smtClean="0"/>
              <a:t> </a:t>
            </a:r>
            <a:r>
              <a:rPr lang="en-US" dirty="0" err="1" smtClean="0"/>
              <a:t>vitenskapelige</a:t>
            </a:r>
            <a:r>
              <a:rPr lang="en-US" dirty="0" smtClean="0"/>
              <a:t> </a:t>
            </a:r>
            <a:r>
              <a:rPr lang="en-US" dirty="0" err="1" smtClean="0"/>
              <a:t>årsverk</a:t>
            </a:r>
            <a:r>
              <a:rPr lang="en-US" dirty="0" smtClean="0"/>
              <a:t> med ca 0,8)</a:t>
            </a:r>
          </a:p>
          <a:p>
            <a:pPr lvl="1"/>
            <a:r>
              <a:rPr lang="en-US" dirty="0" err="1" smtClean="0"/>
              <a:t>Utgifter</a:t>
            </a:r>
            <a:r>
              <a:rPr lang="en-US" dirty="0" smtClean="0"/>
              <a:t> </a:t>
            </a:r>
            <a:r>
              <a:rPr lang="en-US" dirty="0" err="1" smtClean="0"/>
              <a:t>utover</a:t>
            </a:r>
            <a:r>
              <a:rPr lang="en-US" dirty="0" smtClean="0"/>
              <a:t> ‘</a:t>
            </a:r>
            <a:r>
              <a:rPr lang="en-US" dirty="0" err="1" smtClean="0"/>
              <a:t>Ikke</a:t>
            </a:r>
            <a:r>
              <a:rPr lang="en-US" dirty="0" smtClean="0"/>
              <a:t> AKS’: ca 800’</a:t>
            </a:r>
          </a:p>
          <a:p>
            <a:r>
              <a:rPr lang="en-US" dirty="0" err="1" smtClean="0"/>
              <a:t>Konklusjoner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AKS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sikt</a:t>
            </a:r>
            <a:r>
              <a:rPr lang="en-US" dirty="0" smtClean="0"/>
              <a:t> (2-3 </a:t>
            </a:r>
            <a:r>
              <a:rPr lang="en-US" dirty="0" err="1" smtClean="0"/>
              <a:t>år</a:t>
            </a:r>
            <a:r>
              <a:rPr lang="en-US" dirty="0" smtClean="0"/>
              <a:t>)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påvirke</a:t>
            </a:r>
            <a:r>
              <a:rPr lang="en-US" dirty="0" smtClean="0"/>
              <a:t> HELSAMs </a:t>
            </a:r>
            <a:r>
              <a:rPr lang="en-US" dirty="0" err="1" smtClean="0"/>
              <a:t>økonomiske</a:t>
            </a:r>
            <a:r>
              <a:rPr lang="en-US" dirty="0" smtClean="0"/>
              <a:t> </a:t>
            </a:r>
            <a:r>
              <a:rPr lang="en-US" dirty="0" err="1" smtClean="0"/>
              <a:t>situasjon</a:t>
            </a:r>
            <a:r>
              <a:rPr lang="en-US" dirty="0" smtClean="0"/>
              <a:t> i </a:t>
            </a:r>
            <a:r>
              <a:rPr lang="en-US" dirty="0" err="1" smtClean="0"/>
              <a:t>nevneverdig</a:t>
            </a:r>
            <a:r>
              <a:rPr lang="en-US" dirty="0" smtClean="0"/>
              <a:t> grad, men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betydelig</a:t>
            </a:r>
            <a:r>
              <a:rPr lang="en-US" dirty="0" smtClean="0"/>
              <a:t> </a:t>
            </a:r>
            <a:r>
              <a:rPr lang="en-US" dirty="0" err="1" smtClean="0"/>
              <a:t>økonomisk</a:t>
            </a:r>
            <a:r>
              <a:rPr lang="en-US" dirty="0" smtClean="0"/>
              <a:t> </a:t>
            </a:r>
            <a:r>
              <a:rPr lang="en-US" dirty="0" err="1" smtClean="0"/>
              <a:t>belastning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sikt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01.03.2020</a:t>
            </a:fld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10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08222040"/>
      </p:ext>
    </p:extLst>
  </p:cSld>
  <p:clrMapOvr>
    <a:masterClrMapping/>
  </p:clrMapOvr>
</p:sld>
</file>

<file path=ppt/theme/theme1.xml><?xml version="1.0" encoding="utf-8"?>
<a:theme xmlns:a="http://schemas.openxmlformats.org/drawingml/2006/main" name="UIONorsk16-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io-collage-13.potx" id="{7068D12A-F4DB-45A6-9B90-7B89DE238806}" vid="{3BED2998-A25C-40A3-AD89-E092B451BC7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uio-collage-13</Template>
  <TotalTime>1397</TotalTime>
  <Words>817</Words>
  <Application>Microsoft Office PowerPoint</Application>
  <PresentationFormat>On-screen Show (16:10)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ヒラギノ角ゴ Pro W3</vt:lpstr>
      <vt:lpstr>UIONorsk16-10</vt:lpstr>
      <vt:lpstr>AKS – økonomiske konsekvenser  1. mars 2020   </vt:lpstr>
      <vt:lpstr>Alternativene</vt:lpstr>
      <vt:lpstr>Dagens situasjon</vt:lpstr>
      <vt:lpstr>PowerPoint Presentation</vt:lpstr>
      <vt:lpstr>PowerPoint Presentation</vt:lpstr>
      <vt:lpstr>AKS opprettes ikke</vt:lpstr>
      <vt:lpstr>PowerPoint Presentation</vt:lpstr>
      <vt:lpstr>PowerPoint Presentation</vt:lpstr>
      <vt:lpstr>AKS opprettes. HELSAM tilbyr alle emner</vt:lpstr>
      <vt:lpstr>AKS opprettes. HELSAM tilbys i samarbeid mellom HELSAM og LDH</vt:lpstr>
      <vt:lpstr>Oppsummering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Dialogmøte mellom Institutt for helse og samfunn og Det medisinske fakultet, 26. mars 2019</dc:title>
  <dc:creator>Terje P. Hagen</dc:creator>
  <cp:lastModifiedBy>Terje P. Hagen</cp:lastModifiedBy>
  <cp:revision>143</cp:revision>
  <dcterms:created xsi:type="dcterms:W3CDTF">2019-03-22T15:02:02Z</dcterms:created>
  <dcterms:modified xsi:type="dcterms:W3CDTF">2020-03-01T12:07:56Z</dcterms:modified>
</cp:coreProperties>
</file>