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50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-regneark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Undervisning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EU-HEM</c:v>
                </c:pt>
                <c:pt idx="1">
                  <c:v>IHF</c:v>
                </c:pt>
                <c:pt idx="2">
                  <c:v>HEPMA</c:v>
                </c:pt>
                <c:pt idx="3">
                  <c:v>Sykvit</c:v>
                </c:pt>
                <c:pt idx="4">
                  <c:v>ICH</c:v>
                </c:pt>
                <c:pt idx="5">
                  <c:v>AGS</c:v>
                </c:pt>
                <c:pt idx="6">
                  <c:v>MHA</c:v>
                </c:pt>
                <c:pt idx="7">
                  <c:v>Bachelor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3.8</c:v>
                </c:pt>
                <c:pt idx="1">
                  <c:v>4.5</c:v>
                </c:pt>
                <c:pt idx="2">
                  <c:v>3.7</c:v>
                </c:pt>
                <c:pt idx="3">
                  <c:v>4.0999999999999996</c:v>
                </c:pt>
                <c:pt idx="4">
                  <c:v>4.0999999999999996</c:v>
                </c:pt>
                <c:pt idx="5">
                  <c:v>4.5</c:v>
                </c:pt>
                <c:pt idx="6">
                  <c:v>4.7</c:v>
                </c:pt>
                <c:pt idx="7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D9-42A3-AFA1-6FF98036B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Tilbakemeldinger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EU-HEM</c:v>
                </c:pt>
                <c:pt idx="1">
                  <c:v>IHF</c:v>
                </c:pt>
                <c:pt idx="2">
                  <c:v>HEPMA</c:v>
                </c:pt>
                <c:pt idx="3">
                  <c:v>Sykvit</c:v>
                </c:pt>
                <c:pt idx="4">
                  <c:v>ICH</c:v>
                </c:pt>
                <c:pt idx="5">
                  <c:v>AGS</c:v>
                </c:pt>
                <c:pt idx="6">
                  <c:v>MHA</c:v>
                </c:pt>
                <c:pt idx="7">
                  <c:v>Bachelor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3.2</c:v>
                </c:pt>
                <c:pt idx="1">
                  <c:v>4</c:v>
                </c:pt>
                <c:pt idx="2">
                  <c:v>2.9</c:v>
                </c:pt>
                <c:pt idx="3">
                  <c:v>4.3</c:v>
                </c:pt>
                <c:pt idx="4">
                  <c:v>2.8</c:v>
                </c:pt>
                <c:pt idx="5">
                  <c:v>3.6</c:v>
                </c:pt>
                <c:pt idx="6">
                  <c:v>3.4</c:v>
                </c:pt>
                <c:pt idx="7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D9-42A3-AFA1-6FF98036B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Forventninger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EU-HEM</c:v>
                </c:pt>
                <c:pt idx="1">
                  <c:v>IHF</c:v>
                </c:pt>
                <c:pt idx="2">
                  <c:v>HEPMA</c:v>
                </c:pt>
                <c:pt idx="3">
                  <c:v>Sykvit</c:v>
                </c:pt>
                <c:pt idx="4">
                  <c:v>ICH</c:v>
                </c:pt>
                <c:pt idx="5">
                  <c:v>AGS</c:v>
                </c:pt>
                <c:pt idx="6">
                  <c:v>MHA</c:v>
                </c:pt>
                <c:pt idx="7">
                  <c:v>Bachelor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3.5</c:v>
                </c:pt>
                <c:pt idx="1">
                  <c:v>4.3</c:v>
                </c:pt>
                <c:pt idx="2">
                  <c:v>3.5</c:v>
                </c:pt>
                <c:pt idx="3">
                  <c:v>4.7</c:v>
                </c:pt>
                <c:pt idx="4">
                  <c:v>3.7</c:v>
                </c:pt>
                <c:pt idx="5">
                  <c:v>4.2</c:v>
                </c:pt>
                <c:pt idx="6">
                  <c:v>4.0999999999999996</c:v>
                </c:pt>
                <c:pt idx="7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D9-42A3-AFA1-6FF98036BC9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Læringsmiljø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EU-HEM</c:v>
                </c:pt>
                <c:pt idx="1">
                  <c:v>IHF</c:v>
                </c:pt>
                <c:pt idx="2">
                  <c:v>HEPMA</c:v>
                </c:pt>
                <c:pt idx="3">
                  <c:v>Sykvit</c:v>
                </c:pt>
                <c:pt idx="4">
                  <c:v>ICH</c:v>
                </c:pt>
                <c:pt idx="5">
                  <c:v>AGS</c:v>
                </c:pt>
                <c:pt idx="6">
                  <c:v>MHA</c:v>
                </c:pt>
                <c:pt idx="7">
                  <c:v>Bachelor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4.0999999999999996</c:v>
                </c:pt>
                <c:pt idx="1">
                  <c:v>3.7</c:v>
                </c:pt>
                <c:pt idx="2">
                  <c:v>3.7</c:v>
                </c:pt>
                <c:pt idx="3">
                  <c:v>4.0999999999999996</c:v>
                </c:pt>
                <c:pt idx="4">
                  <c:v>3.3</c:v>
                </c:pt>
                <c:pt idx="5">
                  <c:v>3.9</c:v>
                </c:pt>
                <c:pt idx="6">
                  <c:v>4.0999999999999996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D9-42A3-AFA1-6FF98036BC9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Organisering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EU-HEM</c:v>
                </c:pt>
                <c:pt idx="1">
                  <c:v>IHF</c:v>
                </c:pt>
                <c:pt idx="2">
                  <c:v>HEPMA</c:v>
                </c:pt>
                <c:pt idx="3">
                  <c:v>Sykvit</c:v>
                </c:pt>
                <c:pt idx="4">
                  <c:v>ICH</c:v>
                </c:pt>
                <c:pt idx="5">
                  <c:v>AGS</c:v>
                </c:pt>
                <c:pt idx="6">
                  <c:v>MHA</c:v>
                </c:pt>
                <c:pt idx="7">
                  <c:v>Bachelor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  <c:pt idx="0">
                  <c:v>3.4</c:v>
                </c:pt>
                <c:pt idx="1">
                  <c:v>4</c:v>
                </c:pt>
                <c:pt idx="2">
                  <c:v>3.2</c:v>
                </c:pt>
                <c:pt idx="3">
                  <c:v>4.2</c:v>
                </c:pt>
                <c:pt idx="4">
                  <c:v>3.4</c:v>
                </c:pt>
                <c:pt idx="5">
                  <c:v>4</c:v>
                </c:pt>
                <c:pt idx="6">
                  <c:v>3.8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D9-42A3-AFA1-6FF98036BC90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Tilknytning til yrkeslivet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EU-HEM</c:v>
                </c:pt>
                <c:pt idx="1">
                  <c:v>IHF</c:v>
                </c:pt>
                <c:pt idx="2">
                  <c:v>HEPMA</c:v>
                </c:pt>
                <c:pt idx="3">
                  <c:v>Sykvit</c:v>
                </c:pt>
                <c:pt idx="4">
                  <c:v>ICH</c:v>
                </c:pt>
                <c:pt idx="5">
                  <c:v>AGS</c:v>
                </c:pt>
                <c:pt idx="6">
                  <c:v>MHA</c:v>
                </c:pt>
                <c:pt idx="7">
                  <c:v>Bachelor</c:v>
                </c:pt>
              </c:strCache>
            </c:strRef>
          </c:cat>
          <c:val>
            <c:numRef>
              <c:f>Sheet1!$G$2:$G$9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3.1</c:v>
                </c:pt>
                <c:pt idx="3">
                  <c:v>3</c:v>
                </c:pt>
                <c:pt idx="4">
                  <c:v>0</c:v>
                </c:pt>
                <c:pt idx="5">
                  <c:v>3.4</c:v>
                </c:pt>
                <c:pt idx="6">
                  <c:v>3.5</c:v>
                </c:pt>
                <c:pt idx="7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4D9-42A3-AFA1-6FF98036BC90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Inspirasjon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EU-HEM</c:v>
                </c:pt>
                <c:pt idx="1">
                  <c:v>IHF</c:v>
                </c:pt>
                <c:pt idx="2">
                  <c:v>HEPMA</c:v>
                </c:pt>
                <c:pt idx="3">
                  <c:v>Sykvit</c:v>
                </c:pt>
                <c:pt idx="4">
                  <c:v>ICH</c:v>
                </c:pt>
                <c:pt idx="5">
                  <c:v>AGS</c:v>
                </c:pt>
                <c:pt idx="6">
                  <c:v>MHA</c:v>
                </c:pt>
                <c:pt idx="7">
                  <c:v>Bachelor</c:v>
                </c:pt>
              </c:strCache>
            </c:strRef>
          </c:cat>
          <c:val>
            <c:numRef>
              <c:f>Sheet1!$H$2:$H$9</c:f>
              <c:numCache>
                <c:formatCode>General</c:formatCode>
                <c:ptCount val="8"/>
                <c:pt idx="0">
                  <c:v>4</c:v>
                </c:pt>
                <c:pt idx="1">
                  <c:v>4.3</c:v>
                </c:pt>
                <c:pt idx="2">
                  <c:v>3.9</c:v>
                </c:pt>
                <c:pt idx="3">
                  <c:v>5</c:v>
                </c:pt>
                <c:pt idx="4">
                  <c:v>3.8</c:v>
                </c:pt>
                <c:pt idx="5">
                  <c:v>4.5999999999999996</c:v>
                </c:pt>
                <c:pt idx="6">
                  <c:v>4.5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4D9-42A3-AFA1-6FF98036BC90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Helhetsvurdering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EU-HEM</c:v>
                </c:pt>
                <c:pt idx="1">
                  <c:v>IHF</c:v>
                </c:pt>
                <c:pt idx="2">
                  <c:v>HEPMA</c:v>
                </c:pt>
                <c:pt idx="3">
                  <c:v>Sykvit</c:v>
                </c:pt>
                <c:pt idx="4">
                  <c:v>ICH</c:v>
                </c:pt>
                <c:pt idx="5">
                  <c:v>AGS</c:v>
                </c:pt>
                <c:pt idx="6">
                  <c:v>MHA</c:v>
                </c:pt>
                <c:pt idx="7">
                  <c:v>Bachelor</c:v>
                </c:pt>
              </c:strCache>
            </c:strRef>
          </c:cat>
          <c:val>
            <c:numRef>
              <c:f>Sheet1!$I$2:$I$9</c:f>
              <c:numCache>
                <c:formatCode>General</c:formatCode>
                <c:ptCount val="8"/>
                <c:pt idx="0">
                  <c:v>4.0999999999999996</c:v>
                </c:pt>
                <c:pt idx="1">
                  <c:v>3.9</c:v>
                </c:pt>
                <c:pt idx="2">
                  <c:v>4</c:v>
                </c:pt>
                <c:pt idx="3">
                  <c:v>5</c:v>
                </c:pt>
                <c:pt idx="4">
                  <c:v>3.8</c:v>
                </c:pt>
                <c:pt idx="5">
                  <c:v>4.8</c:v>
                </c:pt>
                <c:pt idx="6">
                  <c:v>4.4000000000000004</c:v>
                </c:pt>
                <c:pt idx="7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4D9-42A3-AFA1-6FF98036B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7438976"/>
        <c:axId val="597433728"/>
      </c:barChart>
      <c:catAx>
        <c:axId val="59743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97433728"/>
        <c:crosses val="autoZero"/>
        <c:auto val="1"/>
        <c:lblAlgn val="ctr"/>
        <c:lblOffset val="100"/>
        <c:noMultiLvlLbl val="0"/>
      </c:catAx>
      <c:valAx>
        <c:axId val="597433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97438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AC4AFC2-BBF1-1B41-9AF0-3B1D09DC6D2A}" type="datetime1">
              <a:rPr lang="nb-NO"/>
              <a:pPr>
                <a:defRPr/>
              </a:pPr>
              <a:t>06.05.2020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9F28ED2-344E-0C4A-8D81-92E232C9F34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8E3EE1E-3C2D-7546-8C9F-E47A741AE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45D18-A5C2-D04A-9458-1ED9A137B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97ED6-3409-A046-A277-F5E005F6C4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 smtClean="0"/>
              <a:t>13.5.2020</a:t>
            </a:r>
            <a:endParaRPr lang="nb-NO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Instituttrådsmøte</a:t>
            </a:r>
            <a:r>
              <a:rPr lang="en-US" dirty="0" smtClean="0"/>
              <a:t> </a:t>
            </a:r>
            <a:r>
              <a:rPr lang="en-US" dirty="0" err="1" smtClean="0"/>
              <a:t>Helsam</a:t>
            </a: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25C01-76AD-FC43-A144-B3ABB3269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0AECB-840C-D74B-A785-57E104E44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60DF3-4A6F-A04E-8A05-381617CDF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BAFA0-9153-B24A-BBC0-BDDB58F13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2B0EF-E696-AD48-B7DC-E3AFB18FC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C18B1-0630-4E4F-9CC1-7C686E93F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AFA4C-871F-8546-94A1-362243D70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en-US"/>
              <a:t>Tema Powerpoint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83E2DF36-CFD4-A940-8911-9964B8BA7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" name="Picture 12" descr="MED_IHS_A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1" y="191364"/>
            <a:ext cx="3353180" cy="3420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nb-NO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nb-NO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Indeks inspirasjon</a:t>
            </a:r>
            <a:endParaRPr lang="nb-NO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1" y="1725646"/>
            <a:ext cx="6140394" cy="3690769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13.5.2020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Instituttrådsmøte Helsam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90599" y="5416415"/>
            <a:ext cx="61403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/>
              <a:t>Helse-, sosial- og idrettsfag scorer i snitt </a:t>
            </a:r>
            <a:r>
              <a:rPr lang="nb-NO" dirty="0" smtClean="0"/>
              <a:t>4,0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84251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Studiebarometeret for 2019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Undersøkelsen går årlig ut til 2. års bachelorstudenter, til 2. års </a:t>
            </a:r>
            <a:r>
              <a:rPr lang="nb-NO" dirty="0" smtClean="0"/>
              <a:t>masterstudenter i oktober/november hvert år</a:t>
            </a:r>
            <a:r>
              <a:rPr lang="nb-NO" dirty="0"/>
              <a:t> </a:t>
            </a:r>
            <a:endParaRPr lang="nb-NO" dirty="0" smtClean="0"/>
          </a:p>
          <a:p>
            <a:r>
              <a:rPr lang="nb-NO" dirty="0" smtClean="0"/>
              <a:t>44% svarprosent for </a:t>
            </a:r>
            <a:r>
              <a:rPr lang="nb-NO" dirty="0" err="1" smtClean="0"/>
              <a:t>Helsams</a:t>
            </a:r>
            <a:r>
              <a:rPr lang="nb-NO" dirty="0" smtClean="0"/>
              <a:t> studieprogrammer</a:t>
            </a:r>
          </a:p>
          <a:p>
            <a:r>
              <a:rPr lang="nb-NO" dirty="0" smtClean="0"/>
              <a:t>Ved for få svar slås resultatene sammen med tidligere år for å kunne publisere resultat for flest </a:t>
            </a:r>
            <a:r>
              <a:rPr lang="nb-NO" smtClean="0"/>
              <a:t>mulig studieprogram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13.5.2020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Instituttrådsmøte Helsam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04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Overordnet score alle programmer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13.5.2020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Instituttrådsmøte Helsam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3673514"/>
              </p:ext>
            </p:extLst>
          </p:nvPr>
        </p:nvGraphicFramePr>
        <p:xfrm>
          <a:off x="395536" y="1981200"/>
          <a:ext cx="8496944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2924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Helhetsvurdering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Helse-, sosial- og idrettsfag scorer i snitt 3,9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13.5.2020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Instituttrådsmøte Helsam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700808"/>
            <a:ext cx="6324742" cy="380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665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Indeks undervisning</a:t>
            </a:r>
            <a:endParaRPr lang="nb-NO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9079" y="1772816"/>
            <a:ext cx="6061916" cy="3643599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13.5.2020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Instituttrådsmøte Helsam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76300" y="5416415"/>
            <a:ext cx="71247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/>
              <a:t>Helse-, sosial- og idrettsfag scorer i </a:t>
            </a:r>
            <a:r>
              <a:rPr lang="nb-NO" dirty="0" smtClean="0"/>
              <a:t>snitt 3,9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34544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Indeks tilbakemeldinger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13.5.2020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Instituttrådsmøte Helsam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9277" y="1700808"/>
            <a:ext cx="6181717" cy="371560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876300" y="5388607"/>
            <a:ext cx="67200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/>
              <a:t>Helse-, sosial- og idrettsfag scorer i snitt 3,3</a:t>
            </a:r>
          </a:p>
        </p:txBody>
      </p:sp>
    </p:spTree>
    <p:extLst>
      <p:ext uri="{BB962C8B-B14F-4D97-AF65-F5344CB8AC3E}">
        <p14:creationId xmlns:p14="http://schemas.microsoft.com/office/powerpoint/2010/main" val="1221777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Indeks læringsmiljø</a:t>
            </a:r>
            <a:endParaRPr lang="nb-NO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593" y="1670944"/>
            <a:ext cx="6231402" cy="374547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13.5.2020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Instituttrådsmøte Helsam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99592" y="5416415"/>
            <a:ext cx="64087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/>
              <a:t>Helse-, sosial- og idrettsfag scorer i snitt </a:t>
            </a:r>
            <a:r>
              <a:rPr lang="nb-NO" dirty="0" smtClean="0"/>
              <a:t>3,8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97601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Indeks forventninger</a:t>
            </a:r>
            <a:endParaRPr lang="nb-NO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9277" y="1700808"/>
            <a:ext cx="6181717" cy="371560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13.5.2020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Instituttrådsmøte Helsam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76300" y="5400799"/>
            <a:ext cx="61439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/>
              <a:t>Helse-, sosial- og idrettsfag scorer i snitt </a:t>
            </a:r>
            <a:r>
              <a:rPr lang="nb-NO" dirty="0" smtClean="0"/>
              <a:t>3,7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75356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Indeks organisering</a:t>
            </a:r>
            <a:endParaRPr lang="nb-NO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1" y="1725646"/>
            <a:ext cx="6140394" cy="3690769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13.5.2020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Instituttrådsmøte Helsam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82232" y="5412991"/>
            <a:ext cx="59660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/>
              <a:t>Helse-, sosial- og idrettsfag scorer i snitt </a:t>
            </a:r>
            <a:r>
              <a:rPr lang="nb-NO" dirty="0" smtClean="0"/>
              <a:t>3,5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06581216"/>
      </p:ext>
    </p:extLst>
  </p:cSld>
  <p:clrMapOvr>
    <a:masterClrMapping/>
  </p:clrMapOvr>
</p:sld>
</file>

<file path=ppt/theme/theme1.xml><?xml version="1.0" encoding="utf-8"?>
<a:theme xmlns:a="http://schemas.openxmlformats.org/drawingml/2006/main" name="MED_HelseSamf_AlmaMater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MED_HelseSamf_AlmaMater</Template>
  <TotalTime>55</TotalTime>
  <Words>155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ヒラギノ角ゴ Pro W3</vt:lpstr>
      <vt:lpstr>MED_HelseSamf_AlmaMater</vt:lpstr>
      <vt:lpstr>PowerPoint Presentation</vt:lpstr>
      <vt:lpstr>Studiebarometeret for 2019</vt:lpstr>
      <vt:lpstr>Overordnet score alle programmer</vt:lpstr>
      <vt:lpstr>Helhetsvurdering</vt:lpstr>
      <vt:lpstr>Indeks undervisning</vt:lpstr>
      <vt:lpstr>Indeks tilbakemeldinger</vt:lpstr>
      <vt:lpstr>Indeks læringsmiljø</vt:lpstr>
      <vt:lpstr>Indeks forventninger</vt:lpstr>
      <vt:lpstr>Indeks organisering</vt:lpstr>
      <vt:lpstr>Indeks inspirasjon</vt:lpstr>
    </vt:vector>
  </TitlesOfParts>
  <Company>Universitetet i Oslo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2</dc:title>
  <dc:creator>anbjork</dc:creator>
  <cp:lastModifiedBy>Knut Tore Stokke</cp:lastModifiedBy>
  <cp:revision>6</cp:revision>
  <dcterms:created xsi:type="dcterms:W3CDTF">2011-05-19T15:13:29Z</dcterms:created>
  <dcterms:modified xsi:type="dcterms:W3CDTF">2020-05-06T12:22:39Z</dcterms:modified>
</cp:coreProperties>
</file>