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3" r:id="rId4"/>
    <p:sldId id="267" r:id="rId5"/>
    <p:sldId id="268" r:id="rId6"/>
    <p:sldId id="272" r:id="rId7"/>
    <p:sldId id="273" r:id="rId8"/>
    <p:sldId id="264" r:id="rId9"/>
    <p:sldId id="275" r:id="rId10"/>
    <p:sldId id="277" r:id="rId11"/>
    <p:sldId id="278" r:id="rId12"/>
    <p:sldId id="280" r:id="rId13"/>
    <p:sldId id="284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Akkumulert merforbruk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6.9</c:v>
                </c:pt>
                <c:pt idx="2">
                  <c:v>2.5</c:v>
                </c:pt>
                <c:pt idx="3">
                  <c:v>-1.1000000000000001</c:v>
                </c:pt>
                <c:pt idx="4">
                  <c:v>-3.9</c:v>
                </c:pt>
                <c:pt idx="5">
                  <c:v>-2.5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C-427E-89FA-87839C721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104000"/>
        <c:axId val="679094160"/>
      </c:lineChart>
      <c:catAx>
        <c:axId val="6791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9094160"/>
        <c:crossesAt val="-6"/>
        <c:auto val="1"/>
        <c:lblAlgn val="ctr"/>
        <c:lblOffset val="100"/>
        <c:noMultiLvlLbl val="0"/>
      </c:catAx>
      <c:valAx>
        <c:axId val="67909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glow>
                <a:schemeClr val="accent1">
                  <a:alpha val="21000"/>
                </a:schemeClr>
              </a:glo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910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211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01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5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64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76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9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74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35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698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73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FE97-DF15-4D7A-A210-1BF667EE4A88}" type="datetimeFigureOut">
              <a:rPr lang="nb-NO" smtClean="0"/>
              <a:t>11.03.2021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593C-6574-4E69-AAC0-CB065D16B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47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Disponering av framtidige stillinger - 2021-2025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10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Allmennmedisin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221945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3876675"/>
            <a:ext cx="36918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2021:</a:t>
            </a:r>
          </a:p>
          <a:p>
            <a:pPr marL="285750" indent="-285750">
              <a:buFontTx/>
              <a:buChar char="-"/>
            </a:pPr>
            <a:r>
              <a:rPr lang="en-US" dirty="0"/>
              <a:t>1 under </a:t>
            </a:r>
            <a:r>
              <a:rPr lang="en-US" dirty="0" err="1"/>
              <a:t>bedømmelse</a:t>
            </a:r>
            <a:endParaRPr lang="en-US" dirty="0"/>
          </a:p>
          <a:p>
            <a:endParaRPr lang="en-US" dirty="0"/>
          </a:p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2022:</a:t>
            </a:r>
          </a:p>
          <a:p>
            <a:pPr marL="285750" indent="-285750">
              <a:buFontTx/>
              <a:buChar char="-"/>
            </a:pPr>
            <a:r>
              <a:rPr lang="en-US" dirty="0"/>
              <a:t>1 </a:t>
            </a:r>
            <a:r>
              <a:rPr lang="en-US" dirty="0" err="1"/>
              <a:t>sendes</a:t>
            </a:r>
            <a:r>
              <a:rPr lang="en-US" dirty="0"/>
              <a:t> TU </a:t>
            </a:r>
            <a:r>
              <a:rPr lang="en-US" dirty="0" err="1"/>
              <a:t>mai</a:t>
            </a:r>
            <a:r>
              <a:rPr lang="en-US" dirty="0"/>
              <a:t>/</a:t>
            </a:r>
            <a:r>
              <a:rPr lang="en-US" dirty="0" err="1"/>
              <a:t>juni</a:t>
            </a:r>
            <a:r>
              <a:rPr lang="en-US" dirty="0"/>
              <a:t> 2021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* Elin </a:t>
            </a:r>
            <a:r>
              <a:rPr lang="en-US" dirty="0" err="1"/>
              <a:t>Rosvold</a:t>
            </a:r>
            <a:r>
              <a:rPr lang="en-US" dirty="0"/>
              <a:t> </a:t>
            </a:r>
            <a:r>
              <a:rPr lang="en-US" dirty="0" err="1"/>
              <a:t>tilbake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/>
              <a:t>dekanstilling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75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Helseledelse og helseøkonomi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643174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3876675"/>
            <a:ext cx="49341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2021:</a:t>
            </a:r>
          </a:p>
          <a:p>
            <a:pPr marL="285750" indent="-285750">
              <a:buFontTx/>
              <a:buChar char="-"/>
            </a:pPr>
            <a:r>
              <a:rPr lang="en-US" dirty="0"/>
              <a:t>2 i helseøkonomi under </a:t>
            </a:r>
            <a:r>
              <a:rPr lang="en-US" dirty="0" err="1"/>
              <a:t>tilsetting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2022:</a:t>
            </a:r>
          </a:p>
          <a:p>
            <a:pPr marL="285750" indent="-285750">
              <a:buFontTx/>
              <a:buChar char="-"/>
            </a:pPr>
            <a:r>
              <a:rPr lang="en-US" dirty="0"/>
              <a:t>1 i </a:t>
            </a:r>
            <a:r>
              <a:rPr lang="en-US" dirty="0" err="1"/>
              <a:t>ledelse</a:t>
            </a:r>
            <a:r>
              <a:rPr lang="en-US" dirty="0"/>
              <a:t>: </a:t>
            </a:r>
            <a:r>
              <a:rPr lang="en-US" dirty="0" err="1"/>
              <a:t>Sendes</a:t>
            </a:r>
            <a:r>
              <a:rPr lang="en-US" dirty="0"/>
              <a:t> TU mars 2021</a:t>
            </a:r>
          </a:p>
          <a:p>
            <a:pPr marL="285750" indent="-285750">
              <a:buFontTx/>
              <a:buChar char="-"/>
            </a:pPr>
            <a:r>
              <a:rPr lang="en-US" dirty="0"/>
              <a:t>1 I </a:t>
            </a:r>
            <a:r>
              <a:rPr lang="en-US" dirty="0" err="1"/>
              <a:t>økonomisk</a:t>
            </a:r>
            <a:r>
              <a:rPr lang="en-US" dirty="0"/>
              <a:t> </a:t>
            </a:r>
            <a:r>
              <a:rPr lang="en-US" dirty="0" err="1"/>
              <a:t>evaluering</a:t>
            </a:r>
            <a:r>
              <a:rPr lang="en-US" dirty="0"/>
              <a:t>: </a:t>
            </a:r>
            <a:r>
              <a:rPr lang="en-US" dirty="0" err="1"/>
              <a:t>Sendes</a:t>
            </a:r>
            <a:r>
              <a:rPr lang="en-US" dirty="0"/>
              <a:t> TU mars 2021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* Terje </a:t>
            </a:r>
            <a:r>
              <a:rPr lang="en-US" dirty="0" err="1"/>
              <a:t>tilbake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instituttlederstilling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Tverrfaglig</a:t>
            </a:r>
            <a:r>
              <a:rPr lang="en-US" dirty="0"/>
              <a:t> </a:t>
            </a:r>
            <a:r>
              <a:rPr lang="en-US" dirty="0" err="1"/>
              <a:t>helsevitenskap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117482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450" y="4505325"/>
            <a:ext cx="816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Utviklingen</a:t>
            </a:r>
            <a:r>
              <a:rPr lang="en-US" dirty="0"/>
              <a:t> ved </a:t>
            </a:r>
            <a:r>
              <a:rPr lang="en-US" dirty="0" err="1"/>
              <a:t>avdelingen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/>
              <a:t> avhengig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beslutningene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mastergrad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2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Sykepleievitenskap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640206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3876675"/>
            <a:ext cx="7166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I 2021:</a:t>
            </a:r>
          </a:p>
          <a:p>
            <a:r>
              <a:rPr lang="en-US" dirty="0"/>
              <a:t>- 0,5 </a:t>
            </a:r>
            <a:r>
              <a:rPr lang="en-US" dirty="0" err="1"/>
              <a:t>årsverk</a:t>
            </a:r>
            <a:r>
              <a:rPr lang="en-US" dirty="0"/>
              <a:t> under </a:t>
            </a:r>
            <a:r>
              <a:rPr lang="en-US" dirty="0" err="1"/>
              <a:t>tilsetting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Videre</a:t>
            </a:r>
            <a:r>
              <a:rPr lang="en-US" dirty="0"/>
              <a:t> </a:t>
            </a:r>
            <a:r>
              <a:rPr lang="en-US" dirty="0" err="1"/>
              <a:t>utvikling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/>
              <a:t>  </a:t>
            </a:r>
            <a:r>
              <a:rPr lang="en-US" dirty="0" err="1"/>
              <a:t>avhengig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beslutningene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mastergrad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Senter</a:t>
            </a:r>
            <a:r>
              <a:rPr lang="en-US" dirty="0"/>
              <a:t> for </a:t>
            </a:r>
            <a:r>
              <a:rPr lang="en-US" dirty="0" err="1"/>
              <a:t>medisinsk</a:t>
            </a:r>
            <a:r>
              <a:rPr lang="en-US" dirty="0"/>
              <a:t> </a:t>
            </a:r>
            <a:r>
              <a:rPr lang="en-US" dirty="0" err="1"/>
              <a:t>etikk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313132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3876675"/>
            <a:ext cx="9274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2022:</a:t>
            </a:r>
          </a:p>
          <a:p>
            <a:pPr marL="285750" indent="-285750">
              <a:buFontTx/>
              <a:buChar char="-"/>
            </a:pPr>
            <a:r>
              <a:rPr lang="en-US" dirty="0"/>
              <a:t>1-2 under </a:t>
            </a:r>
            <a:r>
              <a:rPr lang="en-US" dirty="0" err="1"/>
              <a:t>utlysning</a:t>
            </a:r>
            <a:r>
              <a:rPr lang="en-US" dirty="0"/>
              <a:t>,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tilsetting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2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forutsettes</a:t>
            </a:r>
            <a:r>
              <a:rPr lang="en-US" dirty="0"/>
              <a:t> </a:t>
            </a:r>
            <a:r>
              <a:rPr lang="en-US" dirty="0" err="1"/>
              <a:t>frikjøp</a:t>
            </a:r>
            <a:r>
              <a:rPr lang="en-US" dirty="0"/>
              <a:t> </a:t>
            </a:r>
            <a:r>
              <a:rPr lang="en-US" dirty="0" err="1"/>
              <a:t>svarende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50% </a:t>
            </a:r>
            <a:r>
              <a:rPr lang="en-US" dirty="0" err="1"/>
              <a:t>tilsammen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5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600" dirty="0"/>
              <a:t>III. </a:t>
            </a:r>
            <a:r>
              <a:rPr lang="en-US" sz="3600" dirty="0" err="1"/>
              <a:t>Oppsummering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9413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Undervisningskapasitet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112045"/>
              </p:ext>
            </p:extLst>
          </p:nvPr>
        </p:nvGraphicFramePr>
        <p:xfrm>
          <a:off x="838200" y="1825625"/>
          <a:ext cx="10515603" cy="393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5">
                  <a:extLst>
                    <a:ext uri="{9D8B030D-6E8A-4147-A177-3AD203B41FA5}">
                      <a16:colId xmlns:a16="http://schemas.microsoft.com/office/drawing/2014/main" val="3152604952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2486148503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291161587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4198184858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3032358822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1235889306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3570975786"/>
                    </a:ext>
                  </a:extLst>
                </a:gridCol>
              </a:tblGrid>
              <a:tr h="75996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670032"/>
                  </a:ext>
                </a:extLst>
              </a:tr>
              <a:tr h="910081">
                <a:tc>
                  <a:txBody>
                    <a:bodyPr/>
                    <a:lstStyle/>
                    <a:p>
                      <a:r>
                        <a:rPr lang="en-US" sz="2400" dirty="0" err="1"/>
                        <a:t>Netto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kapasitet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60,2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844705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en-US" sz="2400" dirty="0" err="1"/>
                        <a:t>Endring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-1,0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225427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r>
                        <a:rPr lang="en-US" sz="2400" dirty="0" err="1"/>
                        <a:t>Udisponert</a:t>
                      </a:r>
                      <a:r>
                        <a:rPr lang="en-US" sz="2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911320"/>
                  </a:ext>
                </a:extLst>
              </a:tr>
              <a:tr h="759969">
                <a:tc>
                  <a:txBody>
                    <a:bodyPr/>
                    <a:lstStyle/>
                    <a:p>
                      <a:r>
                        <a:rPr lang="en-US" sz="2400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1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9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4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nb-NO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I. Forutsetninger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Analysene er basert på følgene forutsetninger</a:t>
            </a:r>
          </a:p>
          <a:p>
            <a:pPr lvl="1"/>
            <a:r>
              <a:rPr lang="nb-NO" dirty="0" err="1"/>
              <a:t>Helsams</a:t>
            </a:r>
            <a:r>
              <a:rPr lang="nb-NO" dirty="0"/>
              <a:t> langtidsbudsjett 2021-2025 (desember 2020)</a:t>
            </a:r>
          </a:p>
          <a:p>
            <a:pPr lvl="1"/>
            <a:r>
              <a:rPr lang="nb-NO" dirty="0"/>
              <a:t>Analyse av undervisningsbehov og -kapasitet (desember 2020)</a:t>
            </a:r>
          </a:p>
          <a:p>
            <a:pPr lvl="1"/>
            <a:r>
              <a:rPr lang="nb-NO" dirty="0"/>
              <a:t>Endringer i masterporteføljen fra 2022 eller 2023</a:t>
            </a:r>
          </a:p>
          <a:p>
            <a:pPr lvl="2"/>
            <a:r>
              <a:rPr lang="nb-NO" dirty="0"/>
              <a:t>AGS er utfaset </a:t>
            </a:r>
          </a:p>
          <a:p>
            <a:pPr lvl="2"/>
            <a:r>
              <a:rPr lang="nb-NO" dirty="0"/>
              <a:t>Master i tverrfaglig helseforskning er omdannet</a:t>
            </a:r>
          </a:p>
          <a:p>
            <a:pPr lvl="1"/>
            <a:r>
              <a:rPr lang="nb-NO" dirty="0"/>
              <a:t>Ingen avganger utover avganger for aldersgrensen</a:t>
            </a:r>
          </a:p>
          <a:p>
            <a:r>
              <a:rPr lang="nb-NO" dirty="0"/>
              <a:t>Usikkerheter</a:t>
            </a:r>
          </a:p>
          <a:p>
            <a:pPr lvl="1"/>
            <a:r>
              <a:rPr lang="nb-NO" dirty="0"/>
              <a:t>Ny studieplasser i medisin (Grimstad-prosessen) </a:t>
            </a:r>
          </a:p>
          <a:p>
            <a:pPr lvl="1"/>
            <a:r>
              <a:rPr lang="nb-NO" dirty="0"/>
              <a:t>Antall framtidige forskningsprosjekter som påvirker netto undervisningskapasitet via frikjøp</a:t>
            </a:r>
          </a:p>
          <a:p>
            <a:pPr lvl="1"/>
            <a:r>
              <a:rPr lang="nb-NO" dirty="0"/>
              <a:t>Alder ved pensjonering (vi forutsetter at ansatte går ved 70 år)</a:t>
            </a:r>
          </a:p>
          <a:p>
            <a:pPr lvl="1"/>
            <a:r>
              <a:rPr lang="nb-NO" dirty="0"/>
              <a:t>Generelle bevilgninger til UH-sektoren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060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Akkumulert</a:t>
            </a:r>
            <a:r>
              <a:rPr lang="en-US" dirty="0"/>
              <a:t> </a:t>
            </a:r>
            <a:r>
              <a:rPr lang="en-US" dirty="0" err="1"/>
              <a:t>merforbruk</a:t>
            </a:r>
            <a:r>
              <a:rPr lang="en-US" dirty="0"/>
              <a:t> ved </a:t>
            </a:r>
            <a:r>
              <a:rPr lang="en-US" dirty="0" err="1"/>
              <a:t>utgangen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året</a:t>
            </a:r>
            <a:r>
              <a:rPr lang="en-US" dirty="0"/>
              <a:t>, 2019-2024</a:t>
            </a:r>
            <a:br>
              <a:rPr lang="en-US" dirty="0"/>
            </a:br>
            <a:r>
              <a:rPr lang="en-US" sz="3100" dirty="0" err="1"/>
              <a:t>Kilde</a:t>
            </a:r>
            <a:r>
              <a:rPr lang="en-US" sz="3100" dirty="0"/>
              <a:t>: </a:t>
            </a:r>
            <a:r>
              <a:rPr lang="en-US" sz="3100" dirty="0" err="1"/>
              <a:t>Helsams</a:t>
            </a:r>
            <a:r>
              <a:rPr lang="en-US" sz="3100" dirty="0"/>
              <a:t> </a:t>
            </a:r>
            <a:r>
              <a:rPr lang="en-US" sz="3100" dirty="0" err="1"/>
              <a:t>langtidsbudsjett</a:t>
            </a:r>
            <a:r>
              <a:rPr lang="en-US" sz="3100" dirty="0"/>
              <a:t>, </a:t>
            </a:r>
            <a:r>
              <a:rPr lang="en-US" sz="3100" dirty="0" err="1"/>
              <a:t>desember</a:t>
            </a:r>
            <a:r>
              <a:rPr lang="en-US" sz="3100" dirty="0"/>
              <a:t> 2020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65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95759"/>
            <a:ext cx="1051560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2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Undervisningsbehov</a:t>
            </a:r>
            <a:r>
              <a:rPr lang="en-US" dirty="0"/>
              <a:t> og –</a:t>
            </a:r>
            <a:r>
              <a:rPr lang="en-US" dirty="0" err="1"/>
              <a:t>kapasitet</a:t>
            </a:r>
            <a:r>
              <a:rPr lang="en-US" dirty="0"/>
              <a:t>*</a:t>
            </a:r>
            <a:br>
              <a:rPr lang="en-US" dirty="0"/>
            </a:br>
            <a:r>
              <a:rPr lang="en-US" sz="3100" dirty="0" err="1"/>
              <a:t>Kilde</a:t>
            </a:r>
            <a:r>
              <a:rPr lang="en-US" sz="3100" dirty="0"/>
              <a:t>: </a:t>
            </a:r>
            <a:r>
              <a:rPr lang="en-US" sz="3100" dirty="0" err="1"/>
              <a:t>Kartlegging</a:t>
            </a:r>
            <a:r>
              <a:rPr lang="en-US" sz="3100" dirty="0"/>
              <a:t> </a:t>
            </a:r>
            <a:r>
              <a:rPr lang="en-US" sz="3100" dirty="0" err="1"/>
              <a:t>av</a:t>
            </a:r>
            <a:r>
              <a:rPr lang="en-US" sz="3100" dirty="0"/>
              <a:t> </a:t>
            </a:r>
            <a:r>
              <a:rPr lang="en-US" sz="3100" dirty="0" err="1"/>
              <a:t>undervisningsbehov</a:t>
            </a:r>
            <a:r>
              <a:rPr lang="en-US" sz="3100" dirty="0"/>
              <a:t> og </a:t>
            </a:r>
            <a:r>
              <a:rPr lang="en-US" sz="3100" dirty="0" err="1"/>
              <a:t>kapasitet</a:t>
            </a:r>
            <a:r>
              <a:rPr lang="en-US" sz="3100" dirty="0"/>
              <a:t> (</a:t>
            </a:r>
            <a:r>
              <a:rPr lang="en-US" sz="3100" dirty="0" err="1"/>
              <a:t>desember</a:t>
            </a:r>
            <a:r>
              <a:rPr lang="en-US" sz="3100" dirty="0"/>
              <a:t> 2020)**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Undervisningsbehovene</a:t>
            </a:r>
            <a:r>
              <a:rPr lang="en-US" dirty="0"/>
              <a:t> ved Helsam:</a:t>
            </a:r>
          </a:p>
          <a:p>
            <a:pPr lvl="1"/>
            <a:r>
              <a:rPr lang="en-US" dirty="0"/>
              <a:t>Ca. 58 </a:t>
            </a:r>
            <a:r>
              <a:rPr lang="en-US" dirty="0" err="1"/>
              <a:t>årsverk</a:t>
            </a:r>
            <a:r>
              <a:rPr lang="en-US" dirty="0"/>
              <a:t> (763 timer)</a:t>
            </a:r>
          </a:p>
          <a:p>
            <a:endParaRPr lang="en-US" dirty="0"/>
          </a:p>
          <a:p>
            <a:r>
              <a:rPr lang="en-US" dirty="0" err="1"/>
              <a:t>Tilgjengelig</a:t>
            </a:r>
            <a:r>
              <a:rPr lang="en-US" dirty="0"/>
              <a:t> </a:t>
            </a:r>
            <a:r>
              <a:rPr lang="en-US" dirty="0" err="1"/>
              <a:t>kapasitet</a:t>
            </a:r>
            <a:r>
              <a:rPr lang="en-US" dirty="0"/>
              <a:t> 2021, </a:t>
            </a:r>
            <a:r>
              <a:rPr lang="en-US" dirty="0" err="1"/>
              <a:t>inkl</a:t>
            </a:r>
            <a:r>
              <a:rPr lang="en-US" dirty="0"/>
              <a:t>. </a:t>
            </a:r>
            <a:r>
              <a:rPr lang="en-US" dirty="0" err="1"/>
              <a:t>lektorer</a:t>
            </a:r>
            <a:r>
              <a:rPr lang="en-US" dirty="0"/>
              <a:t> og </a:t>
            </a:r>
            <a:r>
              <a:rPr lang="en-US" dirty="0" err="1"/>
              <a:t>eksternt</a:t>
            </a:r>
            <a:r>
              <a:rPr lang="en-US" dirty="0"/>
              <a:t> </a:t>
            </a:r>
            <a:r>
              <a:rPr lang="en-US" dirty="0" err="1"/>
              <a:t>finansierte</a:t>
            </a:r>
            <a:r>
              <a:rPr lang="en-US" dirty="0"/>
              <a:t> </a:t>
            </a:r>
            <a:r>
              <a:rPr lang="en-US" dirty="0" err="1"/>
              <a:t>stillinger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Ca. 49 </a:t>
            </a:r>
            <a:r>
              <a:rPr lang="en-US" dirty="0" err="1"/>
              <a:t>årsverk</a:t>
            </a:r>
            <a:r>
              <a:rPr lang="en-US" dirty="0"/>
              <a:t> (763 timer)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*	</a:t>
            </a:r>
            <a:r>
              <a:rPr lang="en-US" dirty="0" err="1"/>
              <a:t>Praksisopplæringen</a:t>
            </a:r>
            <a:r>
              <a:rPr lang="en-US" dirty="0"/>
              <a:t> </a:t>
            </a:r>
            <a:r>
              <a:rPr lang="en-US" dirty="0" err="1"/>
              <a:t>håndteres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siden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Helsams</a:t>
            </a:r>
            <a:r>
              <a:rPr lang="en-US" dirty="0"/>
              <a:t> </a:t>
            </a:r>
            <a:r>
              <a:rPr lang="en-US" dirty="0" err="1"/>
              <a:t>fordelingsmodell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** 	</a:t>
            </a:r>
            <a:r>
              <a:rPr lang="en-US" dirty="0" err="1"/>
              <a:t>Prosjekter</a:t>
            </a:r>
            <a:r>
              <a:rPr lang="en-US" dirty="0"/>
              <a:t> og </a:t>
            </a:r>
            <a:r>
              <a:rPr lang="en-US" dirty="0" err="1"/>
              <a:t>frikjøp</a:t>
            </a:r>
            <a:r>
              <a:rPr lang="en-US" dirty="0"/>
              <a:t> </a:t>
            </a:r>
            <a:r>
              <a:rPr lang="en-US" dirty="0" err="1"/>
              <a:t>registrert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2020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registrert</a:t>
            </a:r>
            <a:r>
              <a:rPr lang="en-US" dirty="0"/>
              <a:t> I 	</a:t>
            </a:r>
            <a:r>
              <a:rPr lang="en-US" dirty="0" err="1"/>
              <a:t>modellen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9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Forholdet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og </a:t>
            </a:r>
            <a:r>
              <a:rPr lang="en-US" dirty="0" err="1"/>
              <a:t>kapasitet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avdeling</a:t>
            </a:r>
            <a:r>
              <a:rPr lang="en-US" dirty="0"/>
              <a:t> (</a:t>
            </a:r>
            <a:r>
              <a:rPr lang="en-US" dirty="0" err="1"/>
              <a:t>undervisningsårsverk</a:t>
            </a:r>
            <a:r>
              <a:rPr lang="en-US" dirty="0"/>
              <a:t>)*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275253"/>
              </p:ext>
            </p:extLst>
          </p:nvPr>
        </p:nvGraphicFramePr>
        <p:xfrm>
          <a:off x="838200" y="1825625"/>
          <a:ext cx="9737992" cy="406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498">
                  <a:extLst>
                    <a:ext uri="{9D8B030D-6E8A-4147-A177-3AD203B41FA5}">
                      <a16:colId xmlns:a16="http://schemas.microsoft.com/office/drawing/2014/main" val="3213567495"/>
                    </a:ext>
                  </a:extLst>
                </a:gridCol>
                <a:gridCol w="2434498">
                  <a:extLst>
                    <a:ext uri="{9D8B030D-6E8A-4147-A177-3AD203B41FA5}">
                      <a16:colId xmlns:a16="http://schemas.microsoft.com/office/drawing/2014/main" val="3264010398"/>
                    </a:ext>
                  </a:extLst>
                </a:gridCol>
                <a:gridCol w="2709691">
                  <a:extLst>
                    <a:ext uri="{9D8B030D-6E8A-4147-A177-3AD203B41FA5}">
                      <a16:colId xmlns:a16="http://schemas.microsoft.com/office/drawing/2014/main" val="1349502627"/>
                    </a:ext>
                  </a:extLst>
                </a:gridCol>
                <a:gridCol w="2159305">
                  <a:extLst>
                    <a:ext uri="{9D8B030D-6E8A-4147-A177-3AD203B41FA5}">
                      <a16:colId xmlns:a16="http://schemas.microsoft.com/office/drawing/2014/main" val="1504858424"/>
                    </a:ext>
                  </a:extLst>
                </a:gridCol>
              </a:tblGrid>
              <a:tr h="433502">
                <a:tc>
                  <a:txBody>
                    <a:bodyPr/>
                    <a:lstStyle/>
                    <a:p>
                      <a:pPr algn="l" fontAlgn="b"/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Behov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 kapasitet**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Avvik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2347697"/>
                  </a:ext>
                </a:extLst>
              </a:tr>
              <a:tr h="672756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Helseledelse</a:t>
                      </a:r>
                      <a:r>
                        <a:rPr lang="nb-NO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og helseøkonomi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1406838"/>
                  </a:ext>
                </a:extLst>
              </a:tr>
              <a:tr h="43350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Helsevitenskap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7233777"/>
                  </a:ext>
                </a:extLst>
              </a:tr>
              <a:tr h="672756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Senter</a:t>
                      </a:r>
                      <a:r>
                        <a:rPr lang="nb-NO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medisinsk etikk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0221882"/>
                  </a:ext>
                </a:extLst>
              </a:tr>
              <a:tr h="43350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Sykepleievitenskap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3681953"/>
                  </a:ext>
                </a:extLst>
              </a:tr>
              <a:tr h="43350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Samfunnsmedisin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7581774"/>
                  </a:ext>
                </a:extLst>
              </a:tr>
              <a:tr h="43350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Allmennmedisin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5315872"/>
                  </a:ext>
                </a:extLst>
              </a:tr>
              <a:tr h="43350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598237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199" y="6124575"/>
            <a:ext cx="9305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dirty="0" err="1"/>
              <a:t>Undervisningsårsverk</a:t>
            </a:r>
            <a:r>
              <a:rPr lang="en-US" dirty="0"/>
              <a:t> = 763 timer</a:t>
            </a:r>
          </a:p>
          <a:p>
            <a:r>
              <a:rPr lang="en-US" dirty="0"/>
              <a:t>** </a:t>
            </a:r>
            <a:r>
              <a:rPr lang="en-US" dirty="0" err="1"/>
              <a:t>Netto</a:t>
            </a:r>
            <a:r>
              <a:rPr lang="en-US" dirty="0"/>
              <a:t> </a:t>
            </a:r>
            <a:r>
              <a:rPr lang="en-US" dirty="0" err="1"/>
              <a:t>kapasitet</a:t>
            </a:r>
            <a:r>
              <a:rPr lang="en-US" dirty="0"/>
              <a:t> = </a:t>
            </a:r>
            <a:r>
              <a:rPr lang="en-US" dirty="0" err="1"/>
              <a:t>brutto</a:t>
            </a:r>
            <a:r>
              <a:rPr lang="en-US" dirty="0"/>
              <a:t> </a:t>
            </a:r>
            <a:r>
              <a:rPr lang="en-US" dirty="0" err="1"/>
              <a:t>undervisningsårsverk</a:t>
            </a:r>
            <a:r>
              <a:rPr lang="en-US" dirty="0"/>
              <a:t> – (</a:t>
            </a:r>
            <a:r>
              <a:rPr lang="en-US" dirty="0" err="1"/>
              <a:t>frikjøp</a:t>
            </a:r>
            <a:r>
              <a:rPr lang="en-US" dirty="0"/>
              <a:t> + </a:t>
            </a:r>
            <a:r>
              <a:rPr lang="en-US" dirty="0" err="1"/>
              <a:t>seniordager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2557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II </a:t>
            </a:r>
            <a:r>
              <a:rPr lang="en-US" sz="3600" dirty="0" err="1"/>
              <a:t>Avdelingsvise</a:t>
            </a:r>
            <a:r>
              <a:rPr lang="en-US" sz="3600" dirty="0"/>
              <a:t> </a:t>
            </a:r>
            <a:r>
              <a:rPr lang="en-US" sz="3600" dirty="0" err="1"/>
              <a:t>beregninger</a:t>
            </a:r>
            <a:r>
              <a:rPr lang="en-US" sz="3600" dirty="0"/>
              <a:t> </a:t>
            </a:r>
          </a:p>
          <a:p>
            <a:pPr marL="0" indent="0" algn="ctr">
              <a:buNone/>
            </a:pP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en-US" sz="3600" dirty="0" err="1"/>
              <a:t>forslag</a:t>
            </a:r>
            <a:r>
              <a:rPr lang="en-US" sz="3600" dirty="0"/>
              <a:t> </a:t>
            </a:r>
            <a:r>
              <a:rPr lang="en-US" sz="3600" dirty="0" err="1"/>
              <a:t>til</a:t>
            </a:r>
            <a:r>
              <a:rPr lang="en-US" sz="3600" dirty="0"/>
              <a:t> </a:t>
            </a:r>
            <a:r>
              <a:rPr lang="en-US" sz="3600" dirty="0" err="1"/>
              <a:t>disponeringer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332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Samfunnsmedisin</a:t>
            </a:r>
            <a:r>
              <a:rPr lang="en-US" dirty="0"/>
              <a:t> og global </a:t>
            </a:r>
            <a:r>
              <a:rPr lang="en-US" dirty="0" err="1"/>
              <a:t>helse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957311"/>
              </p:ext>
            </p:extLst>
          </p:nvPr>
        </p:nvGraphicFramePr>
        <p:xfrm>
          <a:off x="838200" y="1825621"/>
          <a:ext cx="10515600" cy="163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6046008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2640960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904394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169451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1236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33375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217046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596928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289807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778223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520570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25550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8854752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2283064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Netto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(jan 2020)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/>
                        <a:t>Forventet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kapasitet</a:t>
                      </a:r>
                      <a:r>
                        <a:rPr lang="en-US" dirty="0"/>
                        <a:t> (des 2025)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578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Avg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Nye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86712"/>
                  </a:ext>
                </a:extLst>
              </a:tr>
              <a:tr h="540941">
                <a:tc>
                  <a:txBody>
                    <a:bodyPr/>
                    <a:lstStyle/>
                    <a:p>
                      <a:r>
                        <a:rPr lang="en-US" dirty="0"/>
                        <a:t>13,8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469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025" y="3876675"/>
            <a:ext cx="780515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2022:</a:t>
            </a:r>
          </a:p>
          <a:p>
            <a:pPr marL="285750" indent="-285750">
              <a:buFontTx/>
              <a:buChar char="-"/>
            </a:pPr>
            <a:r>
              <a:rPr lang="en-US" dirty="0"/>
              <a:t>1 global </a:t>
            </a:r>
            <a:r>
              <a:rPr lang="en-US" dirty="0" err="1"/>
              <a:t>helse</a:t>
            </a:r>
            <a:r>
              <a:rPr lang="en-US" dirty="0"/>
              <a:t>: </a:t>
            </a:r>
            <a:r>
              <a:rPr lang="en-US" dirty="0" err="1"/>
              <a:t>Sendt</a:t>
            </a:r>
            <a:r>
              <a:rPr lang="en-US" dirty="0"/>
              <a:t> TU</a:t>
            </a:r>
          </a:p>
          <a:p>
            <a:pPr marL="285750" indent="-285750">
              <a:buFontTx/>
              <a:buChar char="-"/>
            </a:pPr>
            <a:r>
              <a:rPr lang="en-US" dirty="0"/>
              <a:t>1 </a:t>
            </a:r>
            <a:r>
              <a:rPr lang="en-US" dirty="0" err="1"/>
              <a:t>biostatistikk</a:t>
            </a:r>
            <a:r>
              <a:rPr lang="en-US" dirty="0"/>
              <a:t>: </a:t>
            </a:r>
            <a:r>
              <a:rPr lang="en-US" dirty="0" err="1"/>
              <a:t>Sendt</a:t>
            </a:r>
            <a:r>
              <a:rPr lang="en-US" dirty="0"/>
              <a:t> TU</a:t>
            </a:r>
          </a:p>
          <a:p>
            <a:pPr marL="285750" indent="-285750">
              <a:buFontTx/>
              <a:buChar char="-"/>
            </a:pPr>
            <a:r>
              <a:rPr lang="en-US" dirty="0"/>
              <a:t>1 </a:t>
            </a:r>
            <a:r>
              <a:rPr lang="en-US" dirty="0" err="1"/>
              <a:t>uspesifisert</a:t>
            </a:r>
            <a:r>
              <a:rPr lang="en-US" dirty="0"/>
              <a:t>: </a:t>
            </a:r>
            <a:r>
              <a:rPr lang="en-US" dirty="0" err="1"/>
              <a:t>Sendes</a:t>
            </a:r>
            <a:r>
              <a:rPr lang="en-US" dirty="0"/>
              <a:t> TU i </a:t>
            </a:r>
            <a:r>
              <a:rPr lang="en-US" dirty="0" err="1"/>
              <a:t>april</a:t>
            </a:r>
            <a:r>
              <a:rPr lang="en-US" dirty="0"/>
              <a:t>/</a:t>
            </a:r>
            <a:r>
              <a:rPr lang="en-US" dirty="0" err="1"/>
              <a:t>mai</a:t>
            </a:r>
            <a:r>
              <a:rPr lang="en-US" dirty="0"/>
              <a:t> 2021 (</a:t>
            </a:r>
            <a:r>
              <a:rPr lang="en-US" dirty="0" err="1"/>
              <a:t>forventet</a:t>
            </a:r>
            <a:r>
              <a:rPr lang="en-US" dirty="0"/>
              <a:t> </a:t>
            </a:r>
            <a:r>
              <a:rPr lang="en-US" dirty="0" err="1"/>
              <a:t>tilsetting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august 2022)</a:t>
            </a:r>
          </a:p>
          <a:p>
            <a:endParaRPr lang="en-US" dirty="0"/>
          </a:p>
          <a:p>
            <a:r>
              <a:rPr lang="en-US" dirty="0"/>
              <a:t>Nye </a:t>
            </a:r>
            <a:r>
              <a:rPr lang="en-US" dirty="0" err="1"/>
              <a:t>stillinger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2023/24:</a:t>
            </a:r>
          </a:p>
          <a:p>
            <a:r>
              <a:rPr lang="en-US" dirty="0"/>
              <a:t>-    0,5 </a:t>
            </a:r>
            <a:r>
              <a:rPr lang="en-US" dirty="0" err="1"/>
              <a:t>uspesifiserte</a:t>
            </a:r>
            <a:r>
              <a:rPr lang="en-US" dirty="0"/>
              <a:t> </a:t>
            </a:r>
            <a:r>
              <a:rPr lang="en-US" dirty="0" err="1"/>
              <a:t>stillinger</a:t>
            </a:r>
            <a:r>
              <a:rPr lang="en-US" dirty="0"/>
              <a:t>: </a:t>
            </a:r>
            <a:r>
              <a:rPr lang="en-US" dirty="0" err="1"/>
              <a:t>Sendes</a:t>
            </a:r>
            <a:r>
              <a:rPr lang="en-US" dirty="0"/>
              <a:t> TU i </a:t>
            </a:r>
            <a:r>
              <a:rPr lang="en-US" dirty="0" err="1"/>
              <a:t>april</a:t>
            </a:r>
            <a:r>
              <a:rPr lang="en-US" dirty="0"/>
              <a:t>/</a:t>
            </a:r>
            <a:r>
              <a:rPr lang="en-US" dirty="0" err="1"/>
              <a:t>mai</a:t>
            </a:r>
            <a:r>
              <a:rPr lang="en-US" dirty="0"/>
              <a:t> 2022</a:t>
            </a:r>
          </a:p>
          <a:p>
            <a:pPr marL="285750" indent="-285750">
              <a:buFontTx/>
              <a:buChar char="-"/>
            </a:pPr>
            <a:r>
              <a:rPr lang="en-US" dirty="0"/>
              <a:t>0,5 </a:t>
            </a:r>
            <a:r>
              <a:rPr lang="en-US" dirty="0" err="1"/>
              <a:t>uspesifisert</a:t>
            </a:r>
            <a:r>
              <a:rPr lang="en-US" dirty="0"/>
              <a:t> stilling: </a:t>
            </a:r>
            <a:r>
              <a:rPr lang="en-US" dirty="0" err="1"/>
              <a:t>Sendes</a:t>
            </a:r>
            <a:r>
              <a:rPr lang="en-US" dirty="0"/>
              <a:t> TU </a:t>
            </a:r>
            <a:r>
              <a:rPr lang="en-US" dirty="0" err="1"/>
              <a:t>januar</a:t>
            </a:r>
            <a:r>
              <a:rPr lang="en-US" dirty="0"/>
              <a:t> 2023</a:t>
            </a:r>
          </a:p>
          <a:p>
            <a:pPr marL="285750" indent="-285750">
              <a:buFontTx/>
              <a:buChar char="-"/>
            </a:pPr>
            <a:r>
              <a:rPr lang="en-US" dirty="0"/>
              <a:t>0,2 </a:t>
            </a:r>
            <a:r>
              <a:rPr lang="en-US" dirty="0" err="1"/>
              <a:t>uspesifiserte</a:t>
            </a:r>
            <a:r>
              <a:rPr lang="en-US" dirty="0"/>
              <a:t> stilling: </a:t>
            </a:r>
            <a:r>
              <a:rPr lang="en-US" dirty="0" err="1"/>
              <a:t>Sendes</a:t>
            </a:r>
            <a:r>
              <a:rPr lang="en-US" dirty="0"/>
              <a:t> TU </a:t>
            </a:r>
            <a:r>
              <a:rPr lang="en-US" dirty="0" err="1"/>
              <a:t>januar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41250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769</Words>
  <Application>Microsoft Office PowerPoint</Application>
  <PresentationFormat>Widescreen</PresentationFormat>
  <Paragraphs>341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Disponering av framtidige stillinger - 2021-2025</vt:lpstr>
      <vt:lpstr>PowerPoint-presentasjon</vt:lpstr>
      <vt:lpstr>PowerPoint-presentasjon</vt:lpstr>
      <vt:lpstr>Akkumulert merforbruk ved utgangen av året, 2019-2024 Kilde: Helsams langtidsbudsjett, desember 2020</vt:lpstr>
      <vt:lpstr>PowerPoint-presentasjon</vt:lpstr>
      <vt:lpstr>Undervisningsbehov og –kapasitet* Kilde: Kartlegging av undervisningsbehov og kapasitet (desember 2020)**</vt:lpstr>
      <vt:lpstr>Forholdet mellom behov og kapasitet etter avdeling (undervisningsårsverk)*</vt:lpstr>
      <vt:lpstr>PowerPoint-presentasjon</vt:lpstr>
      <vt:lpstr>Samfunnsmedisin og global helse</vt:lpstr>
      <vt:lpstr>Allmennmedisin</vt:lpstr>
      <vt:lpstr>Helseledelse og helseøkonomi</vt:lpstr>
      <vt:lpstr>Tverrfaglig helsevitenskap</vt:lpstr>
      <vt:lpstr>Sykepleievitenskap</vt:lpstr>
      <vt:lpstr>Senter for medisinsk etikk</vt:lpstr>
      <vt:lpstr>PowerPoint-presentasjon</vt:lpstr>
      <vt:lpstr>Undervisningskapasitet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Prognose 2021-25</dc:title>
  <dc:creator>Knut Tore Stokke</dc:creator>
  <cp:lastModifiedBy>Knut Tore Stokke</cp:lastModifiedBy>
  <cp:revision>45</cp:revision>
  <dcterms:created xsi:type="dcterms:W3CDTF">2020-12-17T13:49:01Z</dcterms:created>
  <dcterms:modified xsi:type="dcterms:W3CDTF">2021-03-11T14:52:59Z</dcterms:modified>
</cp:coreProperties>
</file>