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5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6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4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6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3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7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8714-3E4A-46D9-BD3D-4CE8F0B780A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E239-8AA5-47AA-B776-A9586ABF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mastergrad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i </a:t>
            </a:r>
            <a:r>
              <a:rPr lang="en-US" dirty="0" err="1" smtClean="0"/>
              <a:t>folkehelse</a:t>
            </a:r>
            <a:r>
              <a:rPr lang="en-US" dirty="0" smtClean="0"/>
              <a:t> og </a:t>
            </a:r>
            <a:r>
              <a:rPr lang="en-US" dirty="0" err="1" smtClean="0"/>
              <a:t>bærekraftig</a:t>
            </a:r>
            <a:r>
              <a:rPr lang="en-US" dirty="0" smtClean="0"/>
              <a:t> </a:t>
            </a:r>
            <a:r>
              <a:rPr lang="en-US" dirty="0" err="1" smtClean="0"/>
              <a:t>samfunnsutvikling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 diskusjonen i Fakultetsstyret:</a:t>
            </a:r>
          </a:p>
          <a:p>
            <a:pPr lvl="1"/>
            <a:r>
              <a:rPr lang="nb-NO" dirty="0" smtClean="0"/>
              <a:t>Sterk støtte til å utrede muligheten for et slikt studietilbud. </a:t>
            </a:r>
          </a:p>
          <a:p>
            <a:pPr lvl="1"/>
            <a:r>
              <a:rPr lang="nb-NO" dirty="0" smtClean="0"/>
              <a:t>Særlig støtte til den brede tilnærmingen til folkehelse som fremgår av arbeidsgruppens forslag. Rapporten beskriver en kunnskapsprofil som er bredere anlagt enn en tradisjonell Master </a:t>
            </a:r>
            <a:r>
              <a:rPr lang="nb-NO" dirty="0" err="1" smtClean="0"/>
              <a:t>of</a:t>
            </a:r>
            <a:r>
              <a:rPr lang="nb-NO" dirty="0" smtClean="0"/>
              <a:t> Public Health og som rommer hele mangfoldet av HELSAMs kunnskapsområder for folkehelse.</a:t>
            </a:r>
          </a:p>
          <a:p>
            <a:pPr lvl="1"/>
            <a:r>
              <a:rPr lang="nb-NO" dirty="0" smtClean="0"/>
              <a:t>Selv om en eventuell master i folkehelse vil være naturlig forankret ved HELSAM, bør en slik master også trekke på kunnskapsområder fra andre institutter ved Det medisinske fakultet, herunder Avdeling for ernæringsvitenskap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8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i </a:t>
            </a:r>
            <a:r>
              <a:rPr lang="en-US" dirty="0" err="1" smtClean="0"/>
              <a:t>folkehelse</a:t>
            </a:r>
            <a:r>
              <a:rPr lang="en-US" dirty="0" smtClean="0"/>
              <a:t> –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historie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2013: </a:t>
            </a:r>
            <a:r>
              <a:rPr lang="en-US" dirty="0" err="1" smtClean="0"/>
              <a:t>Bredt</a:t>
            </a:r>
            <a:r>
              <a:rPr lang="en-US" dirty="0" smtClean="0"/>
              <a:t> </a:t>
            </a:r>
            <a:r>
              <a:rPr lang="en-US" dirty="0" err="1" smtClean="0"/>
              <a:t>anlagt</a:t>
            </a:r>
            <a:r>
              <a:rPr lang="en-US" dirty="0" smtClean="0"/>
              <a:t> </a:t>
            </a:r>
            <a:r>
              <a:rPr lang="en-US" dirty="0" err="1" smtClean="0"/>
              <a:t>mastergrad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2015-2017: </a:t>
            </a:r>
            <a:r>
              <a:rPr lang="en-US" dirty="0" err="1" smtClean="0"/>
              <a:t>Diskusjoner</a:t>
            </a:r>
            <a:r>
              <a:rPr lang="en-US" dirty="0" smtClean="0"/>
              <a:t> om </a:t>
            </a:r>
            <a:r>
              <a:rPr lang="en-US" dirty="0" err="1" smtClean="0"/>
              <a:t>endringer</a:t>
            </a:r>
            <a:r>
              <a:rPr lang="en-US" dirty="0" smtClean="0"/>
              <a:t> I </a:t>
            </a:r>
            <a:r>
              <a:rPr lang="en-US" dirty="0" err="1" smtClean="0"/>
              <a:t>masterporteføljen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Monstermaster</a:t>
            </a:r>
            <a:r>
              <a:rPr lang="en-US" dirty="0" smtClean="0"/>
              <a:t>’</a:t>
            </a:r>
          </a:p>
          <a:p>
            <a:pPr lvl="1"/>
            <a:r>
              <a:rPr lang="en-US" dirty="0" err="1" smtClean="0"/>
              <a:t>Bedre</a:t>
            </a:r>
            <a:r>
              <a:rPr lang="en-US" dirty="0" smtClean="0"/>
              <a:t> </a:t>
            </a:r>
            <a:r>
              <a:rPr lang="en-US" dirty="0" err="1" smtClean="0"/>
              <a:t>samordning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emner</a:t>
            </a:r>
            <a:r>
              <a:rPr lang="en-US" dirty="0" smtClean="0"/>
              <a:t> </a:t>
            </a:r>
            <a:r>
              <a:rPr lang="en-US" dirty="0" err="1" smtClean="0"/>
              <a:t>mellom</a:t>
            </a:r>
            <a:r>
              <a:rPr lang="en-US" dirty="0" smtClean="0"/>
              <a:t> ICH og THF</a:t>
            </a:r>
          </a:p>
          <a:p>
            <a:pPr lvl="1"/>
            <a:endParaRPr lang="en-US" dirty="0"/>
          </a:p>
          <a:p>
            <a:r>
              <a:rPr lang="en-US" dirty="0" err="1" smtClean="0"/>
              <a:t>Nedlegging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AGS </a:t>
            </a:r>
            <a:r>
              <a:rPr lang="en-US" dirty="0" err="1" smtClean="0"/>
              <a:t>fra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Instituttet har nå satt ned en hurtigarbeidende arbeidsgruppe som i løpet av juni legger en plan for prosessen.  En tentativ oversikt over milepælene ser slik ut:</a:t>
            </a:r>
          </a:p>
          <a:p>
            <a:pPr lvl="1"/>
            <a:r>
              <a:rPr lang="nb-NO" dirty="0" smtClean="0"/>
              <a:t>7.6: Oppnevning av hurtigarbeidende arbeidsgruppe som legger tidsplan for utredningen og klargjør hvilke tema som skal utredes</a:t>
            </a:r>
          </a:p>
          <a:p>
            <a:pPr lvl="1"/>
            <a:r>
              <a:rPr lang="nb-NO" dirty="0" smtClean="0"/>
              <a:t>21.6: Arbeidsgruppen avgir innstilling</a:t>
            </a:r>
          </a:p>
          <a:p>
            <a:pPr lvl="1"/>
            <a:r>
              <a:rPr lang="nb-NO" dirty="0" smtClean="0"/>
              <a:t>Medio august: Oppstart av utredningsarbeidet</a:t>
            </a:r>
          </a:p>
          <a:p>
            <a:pPr lvl="1"/>
            <a:r>
              <a:rPr lang="nb-NO" dirty="0" smtClean="0"/>
              <a:t>November: Utredningen oversendes fakultetet</a:t>
            </a:r>
          </a:p>
          <a:p>
            <a:pPr lvl="1"/>
            <a:r>
              <a:rPr lang="nb-NO" dirty="0" smtClean="0"/>
              <a:t>Mars 2022: Saken behandles i fakultetsstyret</a:t>
            </a:r>
          </a:p>
          <a:p>
            <a:pPr lvl="1"/>
            <a:r>
              <a:rPr lang="nb-NO" dirty="0" smtClean="0"/>
              <a:t>Juni 2022: Universitetsstyret fatter vedtak</a:t>
            </a:r>
          </a:p>
          <a:p>
            <a:pPr lvl="1"/>
            <a:r>
              <a:rPr lang="nb-NO" dirty="0" smtClean="0"/>
              <a:t>August 2023: Første kull tas opp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2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Instituttet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utredet</a:t>
            </a:r>
            <a:r>
              <a:rPr lang="en-US" dirty="0" smtClean="0"/>
              <a:t> </a:t>
            </a:r>
            <a:r>
              <a:rPr lang="en-US" dirty="0" err="1" smtClean="0"/>
              <a:t>økonmiske</a:t>
            </a:r>
            <a:r>
              <a:rPr lang="en-US" dirty="0" smtClean="0"/>
              <a:t> </a:t>
            </a:r>
            <a:r>
              <a:rPr lang="en-US" dirty="0" err="1" smtClean="0"/>
              <a:t>konsekvenser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ulike</a:t>
            </a:r>
            <a:r>
              <a:rPr lang="en-US" dirty="0" smtClean="0"/>
              <a:t> modeler</a:t>
            </a:r>
          </a:p>
          <a:p>
            <a:pPr lvl="1"/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grunn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at Helsam </a:t>
            </a:r>
            <a:r>
              <a:rPr lang="en-US" dirty="0" err="1" smtClean="0"/>
              <a:t>betaler</a:t>
            </a:r>
            <a:r>
              <a:rPr lang="en-US" dirty="0" smtClean="0"/>
              <a:t> </a:t>
            </a:r>
            <a:r>
              <a:rPr lang="en-US" dirty="0" err="1" smtClean="0"/>
              <a:t>høy</a:t>
            </a:r>
            <a:r>
              <a:rPr lang="en-US" dirty="0" smtClean="0"/>
              <a:t> overhead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inntektene</a:t>
            </a:r>
            <a:r>
              <a:rPr lang="en-US" dirty="0" smtClean="0"/>
              <a:t> </a:t>
            </a:r>
            <a:r>
              <a:rPr lang="en-US" dirty="0" err="1" smtClean="0"/>
              <a:t>relativt</a:t>
            </a:r>
            <a:r>
              <a:rPr lang="en-US" dirty="0" smtClean="0"/>
              <a:t> lave:</a:t>
            </a:r>
          </a:p>
          <a:p>
            <a:pPr lvl="2"/>
            <a:r>
              <a:rPr lang="en-US" dirty="0" smtClean="0"/>
              <a:t>20 </a:t>
            </a:r>
            <a:r>
              <a:rPr lang="en-US" dirty="0" err="1" smtClean="0"/>
              <a:t>studieplasser</a:t>
            </a:r>
            <a:r>
              <a:rPr lang="en-US" dirty="0" smtClean="0"/>
              <a:t>: 1 </a:t>
            </a:r>
            <a:r>
              <a:rPr lang="en-US" dirty="0" err="1" smtClean="0"/>
              <a:t>vitenskapelig</a:t>
            </a:r>
            <a:r>
              <a:rPr lang="en-US" dirty="0" smtClean="0"/>
              <a:t> </a:t>
            </a:r>
            <a:r>
              <a:rPr lang="en-US" dirty="0" err="1" smtClean="0"/>
              <a:t>årsverk</a:t>
            </a:r>
            <a:endParaRPr lang="en-US" dirty="0" smtClean="0"/>
          </a:p>
          <a:p>
            <a:pPr lvl="2"/>
            <a:r>
              <a:rPr lang="en-US" dirty="0" smtClean="0"/>
              <a:t>40 </a:t>
            </a:r>
            <a:r>
              <a:rPr lang="en-US" dirty="0" err="1" smtClean="0"/>
              <a:t>studieplasser</a:t>
            </a:r>
            <a:r>
              <a:rPr lang="en-US" dirty="0" smtClean="0"/>
              <a:t>: 2 </a:t>
            </a:r>
            <a:r>
              <a:rPr lang="en-US" dirty="0" err="1" smtClean="0"/>
              <a:t>vitenskapelige</a:t>
            </a:r>
            <a:r>
              <a:rPr lang="en-US" dirty="0" smtClean="0"/>
              <a:t> </a:t>
            </a:r>
            <a:r>
              <a:rPr lang="en-US" dirty="0" err="1" smtClean="0"/>
              <a:t>årsverk</a:t>
            </a:r>
            <a:endParaRPr lang="en-US" dirty="0" smtClean="0"/>
          </a:p>
          <a:p>
            <a:pPr lvl="1"/>
            <a:r>
              <a:rPr lang="en-US" dirty="0" smtClean="0"/>
              <a:t>Et </a:t>
            </a:r>
            <a:r>
              <a:rPr lang="en-US" dirty="0" err="1" smtClean="0"/>
              <a:t>masterprogram</a:t>
            </a:r>
            <a:r>
              <a:rPr lang="en-US" dirty="0" smtClean="0"/>
              <a:t> </a:t>
            </a:r>
            <a:r>
              <a:rPr lang="en-US" dirty="0" err="1" smtClean="0"/>
              <a:t>krever</a:t>
            </a:r>
            <a:r>
              <a:rPr lang="en-US" dirty="0" smtClean="0"/>
              <a:t> 4-7 </a:t>
            </a:r>
            <a:r>
              <a:rPr lang="en-US" dirty="0" err="1" smtClean="0"/>
              <a:t>årsverk</a:t>
            </a:r>
            <a:r>
              <a:rPr lang="en-US" dirty="0" smtClean="0"/>
              <a:t>, </a:t>
            </a:r>
            <a:r>
              <a:rPr lang="en-US" dirty="0" err="1" smtClean="0"/>
              <a:t>avhengig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samarbeid</a:t>
            </a:r>
            <a:r>
              <a:rPr lang="en-US" dirty="0"/>
              <a:t> </a:t>
            </a:r>
            <a:r>
              <a:rPr lang="en-US" dirty="0" smtClean="0"/>
              <a:t>med </a:t>
            </a:r>
            <a:r>
              <a:rPr lang="en-US" dirty="0" err="1" smtClean="0"/>
              <a:t>andre</a:t>
            </a:r>
            <a:r>
              <a:rPr lang="en-US" dirty="0" smtClean="0"/>
              <a:t> programmer om </a:t>
            </a:r>
            <a:r>
              <a:rPr lang="en-US" dirty="0" err="1" smtClean="0"/>
              <a:t>emner</a:t>
            </a:r>
            <a:endParaRPr lang="en-US" dirty="0" smtClean="0"/>
          </a:p>
          <a:p>
            <a:pPr lvl="1"/>
            <a:r>
              <a:rPr lang="en-US" dirty="0" err="1" smtClean="0"/>
              <a:t>Nedleggingen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AGS </a:t>
            </a:r>
            <a:r>
              <a:rPr lang="en-US" dirty="0" err="1" smtClean="0"/>
              <a:t>frigjør</a:t>
            </a:r>
            <a:r>
              <a:rPr lang="en-US" dirty="0" smtClean="0"/>
              <a:t> </a:t>
            </a:r>
            <a:r>
              <a:rPr lang="en-US" dirty="0" err="1" smtClean="0"/>
              <a:t>etterhvert</a:t>
            </a:r>
            <a:r>
              <a:rPr lang="en-US" dirty="0" smtClean="0"/>
              <a:t> 3-4 </a:t>
            </a:r>
            <a:r>
              <a:rPr lang="en-US" dirty="0" err="1" smtClean="0"/>
              <a:t>årsverk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5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Diskusjonstemaer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Fakultetet har lagt opp til et bredt program der det gis innføring i mange emner innen folkehelse og bærekraft. </a:t>
            </a:r>
          </a:p>
          <a:p>
            <a:r>
              <a:rPr lang="nb-NO" dirty="0" smtClean="0"/>
              <a:t>Flere alternativer:</a:t>
            </a:r>
          </a:p>
          <a:p>
            <a:pPr lvl="1"/>
            <a:r>
              <a:rPr lang="nb-NO" dirty="0" smtClean="0"/>
              <a:t>Innføring i mange emner i 2-3 semester, deretter masteroppgave</a:t>
            </a:r>
          </a:p>
          <a:p>
            <a:pPr lvl="1"/>
            <a:r>
              <a:rPr lang="nb-NO" dirty="0" smtClean="0"/>
              <a:t>Et relativt bredt førstesemester og etterfølgende semester som gir muligheter for to eller tre spesialiseringer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7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Ny mastergrad</vt:lpstr>
      <vt:lpstr>Master i folkehelse og bærekraftig samfunnsutvikling</vt:lpstr>
      <vt:lpstr>Master i folkehelse – lang historie</vt:lpstr>
      <vt:lpstr>PowerPoint Presentation</vt:lpstr>
      <vt:lpstr>PowerPoint Presentation</vt:lpstr>
      <vt:lpstr>Diskusjonstemaer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mastergrad</dc:title>
  <dc:creator>Terje Per Hagen</dc:creator>
  <cp:lastModifiedBy>Terje Per Hagen</cp:lastModifiedBy>
  <cp:revision>4</cp:revision>
  <dcterms:created xsi:type="dcterms:W3CDTF">2021-06-10T06:32:27Z</dcterms:created>
  <dcterms:modified xsi:type="dcterms:W3CDTF">2021-06-10T06:52:45Z</dcterms:modified>
</cp:coreProperties>
</file>