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83DDF-1CFF-4F18-BB2B-4802944FA66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DC0F36-37B5-4272-84AA-8702ED682399}">
      <dgm:prSet/>
      <dgm:spPr/>
      <dgm:t>
        <a:bodyPr/>
        <a:lstStyle/>
        <a:p>
          <a:r>
            <a:rPr lang="nb-NO" dirty="0"/>
            <a:t>Treårsperiode med basis i strategien til UiO og fakultetets årsplan for samme periode, sist vedtatt mai 21</a:t>
          </a:r>
          <a:endParaRPr lang="en-US" dirty="0"/>
        </a:p>
      </dgm:t>
    </dgm:pt>
    <dgm:pt modelId="{879F51BB-B773-44A0-B491-40DDD1C2835A}" type="parTrans" cxnId="{6421298D-6EC4-4CC5-9A80-8EE25F476C05}">
      <dgm:prSet/>
      <dgm:spPr/>
      <dgm:t>
        <a:bodyPr/>
        <a:lstStyle/>
        <a:p>
          <a:endParaRPr lang="en-US"/>
        </a:p>
      </dgm:t>
    </dgm:pt>
    <dgm:pt modelId="{BCC9F798-8DCB-4696-997E-214A5A2106B4}" type="sibTrans" cxnId="{6421298D-6EC4-4CC5-9A80-8EE25F476C05}">
      <dgm:prSet/>
      <dgm:spPr/>
      <dgm:t>
        <a:bodyPr/>
        <a:lstStyle/>
        <a:p>
          <a:endParaRPr lang="en-US"/>
        </a:p>
      </dgm:t>
    </dgm:pt>
    <dgm:pt modelId="{8F589667-D5D8-49E1-807F-5615EFF49D0C}">
      <dgm:prSet/>
      <dgm:spPr/>
      <dgm:t>
        <a:bodyPr/>
        <a:lstStyle/>
        <a:p>
          <a:r>
            <a:rPr lang="nb-NO"/>
            <a:t>Fakultetet har gått bort fra å rullere årsplanen hver høst. Den holdes fast ut 2023 og erstattes da av en ny plan</a:t>
          </a:r>
          <a:endParaRPr lang="en-US"/>
        </a:p>
      </dgm:t>
    </dgm:pt>
    <dgm:pt modelId="{ED33DF01-EB99-4BD1-8853-4389F9BDEACD}" type="parTrans" cxnId="{CDB47FE3-C46F-4F4F-A29F-B11D52FD3715}">
      <dgm:prSet/>
      <dgm:spPr/>
      <dgm:t>
        <a:bodyPr/>
        <a:lstStyle/>
        <a:p>
          <a:endParaRPr lang="en-US"/>
        </a:p>
      </dgm:t>
    </dgm:pt>
    <dgm:pt modelId="{FA7B122A-2344-4523-A06A-37EFC45ED8FF}" type="sibTrans" cxnId="{CDB47FE3-C46F-4F4F-A29F-B11D52FD3715}">
      <dgm:prSet/>
      <dgm:spPr/>
      <dgm:t>
        <a:bodyPr/>
        <a:lstStyle/>
        <a:p>
          <a:endParaRPr lang="en-US"/>
        </a:p>
      </dgm:t>
    </dgm:pt>
    <dgm:pt modelId="{E88FF52A-76A0-4092-9A32-154C49894856}" type="pres">
      <dgm:prSet presAssocID="{70D83DDF-1CFF-4F18-BB2B-4802944FA664}" presName="linear" presStyleCnt="0">
        <dgm:presLayoutVars>
          <dgm:animLvl val="lvl"/>
          <dgm:resizeHandles val="exact"/>
        </dgm:presLayoutVars>
      </dgm:prSet>
      <dgm:spPr/>
    </dgm:pt>
    <dgm:pt modelId="{8EAB5577-ECEF-41AB-B394-B3043D1A38FE}" type="pres">
      <dgm:prSet presAssocID="{3FDC0F36-37B5-4272-84AA-8702ED6823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B7D2BD-3F58-467A-BD11-8C0317090E70}" type="pres">
      <dgm:prSet presAssocID="{BCC9F798-8DCB-4696-997E-214A5A2106B4}" presName="spacer" presStyleCnt="0"/>
      <dgm:spPr/>
    </dgm:pt>
    <dgm:pt modelId="{C535BCE2-5498-4A01-AB26-CCA1321D128C}" type="pres">
      <dgm:prSet presAssocID="{8F589667-D5D8-49E1-807F-5615EFF49D0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EC48209-A9A2-4BF2-8F2D-6A3CD259928A}" type="presOf" srcId="{8F589667-D5D8-49E1-807F-5615EFF49D0C}" destId="{C535BCE2-5498-4A01-AB26-CCA1321D128C}" srcOrd="0" destOrd="0" presId="urn:microsoft.com/office/officeart/2005/8/layout/vList2"/>
    <dgm:cxn modelId="{6421298D-6EC4-4CC5-9A80-8EE25F476C05}" srcId="{70D83DDF-1CFF-4F18-BB2B-4802944FA664}" destId="{3FDC0F36-37B5-4272-84AA-8702ED682399}" srcOrd="0" destOrd="0" parTransId="{879F51BB-B773-44A0-B491-40DDD1C2835A}" sibTransId="{BCC9F798-8DCB-4696-997E-214A5A2106B4}"/>
    <dgm:cxn modelId="{FB9446B0-43D2-4CE6-8C06-C4F3BAF0FBC9}" type="presOf" srcId="{70D83DDF-1CFF-4F18-BB2B-4802944FA664}" destId="{E88FF52A-76A0-4092-9A32-154C49894856}" srcOrd="0" destOrd="0" presId="urn:microsoft.com/office/officeart/2005/8/layout/vList2"/>
    <dgm:cxn modelId="{CDB47FE3-C46F-4F4F-A29F-B11D52FD3715}" srcId="{70D83DDF-1CFF-4F18-BB2B-4802944FA664}" destId="{8F589667-D5D8-49E1-807F-5615EFF49D0C}" srcOrd="1" destOrd="0" parTransId="{ED33DF01-EB99-4BD1-8853-4389F9BDEACD}" sibTransId="{FA7B122A-2344-4523-A06A-37EFC45ED8FF}"/>
    <dgm:cxn modelId="{EACB8AE8-25F8-491B-B835-DECB2A827019}" type="presOf" srcId="{3FDC0F36-37B5-4272-84AA-8702ED682399}" destId="{8EAB5577-ECEF-41AB-B394-B3043D1A38FE}" srcOrd="0" destOrd="0" presId="urn:microsoft.com/office/officeart/2005/8/layout/vList2"/>
    <dgm:cxn modelId="{4F3B7B13-5CD1-4651-95B6-3965D8521D2A}" type="presParOf" srcId="{E88FF52A-76A0-4092-9A32-154C49894856}" destId="{8EAB5577-ECEF-41AB-B394-B3043D1A38FE}" srcOrd="0" destOrd="0" presId="urn:microsoft.com/office/officeart/2005/8/layout/vList2"/>
    <dgm:cxn modelId="{57AF9C4E-5AF7-4E22-878D-04A4ECA40ACE}" type="presParOf" srcId="{E88FF52A-76A0-4092-9A32-154C49894856}" destId="{47B7D2BD-3F58-467A-BD11-8C0317090E70}" srcOrd="1" destOrd="0" presId="urn:microsoft.com/office/officeart/2005/8/layout/vList2"/>
    <dgm:cxn modelId="{ADC693C9-7EA3-4D02-BB93-5F0B8798F127}" type="presParOf" srcId="{E88FF52A-76A0-4092-9A32-154C49894856}" destId="{C535BCE2-5498-4A01-AB26-CCA1321D128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B5577-ECEF-41AB-B394-B3043D1A38FE}">
      <dsp:nvSpPr>
        <dsp:cNvPr id="0" name=""/>
        <dsp:cNvSpPr/>
      </dsp:nvSpPr>
      <dsp:spPr>
        <a:xfrm>
          <a:off x="0" y="58373"/>
          <a:ext cx="6263640" cy="2640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kern="1200" dirty="0"/>
            <a:t>Treårsperiode med basis i strategien til UiO og fakultetets årsplan for samme periode, sist vedtatt mai 21</a:t>
          </a:r>
          <a:endParaRPr lang="en-US" sz="3700" kern="1200" dirty="0"/>
        </a:p>
      </dsp:txBody>
      <dsp:txXfrm>
        <a:off x="128908" y="187281"/>
        <a:ext cx="6005824" cy="2382874"/>
      </dsp:txXfrm>
    </dsp:sp>
    <dsp:sp modelId="{C535BCE2-5498-4A01-AB26-CCA1321D128C}">
      <dsp:nvSpPr>
        <dsp:cNvPr id="0" name=""/>
        <dsp:cNvSpPr/>
      </dsp:nvSpPr>
      <dsp:spPr>
        <a:xfrm>
          <a:off x="0" y="2805623"/>
          <a:ext cx="6263640" cy="2640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kern="1200"/>
            <a:t>Fakultetet har gått bort fra å rullere årsplanen hver høst. Den holdes fast ut 2023 og erstattes da av en ny plan</a:t>
          </a:r>
          <a:endParaRPr lang="en-US" sz="3700" kern="1200"/>
        </a:p>
      </dsp:txBody>
      <dsp:txXfrm>
        <a:off x="128908" y="2934531"/>
        <a:ext cx="6005824" cy="2382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52BF-6981-40FF-8A32-0DA4654C4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0A1EA-1267-4A8A-85A5-07F6FF950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3CB85-70AB-4F8D-AEE2-962BF1DB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D8902-E03A-4757-B7A0-9EA20164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A5CBC-62E0-4B09-A676-320C185B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704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9249-0215-4474-BF02-0633394C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EEEE0-6918-4D4E-BAA9-2FA582C98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00DD4-5D11-4CB9-9F94-72DC0451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06972-6BB3-4BE8-B00A-96D22537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8F08F-7596-4E51-864D-1D9255A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39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F0419-73EA-4852-BC10-8DE713F25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AEF36-8B19-4229-8181-F4B437FF6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39BF2-90E6-4BCC-91C1-871F7241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C7981-574E-46B8-81CC-BB651443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55EC8-CF50-4C37-85DC-CDE142AD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5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3DB7-22E1-426F-A715-28AB9AF1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B07BD-2646-453C-8408-32DF688F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9B868-F291-4617-952A-6ACB3A03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CC93A-CB4B-4366-97F6-4A3B5348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BE418-AAE0-4C67-A92A-721F4B4C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313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28F4-0112-43F2-A86A-08EC5365F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C5335-9A60-4F91-80C0-9E7C548F5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9A865-E933-4A77-A9EF-DA65EFCD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F5A9B-C151-4465-BB15-BE686A71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6D86B-7E1F-4411-8355-D8AFC6AF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83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92E9-231C-4BDA-A464-F3F43300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B47EE-C027-4D87-834C-E97C407EE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652D7-8449-4211-8D0A-0D60FEDC6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F84C7-1254-45B5-A6BF-7B2E89C0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EB220-CD06-418F-9DDD-BA4EE105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873FD-C148-434B-B304-CC232263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79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D8991-DF5B-47F2-BF7B-52D876483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1EB6C-8D56-4BCB-8EF4-45964955F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5DA12-17E1-4365-B952-63C5F0F09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AE959-CA9C-4AD5-B06D-3A1B8D5CB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FAEB7-75F9-4A2E-B805-C2AFEB3A2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C061D-E5A1-4B6E-881F-0C779F93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0B71CE-1550-4C48-824E-9D48824C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EBDBED-BEC2-4D0B-99DD-20F93EA6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237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719E-84AB-42F6-BB48-42B0630E3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94F16-10AA-4B37-836B-E6364494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C470A-B510-478E-B77B-066EF907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96F66-D138-4E82-AFFB-2449D363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400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8E887-5A86-4EE8-B723-542041B1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66139C-830B-47E1-BBE9-C35054EA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6F1FE-0A85-4305-8980-84D9840F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15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AA02-E12E-43D0-BB2B-FAEFF3CE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53DE4-8C55-4719-AF4F-144D9A98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6EA48-53D3-4DB2-A236-0F6D046CC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8CAC0-214B-45B1-884E-EA869CB3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25793-6330-4822-9453-63B20125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64A8F-8606-4C62-90C3-0D44D7B0F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6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7C18-2286-48AB-91ED-96CDE4EFC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C78C1-F386-4A99-AE85-4EB85A999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3E100-9EBB-4693-A80B-EE8CD2A7E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27B62-6E27-44AB-B147-3F351ED1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DEE3A-EC06-4FFC-A003-334CD417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3F13C-6925-41A2-9743-9F735CED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03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09E919-5AD1-4772-9538-7FD8AECC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7E61D-FDEA-4A6C-9553-41B2D0732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157CA-75B8-4989-9956-2FBC3C66D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E8165-06B9-4826-8021-B8EE677DBA9B}" type="datetimeFigureOut">
              <a:rPr lang="nb-NO" smtClean="0"/>
              <a:t>19.11.2021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DBB38-1DA2-4837-A999-50163336A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BB948-E3F1-4321-BE80-59B67C28F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8779-BD19-4826-8D1D-6F212EAB33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3663-715C-4182-967D-242C1CC2C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Status årsplan Helsam</a:t>
            </a:r>
            <a:br>
              <a:rPr lang="nb-NO" dirty="0"/>
            </a:br>
            <a:r>
              <a:rPr lang="nb-NO" dirty="0"/>
              <a:t>November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B3CD6-707D-47ED-851A-7C06FB463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717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F6E31E-96D1-46F7-B2D4-6FEB23A6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b-NO" sz="6000">
                <a:solidFill>
                  <a:schemeClr val="bg1"/>
                </a:solidFill>
              </a:rPr>
              <a:t>Om årsplanen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57DC49-81D4-48A9-B67F-47E35AE10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89813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88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662B-7696-4860-9AA3-752CB43D3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Løypemelding på status på alle punktene i årsplanen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D6789-74C1-4D40-AA7F-6C2235273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 ønsker innspill fra rådet på hvor vi plasserer ansvaret for å følge opp punktene og </a:t>
            </a:r>
            <a:r>
              <a:rPr lang="nb-NO" dirty="0" err="1"/>
              <a:t>evt</a:t>
            </a:r>
            <a:r>
              <a:rPr lang="nb-NO" dirty="0"/>
              <a:t> konkretisering av aktiviteter der det </a:t>
            </a:r>
            <a:r>
              <a:rPr lang="nb-NO"/>
              <a:t>er behov for det. </a:t>
            </a:r>
          </a:p>
        </p:txBody>
      </p:sp>
    </p:spTree>
    <p:extLst>
      <p:ext uri="{BB962C8B-B14F-4D97-AF65-F5344CB8AC3E}">
        <p14:creationId xmlns:p14="http://schemas.microsoft.com/office/powerpoint/2010/main" val="9457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C08C-54E1-4959-A46B-693C5AC59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r>
              <a:rPr lang="nb-NO" sz="2800" dirty="0"/>
              <a:t>UIO SKAL UTDANNE STUDENTER MED KUNNSKAP, EVNE OG VILJE TIL Å SKAPE EN BEDRE VERDEN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6E957-3DBF-4B2D-9C5A-78FBCE2C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2388"/>
            <a:ext cx="10515600" cy="5144575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Øke antall praksisplasser for medisinstudentene og på sikt utvide praksis til 10 uker. Det er av særlig prioritet å øke antall praksisplasser i sykehjemmene.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Oppstart av arbeid med mål om å tilfredsstille RETHOS i desember 2021, videre prosess fram mot H-2023 da dette skal være implementert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Følge opp Det medisinske fakultets rekrutteringsstrategi for masterprogrammene blant annet gjennom mer koordinerte informasjonskampanjer.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Ikke fulgt opp</a:t>
            </a:r>
            <a:endParaRPr lang="en-GB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Etablere en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studentledet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gruppe som skal utvikle møteplasser for studentene på tvers av studieprogrammene på alle nivåer ved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Helsam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Utsatt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pandemi. 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 plasserer vi ansvar for oppfølging?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Videreføre fagmiljøet ved Sykepleievitenskap blant annet gjennom planene som er lagt for utviklingen av mastergrad i Tverrfaglig helseforskning.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Forslag til ny mastergrad i Folkehelse, epidemiologi og bærekraftige helsetjenester overlevert MED 1. november 2021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Videreføre arbeidet med samordning av masteremnene i metode og statistikk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Er delvis reflektert i forslaget til ny mastergrad, men det er potensiale for ytterligere samordning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Videreutvikle og samordne EVU-aktiviteten ved instituttet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Flere EVU-emner er etablert. Administrativ avklaring gjenstår.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863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2A44-4A46-477F-9630-D31280F1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481"/>
          </a:xfrm>
        </p:spPr>
        <p:txBody>
          <a:bodyPr>
            <a:normAutofit fontScale="90000"/>
          </a:bodyPr>
          <a:lstStyle/>
          <a:p>
            <a:r>
              <a:rPr lang="nb-NO" sz="3200" dirty="0"/>
              <a:t>UIO SKAL FREMME UAVHENGIG, BANEBRYTENDE OG LANGSIKTIG FORSKNING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EBE52-3CCA-4599-BA61-0BCC9FF56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606"/>
            <a:ext cx="10515600" cy="4864357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Fortsette utviklingen av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registerbasert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forskningsstruktur som kan benyttes på bred basis i instituttets helse- og helsetjenesteforskning.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Omfanget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avklart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data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blir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prosjektnivå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Stilling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datarøkter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under </a:t>
            </a:r>
            <a:r>
              <a:rPr lang="en-GB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utlysning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Utvikle kurs i forskningsetikk for ansatte på alle nivå.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Øke fokuset på kvalitet i forskningen gjennom å øke andelen publikasjoner i Nivå-II-tidsskrifter.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Uavklart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Trekke flere studenter med i forskningen.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Delvis implementert, men vanskelig å iverksette under pandemien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482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9A8B-0CEF-47A0-853F-3CECD772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UIO SKAL STYRKE DIALOGEN MED OMVERDENEN OG ARBEIDE FOR AT KUNNSKAP TAS I BRUK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2E1D7-F88F-4F9E-94BE-2302366B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Løfte fram eksempler på forskningsdrevet nyskapning i helsetjenesten og andre eksempler der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Helsams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forskning kan få betydning for utvikling av helsetjenesten og endret undervisningspraksis.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I liten grad jobbet med siden mai. 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 plasserer vi ansvar for å få i gang aktivitet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Fortsette arbeidet med å utvikle møteplasser mellom instituttet og helsetjenestene blant annet gjennom seminarer og frokostmøter.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I liten grad jobbet med. Heled har frokostseminarer.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681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40E75-3E53-4EBE-B1B6-4EFBE27E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UIO SKAL VÆRE EN NYSKAPENDE ORGANISASJON OG ET ATTRAKTIV ARBEIDS- OG STUDIESTED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5F4A1-2115-4C34-BD7D-68AA905AC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Fortsette arbeidet med etablering av et eget Helsam-hus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Har fått prioritet i den reviderte masterplanen for eiendom. 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Jobbe videre med alternativ </a:t>
            </a:r>
            <a:r>
              <a:rPr lang="nb-NO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byggefinansiering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Utvikle flere felles møteplasser for instituttets ansatte.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Utsatt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pandemi. 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 plasserer vi ansvar for dette?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Videreutvikle bemanningsplanen for faste vitenskapelige stillinger og foreta kritisk vurdering av alle nytilsettinger.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BOTT har forsinket arbeidet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pga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mer uoversiktlig økonomisk situasjon og forsinkede rapportdata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Forbedre rutinene ved mottak av nytilsatte og overgang til pensjonsalderen.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Ikke jobbet med. HR har måttet prioritere BOTT og Rambøll-prosjektet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Iverksette de nye retningslinjene for post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doc-er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blant annet ta i bruk karriereplaner og mentorordninger for denne gruppen.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Krav fra NFR om å levere planer i alle pågående prosjekter har bidratt til økt fokus på plan. MED har videreutviklet sitt post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</a:t>
            </a:r>
            <a:r>
              <a:rPr lang="nb-NO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program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Legge FNs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bærekraftsmål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 grunn for all virksomhet og blant annet redusere bruken av transportmidler som baseres på fossil energi.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Status: Avventer landingen av UiOs klimastrategi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239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671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Status årsplan Helsam November 2021</vt:lpstr>
      <vt:lpstr>Om årsplanen</vt:lpstr>
      <vt:lpstr>Løypemelding på status på alle punktene i årsplanen </vt:lpstr>
      <vt:lpstr>UIO SKAL UTDANNE STUDENTER MED KUNNSKAP, EVNE OG VILJE TIL Å SKAPE EN BEDRE VERDEN</vt:lpstr>
      <vt:lpstr>UIO SKAL FREMME UAVHENGIG, BANEBRYTENDE OG LANGSIKTIG FORSKNING</vt:lpstr>
      <vt:lpstr>UIO SKAL STYRKE DIALOGEN MED OMVERDENEN OG ARBEIDE FOR AT KUNNSKAP TAS I BRUK</vt:lpstr>
      <vt:lpstr>UIO SKAL VÆRE EN NYSKAPENDE ORGANISASJON OG ET ATTRAKTIV ARBEIDS- OG STUDIESTED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årsplan Helsam</dc:title>
  <dc:creator>Knut Tore Stokke</dc:creator>
  <cp:lastModifiedBy>Knut Tore Stokke</cp:lastModifiedBy>
  <cp:revision>8</cp:revision>
  <dcterms:created xsi:type="dcterms:W3CDTF">2021-11-17T10:00:10Z</dcterms:created>
  <dcterms:modified xsi:type="dcterms:W3CDTF">2021-11-19T07:53:15Z</dcterms:modified>
</cp:coreProperties>
</file>