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6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B7E73-4E21-4EAD-B2D2-47E27642D57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4FD852-C489-4B03-A87F-10BDC4AAF604}">
      <dgm:prSet/>
      <dgm:spPr/>
      <dgm:t>
        <a:bodyPr/>
        <a:lstStyle/>
        <a:p>
          <a:r>
            <a:rPr lang="nb-NO"/>
            <a:t>Ved UiO bruker vi en modell kalt TDI</a:t>
          </a:r>
          <a:endParaRPr lang="en-US"/>
        </a:p>
      </dgm:t>
    </dgm:pt>
    <dgm:pt modelId="{B007EA7E-EA4F-46E6-8B6C-BCBF49ED77C5}" type="parTrans" cxnId="{5A180DAC-6F15-41AF-9467-EE0D198D4BDB}">
      <dgm:prSet/>
      <dgm:spPr/>
      <dgm:t>
        <a:bodyPr/>
        <a:lstStyle/>
        <a:p>
          <a:endParaRPr lang="en-US"/>
        </a:p>
      </dgm:t>
    </dgm:pt>
    <dgm:pt modelId="{C51D1E0E-E7EA-4594-89FE-3D95BAF31A82}" type="sibTrans" cxnId="{5A180DAC-6F15-41AF-9467-EE0D198D4BDB}">
      <dgm:prSet/>
      <dgm:spPr/>
      <dgm:t>
        <a:bodyPr/>
        <a:lstStyle/>
        <a:p>
          <a:endParaRPr lang="en-US"/>
        </a:p>
      </dgm:t>
    </dgm:pt>
    <dgm:pt modelId="{22DA059F-5B18-4E17-B38F-88365C88DF58}">
      <dgm:prSet/>
      <dgm:spPr/>
      <dgm:t>
        <a:bodyPr/>
        <a:lstStyle/>
        <a:p>
          <a:r>
            <a:rPr lang="nb-NO"/>
            <a:t>Modellen er basert på å kalkulere overhead pr årsverk og skiller mellom årsverk i vitenskapelig stilling og teknisk-administrative årsverk</a:t>
          </a:r>
          <a:endParaRPr lang="en-US"/>
        </a:p>
      </dgm:t>
    </dgm:pt>
    <dgm:pt modelId="{8CAD1EB4-7406-4ACC-8065-EB50DBD49AD2}" type="parTrans" cxnId="{A2A30FCB-5332-4C15-B435-FB0973B5B280}">
      <dgm:prSet/>
      <dgm:spPr/>
      <dgm:t>
        <a:bodyPr/>
        <a:lstStyle/>
        <a:p>
          <a:endParaRPr lang="en-US"/>
        </a:p>
      </dgm:t>
    </dgm:pt>
    <dgm:pt modelId="{EE782255-4039-4E0C-8982-C900DC6A1D21}" type="sibTrans" cxnId="{A2A30FCB-5332-4C15-B435-FB0973B5B280}">
      <dgm:prSet/>
      <dgm:spPr/>
      <dgm:t>
        <a:bodyPr/>
        <a:lstStyle/>
        <a:p>
          <a:endParaRPr lang="en-US"/>
        </a:p>
      </dgm:t>
    </dgm:pt>
    <dgm:pt modelId="{269B37F6-718A-4C57-853B-1EC90EC98305}">
      <dgm:prSet/>
      <dgm:spPr/>
      <dgm:t>
        <a:bodyPr/>
        <a:lstStyle/>
        <a:p>
          <a:r>
            <a:rPr lang="nb-NO"/>
            <a:t>Ett vitenskapelig årsverk gir indirekte kostnader på ca 400 000 pr år</a:t>
          </a:r>
          <a:endParaRPr lang="en-US"/>
        </a:p>
      </dgm:t>
    </dgm:pt>
    <dgm:pt modelId="{1658B2D8-1E3A-4790-8EF1-540D06723545}" type="parTrans" cxnId="{0C6159B4-20D1-405E-A524-3891FFCA5FB7}">
      <dgm:prSet/>
      <dgm:spPr/>
      <dgm:t>
        <a:bodyPr/>
        <a:lstStyle/>
        <a:p>
          <a:endParaRPr lang="en-US"/>
        </a:p>
      </dgm:t>
    </dgm:pt>
    <dgm:pt modelId="{AF8CBBCB-AEAC-4156-AC27-5367E763D355}" type="sibTrans" cxnId="{0C6159B4-20D1-405E-A524-3891FFCA5FB7}">
      <dgm:prSet/>
      <dgm:spPr/>
      <dgm:t>
        <a:bodyPr/>
        <a:lstStyle/>
        <a:p>
          <a:endParaRPr lang="en-US"/>
        </a:p>
      </dgm:t>
    </dgm:pt>
    <dgm:pt modelId="{749DA796-7607-48BB-9B8E-985C72195581}" type="pres">
      <dgm:prSet presAssocID="{BFBB7E73-4E21-4EAD-B2D2-47E27642D576}" presName="vert0" presStyleCnt="0">
        <dgm:presLayoutVars>
          <dgm:dir/>
          <dgm:animOne val="branch"/>
          <dgm:animLvl val="lvl"/>
        </dgm:presLayoutVars>
      </dgm:prSet>
      <dgm:spPr/>
    </dgm:pt>
    <dgm:pt modelId="{484136BA-3612-4445-8B1A-02200FB9DD5E}" type="pres">
      <dgm:prSet presAssocID="{A54FD852-C489-4B03-A87F-10BDC4AAF604}" presName="thickLine" presStyleLbl="alignNode1" presStyleIdx="0" presStyleCnt="3"/>
      <dgm:spPr/>
    </dgm:pt>
    <dgm:pt modelId="{E2818404-6CDB-4434-AB39-F5A554622DCC}" type="pres">
      <dgm:prSet presAssocID="{A54FD852-C489-4B03-A87F-10BDC4AAF604}" presName="horz1" presStyleCnt="0"/>
      <dgm:spPr/>
    </dgm:pt>
    <dgm:pt modelId="{F0F32D9C-1BF3-42EC-B07E-676D0D41E70F}" type="pres">
      <dgm:prSet presAssocID="{A54FD852-C489-4B03-A87F-10BDC4AAF604}" presName="tx1" presStyleLbl="revTx" presStyleIdx="0" presStyleCnt="3"/>
      <dgm:spPr/>
    </dgm:pt>
    <dgm:pt modelId="{A472C1AF-645A-41E7-9AAB-8ABC1E3993AD}" type="pres">
      <dgm:prSet presAssocID="{A54FD852-C489-4B03-A87F-10BDC4AAF604}" presName="vert1" presStyleCnt="0"/>
      <dgm:spPr/>
    </dgm:pt>
    <dgm:pt modelId="{05004445-0EC5-4C4E-8828-B5CC137192FD}" type="pres">
      <dgm:prSet presAssocID="{22DA059F-5B18-4E17-B38F-88365C88DF58}" presName="thickLine" presStyleLbl="alignNode1" presStyleIdx="1" presStyleCnt="3"/>
      <dgm:spPr/>
    </dgm:pt>
    <dgm:pt modelId="{1F185B78-AD0F-4961-87F7-D65AB4E5F502}" type="pres">
      <dgm:prSet presAssocID="{22DA059F-5B18-4E17-B38F-88365C88DF58}" presName="horz1" presStyleCnt="0"/>
      <dgm:spPr/>
    </dgm:pt>
    <dgm:pt modelId="{C3DB016A-0CCD-439D-B800-54351BE09156}" type="pres">
      <dgm:prSet presAssocID="{22DA059F-5B18-4E17-B38F-88365C88DF58}" presName="tx1" presStyleLbl="revTx" presStyleIdx="1" presStyleCnt="3"/>
      <dgm:spPr/>
    </dgm:pt>
    <dgm:pt modelId="{B5AEC885-9611-4295-A0F0-235C0BACBD13}" type="pres">
      <dgm:prSet presAssocID="{22DA059F-5B18-4E17-B38F-88365C88DF58}" presName="vert1" presStyleCnt="0"/>
      <dgm:spPr/>
    </dgm:pt>
    <dgm:pt modelId="{E53F0EA1-A683-4ABC-A108-25E6515DFE6D}" type="pres">
      <dgm:prSet presAssocID="{269B37F6-718A-4C57-853B-1EC90EC98305}" presName="thickLine" presStyleLbl="alignNode1" presStyleIdx="2" presStyleCnt="3"/>
      <dgm:spPr/>
    </dgm:pt>
    <dgm:pt modelId="{151CBD41-38C7-44D4-A78E-B5359CD2EAEB}" type="pres">
      <dgm:prSet presAssocID="{269B37F6-718A-4C57-853B-1EC90EC98305}" presName="horz1" presStyleCnt="0"/>
      <dgm:spPr/>
    </dgm:pt>
    <dgm:pt modelId="{CD129EB2-0D34-4755-9A1E-D2F601505689}" type="pres">
      <dgm:prSet presAssocID="{269B37F6-718A-4C57-853B-1EC90EC98305}" presName="tx1" presStyleLbl="revTx" presStyleIdx="2" presStyleCnt="3"/>
      <dgm:spPr/>
    </dgm:pt>
    <dgm:pt modelId="{084FAC71-A88F-42E9-BEC7-29943D2C4B18}" type="pres">
      <dgm:prSet presAssocID="{269B37F6-718A-4C57-853B-1EC90EC98305}" presName="vert1" presStyleCnt="0"/>
      <dgm:spPr/>
    </dgm:pt>
  </dgm:ptLst>
  <dgm:cxnLst>
    <dgm:cxn modelId="{7887F881-2E14-4D8B-8855-254B1314BD76}" type="presOf" srcId="{BFBB7E73-4E21-4EAD-B2D2-47E27642D576}" destId="{749DA796-7607-48BB-9B8E-985C72195581}" srcOrd="0" destOrd="0" presId="urn:microsoft.com/office/officeart/2008/layout/LinedList"/>
    <dgm:cxn modelId="{F978BB9D-DFD9-4E7C-8A04-63FBA0BCD1E1}" type="presOf" srcId="{A54FD852-C489-4B03-A87F-10BDC4AAF604}" destId="{F0F32D9C-1BF3-42EC-B07E-676D0D41E70F}" srcOrd="0" destOrd="0" presId="urn:microsoft.com/office/officeart/2008/layout/LinedList"/>
    <dgm:cxn modelId="{5A180DAC-6F15-41AF-9467-EE0D198D4BDB}" srcId="{BFBB7E73-4E21-4EAD-B2D2-47E27642D576}" destId="{A54FD852-C489-4B03-A87F-10BDC4AAF604}" srcOrd="0" destOrd="0" parTransId="{B007EA7E-EA4F-46E6-8B6C-BCBF49ED77C5}" sibTransId="{C51D1E0E-E7EA-4594-89FE-3D95BAF31A82}"/>
    <dgm:cxn modelId="{0C6159B4-20D1-405E-A524-3891FFCA5FB7}" srcId="{BFBB7E73-4E21-4EAD-B2D2-47E27642D576}" destId="{269B37F6-718A-4C57-853B-1EC90EC98305}" srcOrd="2" destOrd="0" parTransId="{1658B2D8-1E3A-4790-8EF1-540D06723545}" sibTransId="{AF8CBBCB-AEAC-4156-AC27-5367E763D355}"/>
    <dgm:cxn modelId="{A2A30FCB-5332-4C15-B435-FB0973B5B280}" srcId="{BFBB7E73-4E21-4EAD-B2D2-47E27642D576}" destId="{22DA059F-5B18-4E17-B38F-88365C88DF58}" srcOrd="1" destOrd="0" parTransId="{8CAD1EB4-7406-4ACC-8065-EB50DBD49AD2}" sibTransId="{EE782255-4039-4E0C-8982-C900DC6A1D21}"/>
    <dgm:cxn modelId="{116511FB-B7D5-43EA-9694-1D101F0C3CC6}" type="presOf" srcId="{22DA059F-5B18-4E17-B38F-88365C88DF58}" destId="{C3DB016A-0CCD-439D-B800-54351BE09156}" srcOrd="0" destOrd="0" presId="urn:microsoft.com/office/officeart/2008/layout/LinedList"/>
    <dgm:cxn modelId="{2DB6A7FB-1196-46EC-A650-ED3221E39E36}" type="presOf" srcId="{269B37F6-718A-4C57-853B-1EC90EC98305}" destId="{CD129EB2-0D34-4755-9A1E-D2F601505689}" srcOrd="0" destOrd="0" presId="urn:microsoft.com/office/officeart/2008/layout/LinedList"/>
    <dgm:cxn modelId="{C304B44D-73C9-48E5-BF24-CAA25E05C27A}" type="presParOf" srcId="{749DA796-7607-48BB-9B8E-985C72195581}" destId="{484136BA-3612-4445-8B1A-02200FB9DD5E}" srcOrd="0" destOrd="0" presId="urn:microsoft.com/office/officeart/2008/layout/LinedList"/>
    <dgm:cxn modelId="{B171717E-7A9C-4867-9E2D-FEAC2A45B075}" type="presParOf" srcId="{749DA796-7607-48BB-9B8E-985C72195581}" destId="{E2818404-6CDB-4434-AB39-F5A554622DCC}" srcOrd="1" destOrd="0" presId="urn:microsoft.com/office/officeart/2008/layout/LinedList"/>
    <dgm:cxn modelId="{B162C06E-D41A-4890-B72A-7B14708CF68B}" type="presParOf" srcId="{E2818404-6CDB-4434-AB39-F5A554622DCC}" destId="{F0F32D9C-1BF3-42EC-B07E-676D0D41E70F}" srcOrd="0" destOrd="0" presId="urn:microsoft.com/office/officeart/2008/layout/LinedList"/>
    <dgm:cxn modelId="{D64ECA68-CEFF-4075-8369-53032E5E655A}" type="presParOf" srcId="{E2818404-6CDB-4434-AB39-F5A554622DCC}" destId="{A472C1AF-645A-41E7-9AAB-8ABC1E3993AD}" srcOrd="1" destOrd="0" presId="urn:microsoft.com/office/officeart/2008/layout/LinedList"/>
    <dgm:cxn modelId="{95558F57-16AC-479B-ABFC-1A6ECA03C869}" type="presParOf" srcId="{749DA796-7607-48BB-9B8E-985C72195581}" destId="{05004445-0EC5-4C4E-8828-B5CC137192FD}" srcOrd="2" destOrd="0" presId="urn:microsoft.com/office/officeart/2008/layout/LinedList"/>
    <dgm:cxn modelId="{850EC7B6-C267-4204-838B-7FD5994E7A96}" type="presParOf" srcId="{749DA796-7607-48BB-9B8E-985C72195581}" destId="{1F185B78-AD0F-4961-87F7-D65AB4E5F502}" srcOrd="3" destOrd="0" presId="urn:microsoft.com/office/officeart/2008/layout/LinedList"/>
    <dgm:cxn modelId="{05831C77-2E3B-4D8D-B8C3-7450DF03A462}" type="presParOf" srcId="{1F185B78-AD0F-4961-87F7-D65AB4E5F502}" destId="{C3DB016A-0CCD-439D-B800-54351BE09156}" srcOrd="0" destOrd="0" presId="urn:microsoft.com/office/officeart/2008/layout/LinedList"/>
    <dgm:cxn modelId="{46B2AB77-22C1-4C35-BB97-809E52D7FFEC}" type="presParOf" srcId="{1F185B78-AD0F-4961-87F7-D65AB4E5F502}" destId="{B5AEC885-9611-4295-A0F0-235C0BACBD13}" srcOrd="1" destOrd="0" presId="urn:microsoft.com/office/officeart/2008/layout/LinedList"/>
    <dgm:cxn modelId="{1CC78DA1-4B52-4EB6-B52D-6563A27EB7B0}" type="presParOf" srcId="{749DA796-7607-48BB-9B8E-985C72195581}" destId="{E53F0EA1-A683-4ABC-A108-25E6515DFE6D}" srcOrd="4" destOrd="0" presId="urn:microsoft.com/office/officeart/2008/layout/LinedList"/>
    <dgm:cxn modelId="{454137DA-7E0F-4387-93BB-BEFEF272B400}" type="presParOf" srcId="{749DA796-7607-48BB-9B8E-985C72195581}" destId="{151CBD41-38C7-44D4-A78E-B5359CD2EAEB}" srcOrd="5" destOrd="0" presId="urn:microsoft.com/office/officeart/2008/layout/LinedList"/>
    <dgm:cxn modelId="{EFAD9427-7054-4D9B-91A3-1B6A39E65CAC}" type="presParOf" srcId="{151CBD41-38C7-44D4-A78E-B5359CD2EAEB}" destId="{CD129EB2-0D34-4755-9A1E-D2F601505689}" srcOrd="0" destOrd="0" presId="urn:microsoft.com/office/officeart/2008/layout/LinedList"/>
    <dgm:cxn modelId="{537268A4-FDE7-4D47-AD5E-041EA09D00B0}" type="presParOf" srcId="{151CBD41-38C7-44D4-A78E-B5359CD2EAEB}" destId="{084FAC71-A88F-42E9-BEC7-29943D2C4B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B6415-C763-4437-BFCB-E0F07BB247D4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9904C3D-E6FA-4552-9338-D1972A190868}">
      <dgm:prSet/>
      <dgm:spPr/>
      <dgm:t>
        <a:bodyPr/>
        <a:lstStyle/>
        <a:p>
          <a:r>
            <a:rPr lang="nb-NO"/>
            <a:t>Egeninnsats= internfinansiert frikjøp = </a:t>
          </a:r>
          <a:r>
            <a:rPr lang="nb-NO" b="0" i="0"/>
            <a:t>Den delen av UiO-ansattes arbeidstid i prosjektet som enheten selv må dekke via grunnbevilgningen</a:t>
          </a:r>
          <a:endParaRPr lang="en-US"/>
        </a:p>
      </dgm:t>
    </dgm:pt>
    <dgm:pt modelId="{8627FB35-A9D9-447A-BD5B-6E5022CAF2F3}" type="parTrans" cxnId="{B1728111-8C5B-4F10-A1B3-0F9C4704C331}">
      <dgm:prSet/>
      <dgm:spPr/>
      <dgm:t>
        <a:bodyPr/>
        <a:lstStyle/>
        <a:p>
          <a:endParaRPr lang="en-US"/>
        </a:p>
      </dgm:t>
    </dgm:pt>
    <dgm:pt modelId="{A835E69E-900F-4EEF-A048-C59A83FB1664}" type="sibTrans" cxnId="{B1728111-8C5B-4F10-A1B3-0F9C4704C331}">
      <dgm:prSet/>
      <dgm:spPr/>
      <dgm:t>
        <a:bodyPr/>
        <a:lstStyle/>
        <a:p>
          <a:endParaRPr lang="en-US"/>
        </a:p>
      </dgm:t>
    </dgm:pt>
    <dgm:pt modelId="{34BCBFEF-147C-419C-B25C-7EC83511CCA3}">
      <dgm:prSet/>
      <dgm:spPr/>
      <dgm:t>
        <a:bodyPr/>
        <a:lstStyle/>
        <a:p>
          <a:r>
            <a:rPr lang="nb-NO"/>
            <a:t>Frikjøp = </a:t>
          </a:r>
          <a:r>
            <a:rPr lang="nb-NO" b="0" i="0"/>
            <a:t>Den delen av UiO-ansattes arbeidstid i prosjektet som dekkes av finansiør</a:t>
          </a:r>
          <a:endParaRPr lang="en-US"/>
        </a:p>
      </dgm:t>
    </dgm:pt>
    <dgm:pt modelId="{9E6989C8-61A8-4323-84B9-CA1C42CE74F1}" type="parTrans" cxnId="{8250B1A2-5D98-4E7A-94EA-5CF11A39BF4C}">
      <dgm:prSet/>
      <dgm:spPr/>
      <dgm:t>
        <a:bodyPr/>
        <a:lstStyle/>
        <a:p>
          <a:endParaRPr lang="en-US"/>
        </a:p>
      </dgm:t>
    </dgm:pt>
    <dgm:pt modelId="{BE4E1912-394D-451E-9E37-CEAC459FFBA9}" type="sibTrans" cxnId="{8250B1A2-5D98-4E7A-94EA-5CF11A39BF4C}">
      <dgm:prSet/>
      <dgm:spPr/>
      <dgm:t>
        <a:bodyPr/>
        <a:lstStyle/>
        <a:p>
          <a:endParaRPr lang="en-US"/>
        </a:p>
      </dgm:t>
    </dgm:pt>
    <dgm:pt modelId="{D259EE74-1C20-45D5-B48D-6A3F5A7989B5}" type="pres">
      <dgm:prSet presAssocID="{46CB6415-C763-4437-BFCB-E0F07BB247D4}" presName="vert0" presStyleCnt="0">
        <dgm:presLayoutVars>
          <dgm:dir/>
          <dgm:animOne val="branch"/>
          <dgm:animLvl val="lvl"/>
        </dgm:presLayoutVars>
      </dgm:prSet>
      <dgm:spPr/>
    </dgm:pt>
    <dgm:pt modelId="{DA70DCA8-CE23-4202-BFAF-AD99FC9A164E}" type="pres">
      <dgm:prSet presAssocID="{C9904C3D-E6FA-4552-9338-D1972A190868}" presName="thickLine" presStyleLbl="alignNode1" presStyleIdx="0" presStyleCnt="2"/>
      <dgm:spPr/>
    </dgm:pt>
    <dgm:pt modelId="{05D41607-BA5F-4CC6-8742-B5B7FEE645CD}" type="pres">
      <dgm:prSet presAssocID="{C9904C3D-E6FA-4552-9338-D1972A190868}" presName="horz1" presStyleCnt="0"/>
      <dgm:spPr/>
    </dgm:pt>
    <dgm:pt modelId="{366F2332-F1A6-4A8B-B7D2-5A6813F9A3F8}" type="pres">
      <dgm:prSet presAssocID="{C9904C3D-E6FA-4552-9338-D1972A190868}" presName="tx1" presStyleLbl="revTx" presStyleIdx="0" presStyleCnt="2"/>
      <dgm:spPr/>
    </dgm:pt>
    <dgm:pt modelId="{C2BAEC24-131D-4DF6-A6F2-5CAA79707382}" type="pres">
      <dgm:prSet presAssocID="{C9904C3D-E6FA-4552-9338-D1972A190868}" presName="vert1" presStyleCnt="0"/>
      <dgm:spPr/>
    </dgm:pt>
    <dgm:pt modelId="{052BE31B-008F-4871-9FD1-FF89AF5EAD96}" type="pres">
      <dgm:prSet presAssocID="{34BCBFEF-147C-419C-B25C-7EC83511CCA3}" presName="thickLine" presStyleLbl="alignNode1" presStyleIdx="1" presStyleCnt="2"/>
      <dgm:spPr/>
    </dgm:pt>
    <dgm:pt modelId="{A5932BA7-9E1C-4D96-B8E1-832D49601D8C}" type="pres">
      <dgm:prSet presAssocID="{34BCBFEF-147C-419C-B25C-7EC83511CCA3}" presName="horz1" presStyleCnt="0"/>
      <dgm:spPr/>
    </dgm:pt>
    <dgm:pt modelId="{D6014FF0-725A-451E-968F-1F5297AB8439}" type="pres">
      <dgm:prSet presAssocID="{34BCBFEF-147C-419C-B25C-7EC83511CCA3}" presName="tx1" presStyleLbl="revTx" presStyleIdx="1" presStyleCnt="2"/>
      <dgm:spPr/>
    </dgm:pt>
    <dgm:pt modelId="{A27ED9EA-C868-47BB-AE79-43477B2D90E0}" type="pres">
      <dgm:prSet presAssocID="{34BCBFEF-147C-419C-B25C-7EC83511CCA3}" presName="vert1" presStyleCnt="0"/>
      <dgm:spPr/>
    </dgm:pt>
  </dgm:ptLst>
  <dgm:cxnLst>
    <dgm:cxn modelId="{B1728111-8C5B-4F10-A1B3-0F9C4704C331}" srcId="{46CB6415-C763-4437-BFCB-E0F07BB247D4}" destId="{C9904C3D-E6FA-4552-9338-D1972A190868}" srcOrd="0" destOrd="0" parTransId="{8627FB35-A9D9-447A-BD5B-6E5022CAF2F3}" sibTransId="{A835E69E-900F-4EEF-A048-C59A83FB1664}"/>
    <dgm:cxn modelId="{39C29C56-54D6-4173-A9DB-9CFB7C13A9DB}" type="presOf" srcId="{C9904C3D-E6FA-4552-9338-D1972A190868}" destId="{366F2332-F1A6-4A8B-B7D2-5A6813F9A3F8}" srcOrd="0" destOrd="0" presId="urn:microsoft.com/office/officeart/2008/layout/LinedList"/>
    <dgm:cxn modelId="{E902C298-83EF-4598-9773-294CD4DCB1DF}" type="presOf" srcId="{46CB6415-C763-4437-BFCB-E0F07BB247D4}" destId="{D259EE74-1C20-45D5-B48D-6A3F5A7989B5}" srcOrd="0" destOrd="0" presId="urn:microsoft.com/office/officeart/2008/layout/LinedList"/>
    <dgm:cxn modelId="{8250B1A2-5D98-4E7A-94EA-5CF11A39BF4C}" srcId="{46CB6415-C763-4437-BFCB-E0F07BB247D4}" destId="{34BCBFEF-147C-419C-B25C-7EC83511CCA3}" srcOrd="1" destOrd="0" parTransId="{9E6989C8-61A8-4323-84B9-CA1C42CE74F1}" sibTransId="{BE4E1912-394D-451E-9E37-CEAC459FFBA9}"/>
    <dgm:cxn modelId="{F04CD5C2-6726-4E52-ACFB-ADFB9383A007}" type="presOf" srcId="{34BCBFEF-147C-419C-B25C-7EC83511CCA3}" destId="{D6014FF0-725A-451E-968F-1F5297AB8439}" srcOrd="0" destOrd="0" presId="urn:microsoft.com/office/officeart/2008/layout/LinedList"/>
    <dgm:cxn modelId="{A0A903D3-B584-4806-B2EF-6C59F8B70C2C}" type="presParOf" srcId="{D259EE74-1C20-45D5-B48D-6A3F5A7989B5}" destId="{DA70DCA8-CE23-4202-BFAF-AD99FC9A164E}" srcOrd="0" destOrd="0" presId="urn:microsoft.com/office/officeart/2008/layout/LinedList"/>
    <dgm:cxn modelId="{04B325D8-A472-47E9-A3E8-F5D697CA2581}" type="presParOf" srcId="{D259EE74-1C20-45D5-B48D-6A3F5A7989B5}" destId="{05D41607-BA5F-4CC6-8742-B5B7FEE645CD}" srcOrd="1" destOrd="0" presId="urn:microsoft.com/office/officeart/2008/layout/LinedList"/>
    <dgm:cxn modelId="{6BA264AA-D0E3-4532-B1E5-B20E15AEF290}" type="presParOf" srcId="{05D41607-BA5F-4CC6-8742-B5B7FEE645CD}" destId="{366F2332-F1A6-4A8B-B7D2-5A6813F9A3F8}" srcOrd="0" destOrd="0" presId="urn:microsoft.com/office/officeart/2008/layout/LinedList"/>
    <dgm:cxn modelId="{9A5493FE-AC80-48DD-816B-E57830BB562D}" type="presParOf" srcId="{05D41607-BA5F-4CC6-8742-B5B7FEE645CD}" destId="{C2BAEC24-131D-4DF6-A6F2-5CAA79707382}" srcOrd="1" destOrd="0" presId="urn:microsoft.com/office/officeart/2008/layout/LinedList"/>
    <dgm:cxn modelId="{5D40BA2E-E6B8-485A-8D2B-84E29BCA4B5C}" type="presParOf" srcId="{D259EE74-1C20-45D5-B48D-6A3F5A7989B5}" destId="{052BE31B-008F-4871-9FD1-FF89AF5EAD96}" srcOrd="2" destOrd="0" presId="urn:microsoft.com/office/officeart/2008/layout/LinedList"/>
    <dgm:cxn modelId="{A19A193A-0E06-4EBF-9745-14905A15A8B2}" type="presParOf" srcId="{D259EE74-1C20-45D5-B48D-6A3F5A7989B5}" destId="{A5932BA7-9E1C-4D96-B8E1-832D49601D8C}" srcOrd="3" destOrd="0" presId="urn:microsoft.com/office/officeart/2008/layout/LinedList"/>
    <dgm:cxn modelId="{78CBB58C-E014-4E16-BB85-1EFB6843886B}" type="presParOf" srcId="{A5932BA7-9E1C-4D96-B8E1-832D49601D8C}" destId="{D6014FF0-725A-451E-968F-1F5297AB8439}" srcOrd="0" destOrd="0" presId="urn:microsoft.com/office/officeart/2008/layout/LinedList"/>
    <dgm:cxn modelId="{0DE5FB0A-0195-40EB-A187-57DF2621BD9F}" type="presParOf" srcId="{A5932BA7-9E1C-4D96-B8E1-832D49601D8C}" destId="{A27ED9EA-C868-47BB-AE79-43477B2D90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136BA-3612-4445-8B1A-02200FB9DD5E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32D9C-1BF3-42EC-B07E-676D0D41E70F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Ved UiO bruker vi en modell kalt TDI</a:t>
          </a:r>
          <a:endParaRPr lang="en-US" sz="2900" kern="1200"/>
        </a:p>
      </dsp:txBody>
      <dsp:txXfrm>
        <a:off x="0" y="2703"/>
        <a:ext cx="6900512" cy="1843578"/>
      </dsp:txXfrm>
    </dsp:sp>
    <dsp:sp modelId="{05004445-0EC5-4C4E-8828-B5CC137192FD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B016A-0CCD-439D-B800-54351BE09156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Modellen er basert på å kalkulere overhead pr årsverk og skiller mellom årsverk i vitenskapelig stilling og teknisk-administrative årsverk</a:t>
          </a:r>
          <a:endParaRPr lang="en-US" sz="2900" kern="1200"/>
        </a:p>
      </dsp:txBody>
      <dsp:txXfrm>
        <a:off x="0" y="1846281"/>
        <a:ext cx="6900512" cy="1843578"/>
      </dsp:txXfrm>
    </dsp:sp>
    <dsp:sp modelId="{E53F0EA1-A683-4ABC-A108-25E6515DFE6D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29EB2-0D34-4755-9A1E-D2F601505689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Ett vitenskapelig årsverk gir indirekte kostnader på ca 400 000 pr år</a:t>
          </a:r>
          <a:endParaRPr lang="en-US" sz="2900" kern="1200"/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0DCA8-CE23-4202-BFAF-AD99FC9A164E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F2332-F1A6-4A8B-B7D2-5A6813F9A3F8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Egeninnsats= internfinansiert frikjøp = </a:t>
          </a:r>
          <a:r>
            <a:rPr lang="nb-NO" sz="3500" b="0" i="0" kern="1200"/>
            <a:t>Den delen av UiO-ansattes arbeidstid i prosjektet som enheten selv må dekke via grunnbevilgningen</a:t>
          </a:r>
          <a:endParaRPr lang="en-US" sz="3500" kern="1200"/>
        </a:p>
      </dsp:txBody>
      <dsp:txXfrm>
        <a:off x="0" y="0"/>
        <a:ext cx="6900512" cy="2768070"/>
      </dsp:txXfrm>
    </dsp:sp>
    <dsp:sp modelId="{052BE31B-008F-4871-9FD1-FF89AF5EAD96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14FF0-725A-451E-968F-1F5297AB8439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Frikjøp = </a:t>
          </a:r>
          <a:r>
            <a:rPr lang="nb-NO" sz="3500" b="0" i="0" kern="1200"/>
            <a:t>Den delen av UiO-ansattes arbeidstid i prosjektet som dekkes av finansiør</a:t>
          </a:r>
          <a:endParaRPr lang="en-US" sz="3500" kern="1200"/>
        </a:p>
      </dsp:txBody>
      <dsp:txXfrm>
        <a:off x="0" y="2768070"/>
        <a:ext cx="6900512" cy="2768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C709-CB75-4F0B-BA73-053801917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1BEEA-96F9-4234-AF3D-BCA9D0F8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38356-E18D-4192-A768-E1405E41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D344-7700-4AC2-9B65-4792FB40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AAD19-2308-402C-9D3D-94A7BC07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858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4DAB-ABC2-463C-9398-B25A3AC0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30BE3-683E-4A70-9799-0A13EEB96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1B05-0D7D-4553-88A2-8322E619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F892E-7327-4022-ACFF-52D02A53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406C-E3F2-49CE-8390-0B5F5A81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784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018CD-55CA-4C02-A1F9-226A00E5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10A5A-386B-40C4-9F74-3FB0E20F3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3A392-3317-4D7A-A991-83982EB1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6A35D-7D54-44B0-BC97-ED28D98A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7B86A-FAB5-45E2-8562-3A783184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2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0E67-1181-4439-8E3F-B9AA22D1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743D-21AD-49E1-ACFE-C2E7E805E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39AEB-C847-4A72-A91B-015A7079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82604-4BFC-46BB-BBB0-C9136D4F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7D83C-023D-45CF-8390-5D14CD93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54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25B8-AB07-4317-BBCC-2C1640DC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339CE-C845-4E11-9AED-8BA233911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FDA80-F673-4FE2-89BF-4F4CA5FD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EBDDB-69F4-4B09-B7A0-A71B5773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0A1FD-5D87-4F12-A4EC-7478AEF2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099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0022-C7D5-40DB-97D0-55E8FF9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EE0B3-346D-421A-8F2F-EEEF53223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375D6-0FD6-4549-B257-C10DF2D32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32BCB-B85E-4C91-9754-E4B7CE8B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8A382-ACA3-417B-ACB4-69A286C6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507C6-850C-4DA7-A59C-226F5E33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78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DE46-E56B-4959-8323-D5A71E05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BA9A5-5393-413E-9335-B141F301F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03517-6EBA-4B34-A79B-820C2732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F8166-4341-46BA-AF3E-98CAFB242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43D85-558D-4D41-B404-D6856CCD1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F4461-7408-486B-9160-D1987AC9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6CD0B4-84A7-4E4E-BAFA-8A9662D7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462070-A31F-4F5D-A54A-0535FEF4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3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4AC9-DD0E-40CF-8E6E-2E1CF8E0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E15C3-AB86-4BD1-BF2F-A9232EB4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D208-8AB5-411E-A6F0-FE68328D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3622A-6D6B-4E41-814C-2AB0B77F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90EF8-FC2D-401B-BEFC-8D4207BC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C7AD4-1489-4176-9AC2-333475CA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01962-AECB-402C-B89A-0A735586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71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6E72-FB66-46FA-AE41-ED3CF9C9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5BA0-824F-4954-8E96-DA7D53B4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9141A-AA25-47BE-B11B-6F3901E51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64FA-75A0-4D25-AEF5-691007C3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FCA4D-3184-47AF-AFE9-98178A02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E1069-42A3-4691-BD86-74F3168E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31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632C-38C8-4CB2-BBCE-6BB271949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B4963-F607-42B5-8689-C06F964F3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064EF-D47E-43D7-A7C3-53434FCB3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46D1C-AC7E-461D-A2CA-CA4FBF90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B9F5A-F3B4-497E-9693-CB0DB782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5FF78-9097-4C25-AF42-2A62BA86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89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7DE69-1672-4A2E-AB48-FA0BC3D0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201B9-F47F-4856-8258-3A3AF500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8A0A-CC1B-4430-A2C4-EB354D723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4537-6910-4543-890E-97FF9DBA03E7}" type="datetimeFigureOut">
              <a:rPr lang="nb-NO" smtClean="0"/>
              <a:t>14.01.2022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A20DB-5352-4968-8796-8031E3B93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5E216-4A41-49FC-AC22-CBF3287E1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047F-3BAA-4386-8323-6D9A7F0F6B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66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E0315-F133-4F68-BA48-567E38753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nb-NO" sz="5600"/>
              <a:t>BOA-virksomheten og koblingen mellom BOA-økonomi og bevilgningsøkonomi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B4063-6A3C-4476-B67A-46E3CFFF2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nb-NO" dirty="0">
                <a:solidFill>
                  <a:srgbClr val="FFFFFF"/>
                </a:solidFill>
              </a:rPr>
              <a:t>Presentasjon for </a:t>
            </a:r>
            <a:r>
              <a:rPr lang="nb-NO" dirty="0" err="1">
                <a:solidFill>
                  <a:srgbClr val="FFFFFF"/>
                </a:solidFill>
              </a:rPr>
              <a:t>institutttådet</a:t>
            </a:r>
            <a:r>
              <a:rPr lang="nb-NO" dirty="0">
                <a:solidFill>
                  <a:srgbClr val="FFFFFF"/>
                </a:solidFill>
              </a:rPr>
              <a:t> 19.1.22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6C1A8-7090-4606-A6C9-DB03CE70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2600"/>
              <a:t>Påvirkning på bevilgningsøkonomien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54A41-D931-4611-9FFF-FBB4534D7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nb-NO" sz="2200"/>
              <a:t>Nettobidraget er nødvendig for å balansere bevilgningsøkonomien fordi virksomheten ved Helsam er rigget for en betydelig BOA-virksomhet.</a:t>
            </a:r>
          </a:p>
          <a:p>
            <a:r>
              <a:rPr lang="nb-NO" sz="2200"/>
              <a:t>Uten BOA-prosjekter hadde vi hatt vesentlig færre ansatte, vesentlig mindre arbeid innen personal og økonomi, mindre kontorbehov og i sum langt færre kostnader i bevilgningsøkonomien</a:t>
            </a:r>
          </a:p>
          <a:p>
            <a:r>
              <a:rPr lang="nb-NO" sz="2200"/>
              <a:t>Frikjøpsdelen av nettobidraget påvirker personalkostnadene for å dekke opp for basisoppgaver</a:t>
            </a:r>
          </a:p>
        </p:txBody>
      </p:sp>
    </p:spTree>
    <p:extLst>
      <p:ext uri="{BB962C8B-B14F-4D97-AF65-F5344CB8AC3E}">
        <p14:creationId xmlns:p14="http://schemas.microsoft.com/office/powerpoint/2010/main" val="426974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42F85-FD3C-4E1F-A5FC-1AE1A8A7E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nb-NO">
                <a:solidFill>
                  <a:schemeClr val="bg1"/>
                </a:solidFill>
              </a:rPr>
              <a:t>Bidrags- og oppdrags aktivitet = BOA = Eksterne prosjekter = EFV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04DCC-223A-48D5-B1D5-83022C1BF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400" dirty="0"/>
              <a:t>Vesentlige forutsetninger for BOA-virksomhet</a:t>
            </a:r>
          </a:p>
          <a:p>
            <a:pPr marL="457200" indent="-457200">
              <a:buAutoNum type="arabicPeriod"/>
            </a:pPr>
            <a:r>
              <a:rPr lang="nb-NO" sz="2400" dirty="0"/>
              <a:t>Vi er forpliktet til å vise de totale kostnadene for gjennomføring av prosjektet.</a:t>
            </a:r>
          </a:p>
          <a:p>
            <a:pPr marL="457200" indent="-457200">
              <a:buAutoNum type="arabicPeriod"/>
            </a:pPr>
            <a:r>
              <a:rPr lang="nb-NO" sz="2400" dirty="0"/>
              <a:t>Vi må skille mellom bidragsprosjekter og oppdragsprosjekter. Oppdrag forutsetter at vi ikke yter noen egeninnsats og de må faktureres med moms </a:t>
            </a:r>
          </a:p>
          <a:p>
            <a:pPr marL="457200" indent="-457200">
              <a:buAutoNum type="arabicPeriod"/>
            </a:pPr>
            <a:r>
              <a:rPr lang="nb-NO" sz="2400" dirty="0"/>
              <a:t>Bidragsprosjekter budsjetteres for å gå i balanse ved prosjektslutt. For å oppnå dette tilføres en egeninnsats underveis i prosjektperioden</a:t>
            </a:r>
            <a:endParaRPr lang="en-US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2082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205E-93C4-4B08-A571-A60075EC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b-NO" sz="4100"/>
              <a:t>Totale kostnader i et BOA-prosjekt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06E6-BAD2-423D-BFFC-DC754E1F6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/>
              <a:t>Direkte kostnader</a:t>
            </a:r>
          </a:p>
          <a:p>
            <a:r>
              <a:rPr lang="nb-NO" sz="2000"/>
              <a:t>Prosjektansattes tid = lønn</a:t>
            </a:r>
          </a:p>
          <a:p>
            <a:r>
              <a:rPr lang="nb-NO" sz="2000"/>
              <a:t>Drift</a:t>
            </a:r>
          </a:p>
          <a:p>
            <a:r>
              <a:rPr lang="nb-NO" sz="2000"/>
              <a:t>Faste ansattes (bevilgning) tid brukt i prosjektet = andel av deres lønn</a:t>
            </a:r>
          </a:p>
          <a:p>
            <a:r>
              <a:rPr lang="nb-NO" sz="2000"/>
              <a:t>Evt leiestedskostnader</a:t>
            </a:r>
          </a:p>
          <a:p>
            <a:endParaRPr lang="nb-NO" sz="2000"/>
          </a:p>
          <a:p>
            <a:pPr marL="0" indent="0">
              <a:buNone/>
            </a:pPr>
            <a:r>
              <a:rPr lang="nb-NO" sz="2000"/>
              <a:t>Indirekte kostnader/Overhead</a:t>
            </a:r>
          </a:p>
          <a:p>
            <a:r>
              <a:rPr lang="nb-NO" sz="2000"/>
              <a:t>Indirekte kostnader på all tid brukt i prosjektet</a:t>
            </a:r>
          </a:p>
        </p:txBody>
      </p:sp>
      <p:pic>
        <p:nvPicPr>
          <p:cNvPr id="5" name="Picture 4" descr="Kalkulator, penn, kompass, penger og en papir graf som er skrevet ut">
            <a:extLst>
              <a:ext uri="{FF2B5EF4-FFF2-40B4-BE49-F238E27FC236}">
                <a16:creationId xmlns:a16="http://schemas.microsoft.com/office/drawing/2014/main" id="{F46E0290-63B5-44AA-8A32-0A4CD32DD2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49" r="27526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6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405DD3-6518-42EA-9B51-959935720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b-NO" sz="5400"/>
              <a:t>Indirekte kostnader = Overhead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E618CE-35E3-4BBC-B1F1-F4681B136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0860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90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BFE4D-CD4F-49AC-BAF9-01117D6E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b-NO" sz="5400"/>
              <a:t>Frikjøp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622CFB-416C-4EF8-9B76-5C2EF529E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02580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67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B2518D-9BF1-4EA1-B232-E5403244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2600"/>
              <a:t>Egenandel/egeninnsats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B7973-9313-4BE3-8214-4940ED9E1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200"/>
              <a:t>Egenandelen = </a:t>
            </a:r>
            <a:r>
              <a:rPr lang="en-GB" sz="2200" b="0" i="0">
                <a:effectLst/>
                <a:latin typeface="Arial" panose="020B0604020202020204" pitchFamily="34" charset="0"/>
              </a:rPr>
              <a:t>Den interne ressursinnsatsen institusjonen stiller til rådighet i prosjektet, uavhengig av finansiering. Den interne ressursinnsatsen kan bestå av fast ansattes tid (frikjøp), overhead (indirekte kostnader) og leiested (lab/vit.utstyr)</a:t>
            </a:r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414425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D2BCC-BD7F-4827-9CC2-E1CEFCD8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4600"/>
              <a:t>Nettobidraget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192E-119C-49D7-A1C6-BB941BD32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200"/>
              <a:t>Nettobidraget er sammenhengen mellom BOA-økonomien og bevilgningsøkonomien </a:t>
            </a:r>
          </a:p>
          <a:p>
            <a:pPr marL="0" indent="0">
              <a:buNone/>
            </a:pPr>
            <a:r>
              <a:rPr lang="nb-NO" sz="2200"/>
              <a:t>Består av: </a:t>
            </a:r>
          </a:p>
          <a:p>
            <a:pPr>
              <a:buFontTx/>
              <a:buChar char="-"/>
            </a:pPr>
            <a:r>
              <a:rPr lang="nb-NO" sz="2200"/>
              <a:t>Overhead (indirekte kostnad på all lønn i prosjektet)</a:t>
            </a:r>
            <a:br>
              <a:rPr lang="nb-NO" sz="2200"/>
            </a:br>
            <a:r>
              <a:rPr lang="nb-NO" sz="2200"/>
              <a:t>Går fra BOA til bevilgning</a:t>
            </a:r>
          </a:p>
          <a:p>
            <a:pPr>
              <a:buFontTx/>
              <a:buChar char="-"/>
            </a:pPr>
            <a:r>
              <a:rPr lang="nb-NO" sz="2200"/>
              <a:t>Frikjøp (lønnskostnad for ansattes tid brukt)</a:t>
            </a:r>
            <a:br>
              <a:rPr lang="nb-NO" sz="2200"/>
            </a:br>
            <a:r>
              <a:rPr lang="nb-NO" sz="2200"/>
              <a:t>Går fra BOA til bevilgning</a:t>
            </a:r>
          </a:p>
          <a:p>
            <a:pPr>
              <a:buFontTx/>
              <a:buChar char="-"/>
            </a:pPr>
            <a:r>
              <a:rPr lang="nb-NO" sz="2200"/>
              <a:t>Egeninnsats (de interne ressursene som vi bidrar med i det enkelte prosjekt)</a:t>
            </a:r>
            <a:br>
              <a:rPr lang="nb-NO" sz="2200"/>
            </a:br>
            <a:r>
              <a:rPr lang="nb-NO" sz="2200"/>
              <a:t>Går fra bevilgning til BOA</a:t>
            </a:r>
          </a:p>
        </p:txBody>
      </p:sp>
    </p:spTree>
    <p:extLst>
      <p:ext uri="{BB962C8B-B14F-4D97-AF65-F5344CB8AC3E}">
        <p14:creationId xmlns:p14="http://schemas.microsoft.com/office/powerpoint/2010/main" val="15916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2A48C-E8E7-4CBA-9F6C-D26AFF44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b-NO" sz="4600"/>
              <a:t>Nettobidraget = summen av total BOA-virksomhet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A79A-6111-4F8B-B873-D4349CB5A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Nærmere 200 BOA-prosjekter ved </a:t>
            </a:r>
            <a:r>
              <a:rPr lang="nb-NO" sz="2200" dirty="0" err="1"/>
              <a:t>Helsam</a:t>
            </a:r>
            <a:endParaRPr lang="nb-NO" sz="2200" dirty="0"/>
          </a:p>
          <a:p>
            <a:r>
              <a:rPr lang="nb-NO" sz="2200" dirty="0"/>
              <a:t>Til dels betydelig variasjon i hvor god finansieringen er og hva </a:t>
            </a:r>
            <a:r>
              <a:rPr lang="nb-NO" sz="2200" dirty="0" err="1"/>
              <a:t>finansiør</a:t>
            </a:r>
            <a:r>
              <a:rPr lang="nb-NO" sz="2200" dirty="0"/>
              <a:t> aksepterer av kostnader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0265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29E32-15DE-487B-BEE6-9695E2ED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/>
              <a:t>Svingninger i nettobidrag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4419-6375-44E5-B30F-AAE72AF0C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/>
              <a:t>Når et nytt prosjekt budsjetteres beregnes overhead, frikjøp og egeninnsats for å vise totale kostnader i prosjektet og sørge for at det går ut i balanse ved prosjektslutt.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r>
              <a:rPr lang="nb-NO" sz="2200"/>
              <a:t>Endringer i gjennomføringen av prosjektet gir svingninger i nettobidraget for eksempel: </a:t>
            </a:r>
          </a:p>
          <a:p>
            <a:r>
              <a:rPr lang="nb-NO" sz="2200"/>
              <a:t>Forskjell på budsjettert lønn og reell lønn på ansatte i prosjektet (annen innsats, annet lønnstrinn, effekten av permisjoner og fravær)</a:t>
            </a:r>
          </a:p>
          <a:p>
            <a:r>
              <a:rPr lang="nb-NO" sz="2200"/>
              <a:t>Valutasvingninger (enten i inntektene eller i viderefordeling til partner)</a:t>
            </a:r>
          </a:p>
          <a:p>
            <a:r>
              <a:rPr lang="nb-NO" sz="2200"/>
              <a:t>Endringer i aktivitet sammenlignet med budsjett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158639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BOA-virksomheten og koblingen mellom BOA-økonomi og bevilgningsøkonomi</vt:lpstr>
      <vt:lpstr>Bidrags- og oppdrags aktivitet = BOA = Eksterne prosjekter = EFV</vt:lpstr>
      <vt:lpstr>Totale kostnader i et BOA-prosjekt</vt:lpstr>
      <vt:lpstr>Indirekte kostnader = Overhead</vt:lpstr>
      <vt:lpstr>Frikjøp</vt:lpstr>
      <vt:lpstr>Egenandel/egeninnsats</vt:lpstr>
      <vt:lpstr>Nettobidraget</vt:lpstr>
      <vt:lpstr>Nettobidraget = summen av total BOA-virksomhet</vt:lpstr>
      <vt:lpstr>Svingninger i nettobidrag</vt:lpstr>
      <vt:lpstr>Påvirkning på bevilgningsøkonomien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Nettobidrag</dc:title>
  <dc:creator>Knut Tore Stokke</dc:creator>
  <cp:lastModifiedBy>Knut Tore Stokke</cp:lastModifiedBy>
  <cp:revision>8</cp:revision>
  <dcterms:created xsi:type="dcterms:W3CDTF">2022-01-14T09:15:10Z</dcterms:created>
  <dcterms:modified xsi:type="dcterms:W3CDTF">2022-01-14T10:22:49Z</dcterms:modified>
</cp:coreProperties>
</file>