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80" r:id="rId4"/>
    <p:sldId id="259" r:id="rId5"/>
    <p:sldId id="275" r:id="rId6"/>
    <p:sldId id="261" r:id="rId7"/>
    <p:sldId id="279" r:id="rId8"/>
    <p:sldId id="262" r:id="rId9"/>
    <p:sldId id="260" r:id="rId10"/>
    <p:sldId id="273" r:id="rId11"/>
    <p:sldId id="278" r:id="rId12"/>
    <p:sldId id="277" r:id="rId13"/>
    <p:sldId id="276" r:id="rId14"/>
    <p:sldId id="274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96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pos="1344" userDrawn="1">
          <p15:clr>
            <a:srgbClr val="A4A3A4"/>
          </p15:clr>
        </p15:guide>
        <p15:guide id="5" pos="1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661" autoAdjust="0"/>
  </p:normalViewPr>
  <p:slideViewPr>
    <p:cSldViewPr>
      <p:cViewPr varScale="1">
        <p:scale>
          <a:sx n="61" d="100"/>
          <a:sy n="61" d="100"/>
        </p:scale>
        <p:origin x="858" y="72"/>
      </p:cViewPr>
      <p:guideLst>
        <p:guide orient="horz" pos="2160"/>
        <p:guide pos="896"/>
        <p:guide pos="7296"/>
        <p:guide pos="134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C4AFC2-BBF1-1B41-9AF0-3B1D09DC6D2A}" type="datetime1">
              <a:rPr lang="nb-NO"/>
              <a:pPr>
                <a:defRPr/>
              </a:pPr>
              <a:t>14.01.2022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F28ED2-344E-0C4A-8D81-92E232C9F34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E3EE1E-3C2D-7546-8C9F-E47A741AE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2286000"/>
            <a:ext cx="100584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429000"/>
            <a:ext cx="10058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45D18-A5C2-D04A-9458-1ED9A137B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838200"/>
            <a:ext cx="25654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838200"/>
            <a:ext cx="74930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7ED6-3409-A046-A277-F5E005F6C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5C01-76AD-FC43-A144-B3ABB32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AECB-840C-D74B-A785-57E104E44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0DF3-4A6F-A04E-8A05-381617CDF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AFA0-9153-B24A-BBC0-BDDB58F1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B0EF-E696-AD48-B7DC-E3AFB18FC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18B1-0630-4E4F-9CC1-7C686E93F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FA4C-871F-8546-94A1-362243D70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838200"/>
            <a:ext cx="1026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1026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248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0" y="6248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83E2DF36-CFD4-A940-8911-9964B8BA7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 descr="MED_IHS_A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6401" y="191364"/>
            <a:ext cx="4470907" cy="3420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/>
              <a:t>Langtidsprognose 2022-26</a:t>
            </a:r>
            <a:br>
              <a:rPr lang="nb-NO" sz="3600" dirty="0"/>
            </a:b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/>
              <a:t>Instituttrådet </a:t>
            </a:r>
            <a:r>
              <a:rPr lang="nb-NO" dirty="0"/>
              <a:t>19. januar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9FEC1-17E9-4DB2-81BB-5DC9DEE1D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nb-NO" dirty="0"/>
              <a:t>Årsverksutvikling vitenskapelige stillinger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EAFD94-7D01-4E29-8F2F-BC104212FDC1}"/>
              </a:ext>
            </a:extLst>
          </p:cNvPr>
          <p:cNvSpPr txBox="1"/>
          <p:nvPr/>
        </p:nvSpPr>
        <p:spPr bwMode="auto">
          <a:xfrm>
            <a:off x="609600" y="1417638"/>
            <a:ext cx="538691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20000"/>
              </a:spcBef>
            </a:pPr>
            <a:r>
              <a:rPr lang="nb-NO" sz="2400" dirty="0">
                <a:latin typeface="+mn-lt"/>
                <a:ea typeface="+mn-ea"/>
                <a:cs typeface="+mn-cs"/>
              </a:rPr>
              <a:t>Inkluderer eksternfinansierte årsverk</a:t>
            </a:r>
          </a:p>
          <a:p>
            <a:pPr eaLnBrk="1" hangingPunct="1">
              <a:spcBef>
                <a:spcPct val="20000"/>
              </a:spcBef>
            </a:pPr>
            <a:r>
              <a:rPr lang="nb-NO" sz="2400" dirty="0">
                <a:latin typeface="+mn-lt"/>
                <a:ea typeface="+mn-ea"/>
                <a:cs typeface="+mn-cs"/>
              </a:rPr>
              <a:t>Ansatte i praksis er ikke inkludert</a:t>
            </a:r>
          </a:p>
          <a:p>
            <a:pPr eaLnBrk="1" hangingPunct="1">
              <a:spcBef>
                <a:spcPct val="20000"/>
              </a:spcBef>
            </a:pPr>
            <a:r>
              <a:rPr lang="nb-NO" sz="2400" dirty="0">
                <a:latin typeface="+mn-lt"/>
                <a:ea typeface="+mn-ea"/>
                <a:cs typeface="+mn-cs"/>
              </a:rPr>
              <a:t>Vekst fra 22 til 23 er primært helårseffekt  av stillinger under tilsetting pluss 1,8 nye årsverk i faste stillinger. For resten av perioden er det justert for avganger for aldersgrensen</a:t>
            </a:r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CA788C97-04C5-44E3-8DC5-AB313F0C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nb-NO"/>
              <a:t>11. april 2011</a:t>
            </a:r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0C1FF87D-A626-4B69-9A98-D64DABFA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6248400"/>
            <a:ext cx="6400800" cy="457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Ny Powerpoint mal 2011</a:t>
            </a:r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BE629BB4-7933-462D-B16C-B155F4AA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248400"/>
            <a:ext cx="914400" cy="457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40060DF3-4A6F-A04E-8A05-381617CDFEFA}" type="slidenum">
              <a:rPr lang="en-US"/>
              <a:pPr>
                <a:spcAft>
                  <a:spcPts val="600"/>
                </a:spcAft>
                <a:defRPr/>
              </a:pPr>
              <a:t>11</a:t>
            </a:fld>
            <a:endParaRPr 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901C96F-D919-4367-808C-FA496F5DDEA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94933962"/>
              </p:ext>
            </p:extLst>
          </p:nvPr>
        </p:nvGraphicFramePr>
        <p:xfrm>
          <a:off x="5996517" y="2174874"/>
          <a:ext cx="5585880" cy="2262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980">
                  <a:extLst>
                    <a:ext uri="{9D8B030D-6E8A-4147-A177-3AD203B41FA5}">
                      <a16:colId xmlns:a16="http://schemas.microsoft.com/office/drawing/2014/main" val="637034100"/>
                    </a:ext>
                  </a:extLst>
                </a:gridCol>
                <a:gridCol w="930980">
                  <a:extLst>
                    <a:ext uri="{9D8B030D-6E8A-4147-A177-3AD203B41FA5}">
                      <a16:colId xmlns:a16="http://schemas.microsoft.com/office/drawing/2014/main" val="3870446457"/>
                    </a:ext>
                  </a:extLst>
                </a:gridCol>
                <a:gridCol w="930980">
                  <a:extLst>
                    <a:ext uri="{9D8B030D-6E8A-4147-A177-3AD203B41FA5}">
                      <a16:colId xmlns:a16="http://schemas.microsoft.com/office/drawing/2014/main" val="3768850508"/>
                    </a:ext>
                  </a:extLst>
                </a:gridCol>
                <a:gridCol w="930980">
                  <a:extLst>
                    <a:ext uri="{9D8B030D-6E8A-4147-A177-3AD203B41FA5}">
                      <a16:colId xmlns:a16="http://schemas.microsoft.com/office/drawing/2014/main" val="3063482635"/>
                    </a:ext>
                  </a:extLst>
                </a:gridCol>
                <a:gridCol w="930980">
                  <a:extLst>
                    <a:ext uri="{9D8B030D-6E8A-4147-A177-3AD203B41FA5}">
                      <a16:colId xmlns:a16="http://schemas.microsoft.com/office/drawing/2014/main" val="1342313281"/>
                    </a:ext>
                  </a:extLst>
                </a:gridCol>
                <a:gridCol w="930980">
                  <a:extLst>
                    <a:ext uri="{9D8B030D-6E8A-4147-A177-3AD203B41FA5}">
                      <a16:colId xmlns:a16="http://schemas.microsoft.com/office/drawing/2014/main" val="3594530056"/>
                    </a:ext>
                  </a:extLst>
                </a:gridCol>
              </a:tblGrid>
              <a:tr h="452447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78793"/>
                  </a:ext>
                </a:extLst>
              </a:tr>
              <a:tr h="452447">
                <a:tc>
                  <a:txBody>
                    <a:bodyPr/>
                    <a:lstStyle/>
                    <a:p>
                      <a:r>
                        <a:rPr lang="nb-NO" dirty="0"/>
                        <a:t>Lektor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1915"/>
                  </a:ext>
                </a:extLst>
              </a:tr>
              <a:tr h="452447">
                <a:tc>
                  <a:txBody>
                    <a:bodyPr/>
                    <a:lstStyle/>
                    <a:p>
                      <a:r>
                        <a:rPr lang="nb-NO" dirty="0"/>
                        <a:t>1.am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37,1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80423"/>
                  </a:ext>
                </a:extLst>
              </a:tr>
              <a:tr h="452447">
                <a:tc>
                  <a:txBody>
                    <a:bodyPr/>
                    <a:lstStyle/>
                    <a:p>
                      <a:r>
                        <a:rPr lang="nb-NO" dirty="0"/>
                        <a:t>Prof.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03267"/>
                  </a:ext>
                </a:extLst>
              </a:tr>
              <a:tr h="452447">
                <a:tc>
                  <a:txBody>
                    <a:bodyPr/>
                    <a:lstStyle/>
                    <a:p>
                      <a:r>
                        <a:rPr lang="nb-NO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16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25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3CF8-BCE7-47D8-9A06-93F5AF64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Avganger faste stillinger prognoseperioden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581F-488D-48EC-BAD3-C65F3F6C1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2022: </a:t>
            </a:r>
          </a:p>
          <a:p>
            <a:pPr marL="0" indent="0">
              <a:buNone/>
            </a:pPr>
            <a:r>
              <a:rPr lang="nb-NO" dirty="0"/>
              <a:t>Tor Iversen (</a:t>
            </a:r>
            <a:r>
              <a:rPr lang="nb-NO" dirty="0" err="1"/>
              <a:t>Heled</a:t>
            </a:r>
            <a:r>
              <a:rPr lang="nb-NO" dirty="0"/>
              <a:t>)</a:t>
            </a:r>
          </a:p>
          <a:p>
            <a:pPr marL="0" indent="0">
              <a:buNone/>
            </a:pPr>
            <a:r>
              <a:rPr lang="nb-NO" dirty="0"/>
              <a:t>Karl Arne Johannessen 20% (</a:t>
            </a:r>
            <a:r>
              <a:rPr lang="nb-NO" dirty="0" err="1"/>
              <a:t>Heled</a:t>
            </a:r>
            <a:r>
              <a:rPr lang="nb-NO" dirty="0"/>
              <a:t>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2023: Mette Brekke 90% (</a:t>
            </a:r>
            <a:r>
              <a:rPr lang="nb-NO" dirty="0" err="1"/>
              <a:t>allmed</a:t>
            </a:r>
            <a:r>
              <a:rPr lang="nb-NO" dirty="0"/>
              <a:t>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2025: Bård Natvig 50% (</a:t>
            </a:r>
            <a:r>
              <a:rPr lang="nb-NO" dirty="0" err="1"/>
              <a:t>allmed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357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F46CC-8BA0-4054-8236-CFE4CAA0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Udisponerte stillinger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ED6F-5864-43D8-BC45-1EDE66BA9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Alle år: 2 årsverk pr år til vikarer (frikjøpsbehov, sykemeldinger og permisjoner)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Nye professor/1.am</a:t>
            </a:r>
          </a:p>
          <a:p>
            <a:r>
              <a:rPr lang="nb-NO" dirty="0"/>
              <a:t>1,8 nye årsverk tilsatt i 23</a:t>
            </a:r>
          </a:p>
          <a:p>
            <a:r>
              <a:rPr lang="nb-NO" dirty="0"/>
              <a:t>2,2 nye årsverk tilsatt i 24</a:t>
            </a:r>
          </a:p>
          <a:p>
            <a:r>
              <a:rPr lang="nb-NO" dirty="0"/>
              <a:t>1,7 nye årsverk tilsatt i 26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534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C5FF-C9C3-45A5-8599-69786B9B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Usikkerhetsmomenter ikke-hensyntatt i prognosen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9FC5-9444-465F-8B30-F678B8DB3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Prognosen er ikke justert for økning i praksis i </a:t>
            </a:r>
            <a:r>
              <a:rPr lang="nb-NO" dirty="0" err="1"/>
              <a:t>profesjonsstudet</a:t>
            </a:r>
            <a:r>
              <a:rPr lang="nb-NO" dirty="0"/>
              <a:t> som følge av RETHOS. Utvidelsen av praksis er beregnet til </a:t>
            </a:r>
            <a:r>
              <a:rPr lang="nb-NO" dirty="0" err="1"/>
              <a:t>ca</a:t>
            </a:r>
            <a:r>
              <a:rPr lang="nb-NO" dirty="0"/>
              <a:t> 5 </a:t>
            </a:r>
            <a:r>
              <a:rPr lang="nb-NO" dirty="0" err="1"/>
              <a:t>mill</a:t>
            </a:r>
            <a:r>
              <a:rPr lang="nb-NO" dirty="0"/>
              <a:t> pr år dersom vi ekstrapolerer dagens kostnadsnivå. Finansiering av økte kostnader er ikke avklart. Det er for stor usikkerhet rundt de økonomiske konsekvensene til å inkludere de i prognosen. </a:t>
            </a:r>
            <a:br>
              <a:rPr lang="nb-NO" dirty="0"/>
            </a:br>
            <a:r>
              <a:rPr lang="nb-NO" dirty="0"/>
              <a:t>Det er satt av lønnsmidler for å arbeide fram forslag til hvordan praksis kan utvides.</a:t>
            </a:r>
          </a:p>
          <a:p>
            <a:r>
              <a:rPr lang="nb-NO" dirty="0"/>
              <a:t>Prognosen er heller ikke justert for </a:t>
            </a:r>
            <a:r>
              <a:rPr lang="nb-NO" dirty="0" err="1"/>
              <a:t>evt</a:t>
            </a:r>
            <a:r>
              <a:rPr lang="nb-NO" dirty="0"/>
              <a:t> nye studieplasser og opprettelse av ny mastergrad i folkehelse og epidemiologi</a:t>
            </a:r>
          </a:p>
        </p:txBody>
      </p:sp>
    </p:spTree>
    <p:extLst>
      <p:ext uri="{BB962C8B-B14F-4D97-AF65-F5344CB8AC3E}">
        <p14:creationId xmlns:p14="http://schemas.microsoft.com/office/powerpoint/2010/main" val="1388068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854A-B29C-4C7F-9635-7B63BA8E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838200"/>
            <a:ext cx="10261600" cy="1143000"/>
          </a:xfrm>
        </p:spPr>
        <p:txBody>
          <a:bodyPr wrap="square" anchor="ctr">
            <a:normAutofit/>
          </a:bodyPr>
          <a:lstStyle/>
          <a:p>
            <a:r>
              <a:rPr lang="nb-NO" dirty="0"/>
              <a:t>Foreløpig langtidsprognose gitt forutsetningene over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AFE249-1C0F-4DC4-88E9-83970C2C6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67046"/>
              </p:ext>
            </p:extLst>
          </p:nvPr>
        </p:nvGraphicFramePr>
        <p:xfrm>
          <a:off x="0" y="1844824"/>
          <a:ext cx="11582403" cy="4680521"/>
        </p:xfrm>
        <a:graphic>
          <a:graphicData uri="http://schemas.openxmlformats.org/drawingml/2006/table">
            <a:tbl>
              <a:tblPr/>
              <a:tblGrid>
                <a:gridCol w="3413889">
                  <a:extLst>
                    <a:ext uri="{9D8B030D-6E8A-4147-A177-3AD203B41FA5}">
                      <a16:colId xmlns:a16="http://schemas.microsoft.com/office/drawing/2014/main" val="935569376"/>
                    </a:ext>
                  </a:extLst>
                </a:gridCol>
                <a:gridCol w="2323122">
                  <a:extLst>
                    <a:ext uri="{9D8B030D-6E8A-4147-A177-3AD203B41FA5}">
                      <a16:colId xmlns:a16="http://schemas.microsoft.com/office/drawing/2014/main" val="2684386245"/>
                    </a:ext>
                  </a:extLst>
                </a:gridCol>
                <a:gridCol w="1007061">
                  <a:extLst>
                    <a:ext uri="{9D8B030D-6E8A-4147-A177-3AD203B41FA5}">
                      <a16:colId xmlns:a16="http://schemas.microsoft.com/office/drawing/2014/main" val="99755238"/>
                    </a:ext>
                  </a:extLst>
                </a:gridCol>
                <a:gridCol w="1034631">
                  <a:extLst>
                    <a:ext uri="{9D8B030D-6E8A-4147-A177-3AD203B41FA5}">
                      <a16:colId xmlns:a16="http://schemas.microsoft.com/office/drawing/2014/main" val="2771710824"/>
                    </a:ext>
                  </a:extLst>
                </a:gridCol>
                <a:gridCol w="950925">
                  <a:extLst>
                    <a:ext uri="{9D8B030D-6E8A-4147-A177-3AD203B41FA5}">
                      <a16:colId xmlns:a16="http://schemas.microsoft.com/office/drawing/2014/main" val="2984298062"/>
                    </a:ext>
                  </a:extLst>
                </a:gridCol>
                <a:gridCol w="950925">
                  <a:extLst>
                    <a:ext uri="{9D8B030D-6E8A-4147-A177-3AD203B41FA5}">
                      <a16:colId xmlns:a16="http://schemas.microsoft.com/office/drawing/2014/main" val="2302222510"/>
                    </a:ext>
                  </a:extLst>
                </a:gridCol>
                <a:gridCol w="950925">
                  <a:extLst>
                    <a:ext uri="{9D8B030D-6E8A-4147-A177-3AD203B41FA5}">
                      <a16:colId xmlns:a16="http://schemas.microsoft.com/office/drawing/2014/main" val="294620822"/>
                    </a:ext>
                  </a:extLst>
                </a:gridCol>
                <a:gridCol w="950925">
                  <a:extLst>
                    <a:ext uri="{9D8B030D-6E8A-4147-A177-3AD203B41FA5}">
                      <a16:colId xmlns:a16="http://schemas.microsoft.com/office/drawing/2014/main" val="4284112658"/>
                    </a:ext>
                  </a:extLst>
                </a:gridCol>
              </a:tblGrid>
              <a:tr h="55699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Regnskap hittil    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Budsjett 22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Prognose 23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Prognose 24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Prognose 25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Prognose 26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73076"/>
                  </a:ext>
                </a:extLst>
              </a:tr>
              <a:tr h="556999">
                <a:tc rowSpan="5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Isolert mer-/mindreforbruk u/nettobidrag og prosjektavslutn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505" marR="111505" marT="55753" marB="5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Inntekter</a:t>
                      </a:r>
                      <a:endParaRPr lang="en-GB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-106 509 939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-98 849 980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-102 523 073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-103 475 073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-104 497 073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-103 603 073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17333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Personalkostnader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125 611 294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125 196 259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129 878 970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131 703 160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131 989 482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129 638 892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51084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Driftskostnader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9 039 541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16 435 000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11 882 886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11 882 886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11 882 886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11 882 886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1456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Investeringer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1 942 926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2 700 000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2 200 000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2 200 000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2 200 000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2 200 000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37185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Sum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30 083 823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45 481 279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41 438 783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42 310 973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41 575 295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40 118 705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196486"/>
                  </a:ext>
                </a:extLst>
              </a:tr>
              <a:tr h="556999">
                <a:tc rowSpan="3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Nettobidrag og prosjektavslutning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505" marR="111505" marT="55753" marB="5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Nettobidrag fra eksternfinansierte prosjekter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-35 421 891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-42 181 803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-39 248 001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-41 000 000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-41 500 000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-42 000 000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87443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Prosjektavslutning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-1 606 682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-749 627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-412 884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69 719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-4 034 634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011184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Sum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-37 028 573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-42 931 430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-39 660 884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-40 930 281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-45 534 634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-42 000 000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661724"/>
                  </a:ext>
                </a:extLst>
              </a:tr>
              <a:tr h="318570">
                <a:tc row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Overført fra i fjor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505" marR="111505" marT="55753" marB="5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Overført fra i fjor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7 702 017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69146"/>
                  </a:ext>
                </a:extLst>
              </a:tr>
              <a:tr h="31857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Sum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7 702 017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757 267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3 307 115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5 085 013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6 465 705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2 506 367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731911"/>
                  </a:ext>
                </a:extLst>
              </a:tr>
              <a:tr h="460964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Akkumulert resultat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505" marR="111505" marT="55753" marB="55753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757 267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3 307 115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5 085 013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6 465 705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2 506 367</a:t>
                      </a:r>
                      <a:endParaRPr lang="en-GB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625 072</a:t>
                      </a:r>
                      <a:endParaRPr lang="en-GB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5" marR="11615" marT="116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06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98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Helsams</a:t>
            </a:r>
            <a:r>
              <a:rPr lang="nb-NO" dirty="0"/>
              <a:t> økonomiske situasjon er forbedret sammenlignet med forrige budsjettrunde høsten 2021. Regnskapet er ikke stengt ennå, men vi ser ut til å gå ut av året med 0,7 </a:t>
            </a:r>
            <a:r>
              <a:rPr lang="nb-NO" dirty="0" err="1"/>
              <a:t>mill</a:t>
            </a:r>
            <a:r>
              <a:rPr lang="nb-NO" dirty="0"/>
              <a:t> i overforbruk</a:t>
            </a:r>
          </a:p>
          <a:p>
            <a:r>
              <a:rPr lang="nb-NO" dirty="0"/>
              <a:t>Viktigste usikkerhetsmomenter for langtidsprognosen</a:t>
            </a:r>
          </a:p>
          <a:p>
            <a:pPr lvl="1"/>
            <a:r>
              <a:rPr lang="nb-NO" dirty="0"/>
              <a:t>rom for nytilsettinger</a:t>
            </a:r>
          </a:p>
          <a:p>
            <a:pPr lvl="1"/>
            <a:r>
              <a:rPr lang="nb-NO" dirty="0"/>
              <a:t>nettobidraget </a:t>
            </a:r>
          </a:p>
          <a:p>
            <a:pPr lvl="1"/>
            <a:r>
              <a:rPr lang="nb-NO" dirty="0"/>
              <a:t>tildeling av nye studieplasser og konsekvenser av RETHOS for praksis i profesjonsstudiet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66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55CB-08E3-4199-A30D-5B323A69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Regnskap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9D9B-5726-4205-94E0-E2B00E8BE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Hovedtrekkene for regnskap sammenlignet med budsjett for 2021 er:</a:t>
            </a:r>
          </a:p>
          <a:p>
            <a:pPr>
              <a:buFontTx/>
              <a:buChar char="-"/>
            </a:pPr>
            <a:r>
              <a:rPr lang="nb-NO" sz="2400" dirty="0"/>
              <a:t>Driftskostnadene ble vesentlig lavere enn forventet, dras med som en utfordring i 2022 ved overføring av ubrukte midler</a:t>
            </a:r>
          </a:p>
          <a:p>
            <a:pPr>
              <a:buFontTx/>
              <a:buChar char="-"/>
            </a:pPr>
            <a:r>
              <a:rPr lang="nb-NO" sz="2400" dirty="0"/>
              <a:t>Inntektene ble 4 </a:t>
            </a:r>
            <a:r>
              <a:rPr lang="nb-NO" sz="2400" dirty="0" err="1"/>
              <a:t>mill</a:t>
            </a:r>
            <a:r>
              <a:rPr lang="nb-NO" sz="2400" dirty="0"/>
              <a:t> høyere enn forventet. Sammensatt forklaring, men de viktigste grunnene var ekstra inntekt fra fakultetet, mer øremerkede inntekter og større grad av kjøp av IT-utstyr</a:t>
            </a:r>
          </a:p>
          <a:p>
            <a:pPr>
              <a:buFontTx/>
              <a:buChar char="-"/>
            </a:pPr>
            <a:r>
              <a:rPr lang="nb-NO" sz="2400" dirty="0"/>
              <a:t>Nettobidraget ble </a:t>
            </a:r>
            <a:r>
              <a:rPr lang="nb-NO" sz="2400" dirty="0" err="1"/>
              <a:t>ca</a:t>
            </a:r>
            <a:r>
              <a:rPr lang="nb-NO" sz="2400" dirty="0"/>
              <a:t> 4 </a:t>
            </a:r>
            <a:r>
              <a:rPr lang="nb-NO" sz="2400" dirty="0" err="1"/>
              <a:t>mill</a:t>
            </a:r>
            <a:r>
              <a:rPr lang="nb-NO" sz="2400" dirty="0"/>
              <a:t> lavere enn forventet på grunn av utsatt aktivitet i prosjektene og fordi vi har tatt kostnaden ved avslutning av et fellesløft-prosjekt</a:t>
            </a:r>
          </a:p>
          <a:p>
            <a:pPr>
              <a:buFontTx/>
              <a:buChar char="-"/>
            </a:pPr>
            <a:r>
              <a:rPr lang="nb-NO" sz="2400" dirty="0"/>
              <a:t>I sum 2,3 </a:t>
            </a:r>
            <a:r>
              <a:rPr lang="nb-NO" sz="2400" dirty="0" err="1"/>
              <a:t>mill</a:t>
            </a:r>
            <a:r>
              <a:rPr lang="nb-NO" sz="2400" dirty="0"/>
              <a:t> mindre i akkumulert overforbruk</a:t>
            </a:r>
          </a:p>
          <a:p>
            <a:pPr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34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Inntekter i langtidsperioden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7" y="3861138"/>
            <a:ext cx="889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Sammenlignet med forrige langtidsprognosene ligger inntektene omtrent på samme nivå med unntak for inneværende år. </a:t>
            </a:r>
          </a:p>
          <a:p>
            <a:endParaRPr lang="nb-NO" dirty="0"/>
          </a:p>
          <a:p>
            <a:r>
              <a:rPr lang="nb-NO" dirty="0"/>
              <a:t>Inntektene i langtidsperioden består av forventet tildeling fra fakultetet og en framskrivning av øremerkinger utover selve tildeling. </a:t>
            </a:r>
          </a:p>
          <a:p>
            <a:endParaRPr lang="nb-NO" dirty="0"/>
          </a:p>
          <a:p>
            <a:r>
              <a:rPr lang="nb-NO" dirty="0"/>
              <a:t>Forventet tildeling er utarbeidet med utgangspunkt i tildeling for 2022, innfasing av pågående aktivitet (studieplasser medisin) og forventet utvikling av produksjon.</a:t>
            </a:r>
          </a:p>
          <a:p>
            <a:endParaRPr lang="nb-NO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D81800-081A-4349-BEAB-C880339E16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29279"/>
              </p:ext>
            </p:extLst>
          </p:nvPr>
        </p:nvGraphicFramePr>
        <p:xfrm>
          <a:off x="1847529" y="1981200"/>
          <a:ext cx="7344816" cy="1735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194">
                  <a:extLst>
                    <a:ext uri="{9D8B030D-6E8A-4147-A177-3AD203B41FA5}">
                      <a16:colId xmlns:a16="http://schemas.microsoft.com/office/drawing/2014/main" val="3199581471"/>
                    </a:ext>
                  </a:extLst>
                </a:gridCol>
                <a:gridCol w="1193066">
                  <a:extLst>
                    <a:ext uri="{9D8B030D-6E8A-4147-A177-3AD203B41FA5}">
                      <a16:colId xmlns:a16="http://schemas.microsoft.com/office/drawing/2014/main" val="301673522"/>
                    </a:ext>
                  </a:extLst>
                </a:gridCol>
                <a:gridCol w="1180639">
                  <a:extLst>
                    <a:ext uri="{9D8B030D-6E8A-4147-A177-3AD203B41FA5}">
                      <a16:colId xmlns:a16="http://schemas.microsoft.com/office/drawing/2014/main" val="1451269749"/>
                    </a:ext>
                  </a:extLst>
                </a:gridCol>
                <a:gridCol w="1180639">
                  <a:extLst>
                    <a:ext uri="{9D8B030D-6E8A-4147-A177-3AD203B41FA5}">
                      <a16:colId xmlns:a16="http://schemas.microsoft.com/office/drawing/2014/main" val="3370944229"/>
                    </a:ext>
                  </a:extLst>
                </a:gridCol>
                <a:gridCol w="1180639">
                  <a:extLst>
                    <a:ext uri="{9D8B030D-6E8A-4147-A177-3AD203B41FA5}">
                      <a16:colId xmlns:a16="http://schemas.microsoft.com/office/drawing/2014/main" val="2934573362"/>
                    </a:ext>
                  </a:extLst>
                </a:gridCol>
                <a:gridCol w="1180639">
                  <a:extLst>
                    <a:ext uri="{9D8B030D-6E8A-4147-A177-3AD203B41FA5}">
                      <a16:colId xmlns:a16="http://schemas.microsoft.com/office/drawing/2014/main" val="1299213528"/>
                    </a:ext>
                  </a:extLst>
                </a:gridCol>
              </a:tblGrid>
              <a:tr h="30886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Basisinntekter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2022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2023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2024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2025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2026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638948"/>
                  </a:ext>
                </a:extLst>
              </a:tr>
              <a:tr h="559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Budsjett pr 6.11.20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-102 523 934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-102 979 780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-103 076 447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-104 540 447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0960222"/>
                  </a:ext>
                </a:extLst>
              </a:tr>
              <a:tr h="30886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Status 7.1.22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-98 849 980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-102 523 073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-103 475 073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-104 497 073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-103 603 073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4178143"/>
                  </a:ext>
                </a:extLst>
              </a:tr>
              <a:tr h="559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Differanse 21 - 22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3 673 954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-456 707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398 626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-43 374</a:t>
                      </a:r>
                      <a:endParaRPr lang="en-GB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93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3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2D68-9703-4C02-9A6D-B26E4E37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Måltall rapportert juni 2021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A30C1-8903-426F-9251-4CB3AC7FF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76" y="2276475"/>
            <a:ext cx="11926048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1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Nettobidrag fra eksterne prosjekter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28648"/>
            <a:ext cx="8699781" cy="2808311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Nettobidraget i langtidsprognosen er en kombinasjon av kjente prosjekter og dummy-prosjekter. 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Dummy prosjektene er basert på måltallene for eksterne inntekter i perioden. Det er i tillegg gjort en manuell oppjustering mot slutten av perioden 24,25 og 26 basert på at vi får en økning i vitenskapelige årsverk fram mot 2023.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388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1170-AFA7-4741-AA14-E7389AC6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Andel dummy-prosjekter for å nå måltallene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58C20FA-ABE4-47C4-A2D4-96B9CDD424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59224"/>
              </p:ext>
            </p:extLst>
          </p:nvPr>
        </p:nvGraphicFramePr>
        <p:xfrm>
          <a:off x="1320800" y="1981200"/>
          <a:ext cx="1026159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266">
                  <a:extLst>
                    <a:ext uri="{9D8B030D-6E8A-4147-A177-3AD203B41FA5}">
                      <a16:colId xmlns:a16="http://schemas.microsoft.com/office/drawing/2014/main" val="1621031895"/>
                    </a:ext>
                  </a:extLst>
                </a:gridCol>
                <a:gridCol w="1710266">
                  <a:extLst>
                    <a:ext uri="{9D8B030D-6E8A-4147-A177-3AD203B41FA5}">
                      <a16:colId xmlns:a16="http://schemas.microsoft.com/office/drawing/2014/main" val="3516317967"/>
                    </a:ext>
                  </a:extLst>
                </a:gridCol>
                <a:gridCol w="1710266">
                  <a:extLst>
                    <a:ext uri="{9D8B030D-6E8A-4147-A177-3AD203B41FA5}">
                      <a16:colId xmlns:a16="http://schemas.microsoft.com/office/drawing/2014/main" val="737618495"/>
                    </a:ext>
                  </a:extLst>
                </a:gridCol>
                <a:gridCol w="1710266">
                  <a:extLst>
                    <a:ext uri="{9D8B030D-6E8A-4147-A177-3AD203B41FA5}">
                      <a16:colId xmlns:a16="http://schemas.microsoft.com/office/drawing/2014/main" val="3449035369"/>
                    </a:ext>
                  </a:extLst>
                </a:gridCol>
                <a:gridCol w="1710266">
                  <a:extLst>
                    <a:ext uri="{9D8B030D-6E8A-4147-A177-3AD203B41FA5}">
                      <a16:colId xmlns:a16="http://schemas.microsoft.com/office/drawing/2014/main" val="1590693465"/>
                    </a:ext>
                  </a:extLst>
                </a:gridCol>
                <a:gridCol w="1710266">
                  <a:extLst>
                    <a:ext uri="{9D8B030D-6E8A-4147-A177-3AD203B41FA5}">
                      <a16:colId xmlns:a16="http://schemas.microsoft.com/office/drawing/2014/main" val="1777786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Eksterne inntekter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92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Kjente </a:t>
                      </a:r>
                      <a:r>
                        <a:rPr lang="nb-NO" dirty="0" err="1"/>
                        <a:t>prosj</a:t>
                      </a:r>
                      <a:r>
                        <a:rPr lang="nb-NO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131 038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97 561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54 418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23 967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6 344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Dummy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16 524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55 882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86 332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103 956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30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Andel dummy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619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C8EED97-A8FB-4790-988B-17F5484F952C}"/>
              </a:ext>
            </a:extLst>
          </p:cNvPr>
          <p:cNvSpPr txBox="1"/>
          <p:nvPr/>
        </p:nvSpPr>
        <p:spPr>
          <a:xfrm>
            <a:off x="1320800" y="3861048"/>
            <a:ext cx="10261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Dummy-prosjektene er brutt ned på ulike typer inntektskategorier (NFR, EU, </a:t>
            </a:r>
            <a:r>
              <a:rPr lang="nb-NO" dirty="0" err="1"/>
              <a:t>Org.stift</a:t>
            </a:r>
            <a:r>
              <a:rPr lang="nb-NO" dirty="0"/>
              <a:t>, statlig mm) og nettobidraget er beregnet for en typisk fordeling av egeninnsats, overhead og frikjøp for de ulike inntektskategoriene.</a:t>
            </a:r>
          </a:p>
        </p:txBody>
      </p:sp>
    </p:spTree>
    <p:extLst>
      <p:ext uri="{BB962C8B-B14F-4D97-AF65-F5344CB8AC3E}">
        <p14:creationId xmlns:p14="http://schemas.microsoft.com/office/powerpoint/2010/main" val="42669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Drift og investeringer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Driftskostnadene for 2022 er forhøyet </a:t>
            </a:r>
            <a:r>
              <a:rPr lang="nb-NO" dirty="0" err="1"/>
              <a:t>pga</a:t>
            </a:r>
            <a:r>
              <a:rPr lang="nb-NO" dirty="0"/>
              <a:t> overføring av midler fra 2021</a:t>
            </a:r>
          </a:p>
          <a:p>
            <a:r>
              <a:rPr lang="nb-NO" dirty="0"/>
              <a:t>For perioden 23-26 er det gjort en framskrivning av historisk nivå på driftskostnader for instituttnivå, forventede øremerkinger og 5 </a:t>
            </a:r>
            <a:r>
              <a:rPr lang="nb-NO" dirty="0" err="1"/>
              <a:t>mill</a:t>
            </a:r>
            <a:r>
              <a:rPr lang="nb-NO" dirty="0"/>
              <a:t> pr år i driftsmidler til avdelingene</a:t>
            </a:r>
          </a:p>
          <a:p>
            <a:r>
              <a:rPr lang="nb-NO" dirty="0"/>
              <a:t>Prognosen inneholder en motpost på drift for å fange opp årlig underforbruk</a:t>
            </a:r>
          </a:p>
          <a:p>
            <a:r>
              <a:rPr lang="nb-NO" dirty="0"/>
              <a:t>Investeringer forventer vi at blir liggende stabilt gjennom hele perioden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747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838200"/>
            <a:ext cx="10261600" cy="934616"/>
          </a:xfrm>
        </p:spPr>
        <p:txBody>
          <a:bodyPr/>
          <a:lstStyle/>
          <a:p>
            <a:r>
              <a:rPr lang="nb-NO" dirty="0"/>
              <a:t>Personalkostnader; forutsetninger i foreløpig prognose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Faste stillinger ligger inne til avgang for aldersgrensen</a:t>
            </a:r>
          </a:p>
          <a:p>
            <a:r>
              <a:rPr lang="nb-NO" dirty="0"/>
              <a:t>Stillinger under tilsetting er lagt inn med forventet tiltredelse</a:t>
            </a:r>
          </a:p>
          <a:p>
            <a:r>
              <a:rPr lang="nb-NO" dirty="0"/>
              <a:t>KD-finansierte stipendiater og </a:t>
            </a:r>
            <a:r>
              <a:rPr lang="nb-NO" dirty="0" err="1"/>
              <a:t>postdoc</a:t>
            </a:r>
            <a:r>
              <a:rPr lang="nb-NO" dirty="0"/>
              <a:t> er lagt inn i tråd med måltall for disse kategoriene</a:t>
            </a:r>
          </a:p>
          <a:p>
            <a:r>
              <a:rPr lang="nb-NO" dirty="0"/>
              <a:t>Nye faste stillinger er tilpasset øvrige forutsetninger for å sikre balanse i prognoseperioden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8324365"/>
      </p:ext>
    </p:extLst>
  </p:cSld>
  <p:clrMapOvr>
    <a:masterClrMapping/>
  </p:clrMapOvr>
</p:sld>
</file>

<file path=ppt/theme/theme1.xml><?xml version="1.0" encoding="utf-8"?>
<a:theme xmlns:a="http://schemas.openxmlformats.org/drawingml/2006/main" name="MED_HelseSamf_AlmaMa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MED_HelseSamf_AlmaMater</Template>
  <TotalTime>1532</TotalTime>
  <Words>1052</Words>
  <Application>Microsoft Office PowerPoint</Application>
  <PresentationFormat>Widescreen</PresentationFormat>
  <Paragraphs>224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MED_HelseSamf_AlmaMater</vt:lpstr>
      <vt:lpstr>Langtidsprognose 2022-26 </vt:lpstr>
      <vt:lpstr>Sammendrag</vt:lpstr>
      <vt:lpstr>Regnskap 2021</vt:lpstr>
      <vt:lpstr>Inntekter i langtidsperioden</vt:lpstr>
      <vt:lpstr>Måltall rapportert juni 2021 </vt:lpstr>
      <vt:lpstr>Nettobidrag fra eksterne prosjekter</vt:lpstr>
      <vt:lpstr>Andel dummy-prosjekter for å nå måltallene</vt:lpstr>
      <vt:lpstr>Drift og investeringer</vt:lpstr>
      <vt:lpstr>Personalkostnader; forutsetninger i foreløpig prognose </vt:lpstr>
      <vt:lpstr>Årsverksutvikling vitenskapelige stillinger</vt:lpstr>
      <vt:lpstr>Avganger faste stillinger prognoseperioden</vt:lpstr>
      <vt:lpstr>Udisponerte stillinger</vt:lpstr>
      <vt:lpstr>Usikkerhetsmomenter ikke-hensyntatt i prognosen</vt:lpstr>
      <vt:lpstr>Foreløpig langtidsprognose gitt forutsetningene over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anbjork</dc:creator>
  <cp:lastModifiedBy>Knut Tore Stokke</cp:lastModifiedBy>
  <cp:revision>52</cp:revision>
  <dcterms:created xsi:type="dcterms:W3CDTF">2011-05-19T15:13:29Z</dcterms:created>
  <dcterms:modified xsi:type="dcterms:W3CDTF">2022-01-14T09:33:03Z</dcterms:modified>
</cp:coreProperties>
</file>