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84" r:id="rId3"/>
    <p:sldId id="275" r:id="rId4"/>
    <p:sldId id="282" r:id="rId5"/>
    <p:sldId id="285" r:id="rId6"/>
    <p:sldId id="283" r:id="rId7"/>
  </p:sldIdLst>
  <p:sldSz cx="10160000" cy="571500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747" userDrawn="1">
          <p15:clr>
            <a:srgbClr val="A4A3A4"/>
          </p15:clr>
        </p15:guide>
        <p15:guide id="3" pos="6080" userDrawn="1">
          <p15:clr>
            <a:srgbClr val="A4A3A4"/>
          </p15:clr>
        </p15:guide>
        <p15:guide id="4" pos="1120" userDrawn="1">
          <p15:clr>
            <a:srgbClr val="A4A3A4"/>
          </p15:clr>
        </p15:guide>
        <p15:guide id="5" pos="1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65" autoAdjust="0"/>
    <p:restoredTop sz="93285" autoAdjust="0"/>
  </p:normalViewPr>
  <p:slideViewPr>
    <p:cSldViewPr>
      <p:cViewPr varScale="1">
        <p:scale>
          <a:sx n="78" d="100"/>
          <a:sy n="78" d="100"/>
        </p:scale>
        <p:origin x="294" y="78"/>
      </p:cViewPr>
      <p:guideLst>
        <p:guide orient="horz" pos="1800"/>
        <p:guide pos="747"/>
        <p:guide pos="6080"/>
        <p:guide pos="1120"/>
        <p:guide pos="1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81283" y="1917128"/>
            <a:ext cx="83820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81283" y="2857500"/>
            <a:ext cx="83820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77CB6-54C4-46DE-B16B-297BEDFDACC7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9"/>
            <a:ext cx="86360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3"/>
            <a:ext cx="86360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2A1F9-5534-4A0E-ADB2-F36CABFED7C6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667" y="1651000"/>
            <a:ext cx="41910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910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8A4DF-F65E-4E8F-AE18-FF54F386FDB5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279261"/>
            <a:ext cx="448909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1812397"/>
            <a:ext cx="448909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279261"/>
            <a:ext cx="4490861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1812397"/>
            <a:ext cx="4490861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6BE31-D225-4F0E-9B8A-41D72E6F05C4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1255E-D803-4DDB-9A09-F6E6FAF231F8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B5CAC-740B-474C-8CD1-D4F2F0FF1ED2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27542"/>
            <a:ext cx="3342570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4"/>
            <a:ext cx="5679722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195918"/>
            <a:ext cx="3342570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D501E-63FE-458C-A52A-270EFCDDCF95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2" y="4000502"/>
            <a:ext cx="60960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2" y="510646"/>
            <a:ext cx="60960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2" y="4472783"/>
            <a:ext cx="60960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560E-E245-4A92-84DD-C029A1F7A5C6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46667" y="708025"/>
            <a:ext cx="880180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6667" y="1651000"/>
            <a:ext cx="880533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6667" y="5334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56581F42-21EF-497E-BE07-2F1A397EE450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09403" y="5334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09" y="134939"/>
            <a:ext cx="245709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5584" y="1993404"/>
            <a:ext cx="7776864" cy="2448272"/>
          </a:xfrm>
        </p:spPr>
        <p:txBody>
          <a:bodyPr/>
          <a:lstStyle/>
          <a:p>
            <a:br>
              <a:rPr lang="nb-NO" sz="2000" dirty="0"/>
            </a:br>
            <a:br>
              <a:rPr lang="nb-NO" sz="3333" dirty="0"/>
            </a:br>
            <a:br>
              <a:rPr lang="nb-NO" sz="3333" dirty="0"/>
            </a:br>
            <a:r>
              <a:rPr lang="nb-NO" sz="3333" dirty="0"/>
              <a:t>Ny mastergrad:</a:t>
            </a:r>
            <a:br>
              <a:rPr lang="nb-NO" sz="3333" dirty="0"/>
            </a:br>
            <a:r>
              <a:rPr lang="nb-NO" sz="3333" dirty="0"/>
              <a:t>Folkehelse, epidemiologi og bærekraftige helsetjenester</a:t>
            </a:r>
            <a:br>
              <a:rPr lang="nb-NO" sz="3333" dirty="0"/>
            </a:br>
            <a:br>
              <a:rPr lang="nb-NO" sz="3333" dirty="0"/>
            </a:br>
            <a:r>
              <a:rPr lang="nb-NO" sz="2400" dirty="0"/>
              <a:t>Instituttrådet januar 2022</a:t>
            </a:r>
          </a:p>
        </p:txBody>
      </p:sp>
    </p:spTree>
    <p:extLst>
      <p:ext uri="{BB962C8B-B14F-4D97-AF65-F5344CB8AC3E}">
        <p14:creationId xmlns:p14="http://schemas.microsoft.com/office/powerpoint/2010/main" val="68232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5A2A37-8E8E-48D6-A466-E1E64119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skjedd?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A77FB8-440E-44C8-8A87-BF5CD1BD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Plan A: </a:t>
            </a:r>
          </a:p>
          <a:p>
            <a:pPr lvl="1"/>
            <a:r>
              <a:rPr lang="nb-NO" dirty="0"/>
              <a:t>Helsam utredet en delvis </a:t>
            </a:r>
            <a:r>
              <a:rPr lang="nb-NO" dirty="0" err="1"/>
              <a:t>revisert</a:t>
            </a:r>
            <a:r>
              <a:rPr lang="nb-NO" dirty="0"/>
              <a:t> masterportefølje våren 2021.</a:t>
            </a:r>
          </a:p>
          <a:p>
            <a:pPr lvl="1"/>
            <a:r>
              <a:rPr lang="nb-NO" dirty="0"/>
              <a:t>Utredningen er dokumentert i ‘Rapport fra utredningen om fremtidig mastergradsprogram forankret ved THF, ASV og SME’ (avgitt april 2021)</a:t>
            </a:r>
          </a:p>
          <a:p>
            <a:pPr lvl="1"/>
            <a:r>
              <a:rPr lang="nb-NO" dirty="0"/>
              <a:t>Rapporten ble ikke ferdigbehandlet ved instituttet</a:t>
            </a:r>
          </a:p>
          <a:p>
            <a:r>
              <a:rPr lang="nb-NO" dirty="0"/>
              <a:t>Plan B:</a:t>
            </a:r>
          </a:p>
          <a:p>
            <a:pPr lvl="1"/>
            <a:r>
              <a:rPr lang="nb-NO" dirty="0"/>
              <a:t>Fakultetsstyret påla Helsam å utrede master i ‘Folkehelse og bærekraftige helsetjenester’</a:t>
            </a:r>
          </a:p>
          <a:p>
            <a:pPr lvl="1"/>
            <a:r>
              <a:rPr lang="nb-NO" dirty="0"/>
              <a:t>Innstillingen om Master i folkehelse, epidemiologi og bærekraftige helsetjenester ble overlevert fakultetet 1. november 2021</a:t>
            </a:r>
          </a:p>
          <a:p>
            <a:pPr lvl="1"/>
            <a:r>
              <a:rPr lang="nb-NO" dirty="0"/>
              <a:t>Innstillingen konkluderte blant annet med at det var behov for 40 nye studieplasser for å etablere programmet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5061CD-46E2-4127-88A2-9D13AE3D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CB6-54C4-46DE-B16B-297BEDFDACC7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07DA81-6ECA-4B6F-AE7C-34FC3BFC09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4355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Nærmere om ressursbehovet ved ny mastergrad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40 nye studieplasser = 20 studenter per år</a:t>
            </a:r>
          </a:p>
          <a:p>
            <a:endParaRPr lang="nb-NO" dirty="0"/>
          </a:p>
          <a:p>
            <a:r>
              <a:rPr lang="nb-NO" dirty="0"/>
              <a:t>Vi forutsetter en opptaksramme for det nye programmet på 40 studenter per år. Det betyr at vi flytter plasser som er midlertidig omdisponert til andre programmer til det nye masterprogrammet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CB6-54C4-46DE-B16B-297BEDFDACC7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5314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246226"/>
              </p:ext>
            </p:extLst>
          </p:nvPr>
        </p:nvGraphicFramePr>
        <p:xfrm>
          <a:off x="615504" y="481237"/>
          <a:ext cx="8877872" cy="485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7510">
                  <a:extLst>
                    <a:ext uri="{9D8B030D-6E8A-4147-A177-3AD203B41FA5}">
                      <a16:colId xmlns:a16="http://schemas.microsoft.com/office/drawing/2014/main" val="3699536392"/>
                    </a:ext>
                  </a:extLst>
                </a:gridCol>
                <a:gridCol w="2093454">
                  <a:extLst>
                    <a:ext uri="{9D8B030D-6E8A-4147-A177-3AD203B41FA5}">
                      <a16:colId xmlns:a16="http://schemas.microsoft.com/office/drawing/2014/main" val="1893690821"/>
                    </a:ext>
                  </a:extLst>
                </a:gridCol>
                <a:gridCol w="2093454">
                  <a:extLst>
                    <a:ext uri="{9D8B030D-6E8A-4147-A177-3AD203B41FA5}">
                      <a16:colId xmlns:a16="http://schemas.microsoft.com/office/drawing/2014/main" val="672285524"/>
                    </a:ext>
                  </a:extLst>
                </a:gridCol>
                <a:gridCol w="2093454">
                  <a:extLst>
                    <a:ext uri="{9D8B030D-6E8A-4147-A177-3AD203B41FA5}">
                      <a16:colId xmlns:a16="http://schemas.microsoft.com/office/drawing/2014/main" val="3381668974"/>
                    </a:ext>
                  </a:extLst>
                </a:gridCol>
              </a:tblGrid>
              <a:tr h="451489">
                <a:tc>
                  <a:txBody>
                    <a:bodyPr/>
                    <a:lstStyle/>
                    <a:p>
                      <a:r>
                        <a:rPr lang="nb-NO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Opptaksrammer</a:t>
                      </a:r>
                      <a:r>
                        <a:rPr lang="nb-NO" baseline="0" dirty="0"/>
                        <a:t> 2019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Opptaksrammer 2020 -</a:t>
                      </a:r>
                      <a:r>
                        <a:rPr lang="nb-NO" baseline="0" dirty="0"/>
                        <a:t> 2022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Opptaksrammer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821114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Avansert geriatrisk sykepleie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628649"/>
                  </a:ext>
                </a:extLst>
              </a:tr>
              <a:tr h="30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Helseadministrasjon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96249"/>
                  </a:ext>
                </a:extLst>
              </a:tr>
              <a:tr h="62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European Master in Health Economics and Management</a:t>
                      </a:r>
                      <a:endParaRPr lang="nb-NO" sz="1400" b="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576450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Economics, Policy and Management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>
                          <a:latin typeface="+mn-lt"/>
                        </a:rPr>
                        <a:t>35</a:t>
                      </a:r>
                      <a:endParaRPr lang="nb-NO" sz="1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56209"/>
                  </a:ext>
                </a:extLst>
              </a:tr>
              <a:tr h="62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Interdisiplinær</a:t>
                      </a: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helseforskning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206814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</a:t>
                      </a:r>
                      <a:r>
                        <a:rPr lang="nb-NO" sz="1400" b="0" i="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nb-NO" sz="1400" b="0" i="0" spc="-2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28601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Folkehelse,</a:t>
                      </a:r>
                      <a:r>
                        <a:rPr lang="nb-NO" sz="1400" b="0" i="0" spc="-5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epidemiologi og bærekraftige helsetjenester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nb-NO" sz="14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20 + 10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4953"/>
                  </a:ext>
                </a:extLst>
              </a:tr>
              <a:tr h="49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400" b="0" i="0" dirty="0">
                          <a:latin typeface="+mn-lt"/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2202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E1E4-C38C-474C-96B0-28D1FCE1BEE7}" type="datetime1">
              <a:rPr lang="nb-NO" altLang="nb-NO" smtClean="0"/>
              <a:t>14.01.2022</a:t>
            </a:fld>
            <a:endParaRPr lang="nb-NO" alt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5</a:t>
            </a:fld>
            <a:endParaRPr lang="en-US" altLang="nb-NO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296024" y="1219705"/>
            <a:ext cx="1656184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296024" y="1201316"/>
            <a:ext cx="1728192" cy="165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296024" y="1201316"/>
            <a:ext cx="1800200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296024" y="1201316"/>
            <a:ext cx="1800200" cy="2808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7456264" y="1849388"/>
            <a:ext cx="1453139" cy="26617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78737" y="3070956"/>
            <a:ext cx="1445679" cy="1440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7456264" y="3577580"/>
            <a:ext cx="1334038" cy="933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384256" y="4131754"/>
            <a:ext cx="1334038" cy="3819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0852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5DB433-34A4-499D-8B8D-A8CFEEC7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 mellom Helsam, MED og UiO (rektoratet)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D0F20F-14AE-416B-BB36-7C9216CC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 var meget positiv til forslaget. Det har flere elementer som samsvarer med UiOs planer og strategier, blant annet</a:t>
            </a:r>
          </a:p>
          <a:p>
            <a:pPr lvl="1"/>
            <a:r>
              <a:rPr lang="nb-NO" dirty="0"/>
              <a:t>Godt tilpasset arbeidsmarkedet</a:t>
            </a:r>
          </a:p>
          <a:p>
            <a:pPr lvl="1"/>
            <a:r>
              <a:rPr lang="nb-NO" dirty="0"/>
              <a:t>Tverrfaglighet</a:t>
            </a:r>
          </a:p>
          <a:p>
            <a:pPr lvl="1"/>
            <a:r>
              <a:rPr lang="nb-NO" dirty="0"/>
              <a:t>Innovasjonsmuligheter</a:t>
            </a:r>
          </a:p>
          <a:p>
            <a:pPr lvl="1"/>
            <a:r>
              <a:rPr lang="nb-NO" dirty="0"/>
              <a:t>Fleksibilitet som gjør at deler av emnene kan utnyttes i EVU-tilbudet</a:t>
            </a:r>
          </a:p>
          <a:p>
            <a:pPr lvl="1"/>
            <a:endParaRPr lang="nb-NO" dirty="0"/>
          </a:p>
          <a:p>
            <a:r>
              <a:rPr lang="nb-NO" dirty="0"/>
              <a:t>UiO signaliserte derfor at programmet kan tildeles de studieplasser som i dag er tilgjengelige. Det er 20 studieplasser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44EE11-4857-4C4A-BCDE-4B71544E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CB6-54C4-46DE-B16B-297BEDFDACC7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20B7137-45CF-49EE-9587-06019935B7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303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diskusjonen i instituttrådet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 møtet vil vi utarbeide noe mer konkrete alternativer, men i hovedsak er mulighetene:</a:t>
            </a:r>
          </a:p>
          <a:p>
            <a:pPr lvl="1"/>
            <a:r>
              <a:rPr lang="nb-NO" dirty="0"/>
              <a:t>Gå videre med plan B og satse på at vi henter inn økte inntekter gjennom EVU-aktiviteter</a:t>
            </a:r>
          </a:p>
          <a:p>
            <a:pPr lvl="1"/>
            <a:r>
              <a:rPr lang="nb-NO" dirty="0"/>
              <a:t>Gå tilbake til plan A og videreutvikle denne</a:t>
            </a:r>
          </a:p>
          <a:p>
            <a:pPr lvl="1"/>
            <a:r>
              <a:rPr lang="nb-NO" dirty="0"/>
              <a:t>Lage en løsning som kombinerer A og B for eksempel ved at vi videreutvikler en av spesialiseringene fra plan B.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CB6-54C4-46DE-B16B-297BEDFDACC7}" type="datetime1">
              <a:rPr lang="nb-NO" altLang="nb-NO" smtClean="0"/>
              <a:t>14.01.2022</a:t>
            </a:fld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59135195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1183</TotalTime>
  <Words>364</Words>
  <Application>Microsoft Office PowerPoint</Application>
  <PresentationFormat>Custom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UIONorsk16-10</vt:lpstr>
      <vt:lpstr>   Ny mastergrad: Folkehelse, epidemiologi og bærekraftige helsetjenester  Instituttrådet januar 2022</vt:lpstr>
      <vt:lpstr>Hva har skjedd?</vt:lpstr>
      <vt:lpstr>Nærmere om ressursbehovet ved ny mastergrad</vt:lpstr>
      <vt:lpstr>PowerPoint Presentation</vt:lpstr>
      <vt:lpstr>Møte mellom Helsam, MED og UiO (rektoratet)</vt:lpstr>
      <vt:lpstr>Til diskusjonen i instituttrådet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Finansieringsmodeller</dc:title>
  <dc:creator>Terje P. Hagen</dc:creator>
  <cp:lastModifiedBy>Knut Tore Stokke</cp:lastModifiedBy>
  <cp:revision>71</cp:revision>
  <cp:lastPrinted>2020-01-21T13:49:50Z</cp:lastPrinted>
  <dcterms:created xsi:type="dcterms:W3CDTF">2019-01-25T07:01:14Z</dcterms:created>
  <dcterms:modified xsi:type="dcterms:W3CDTF">2022-01-14T07:54:01Z</dcterms:modified>
</cp:coreProperties>
</file>