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1CD5C-B604-4EFF-8605-D3946A4B1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1844F3-2C52-4863-AB60-AB7B082820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2B617-23CC-4E78-9713-B1A244F4B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8494-5728-43C8-9AB8-66FD9FFD0B1F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6E7ED-38A9-4880-A570-1192C3F83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DEA96-66DF-47AA-86C6-27321665B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3920-D62D-48CF-86CC-B7F2ECE701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07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9B96C-0CF4-47DC-9B36-84CB9F4BC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3CE499-0E9F-4DA2-B930-51DFE9D04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A1C6F-6D2F-4A3F-BF96-F0D4EC385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8494-5728-43C8-9AB8-66FD9FFD0B1F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BA152-85EF-4A17-A3BE-AA1D2B2CF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D64E9-EE4A-4226-8F2E-B444C67A4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3920-D62D-48CF-86CC-B7F2ECE701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1790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EFD89D-306F-4443-8D11-701EE72F3C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BD3F38-E76A-40DF-88E3-4D146D960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ED705-DAEA-4A37-9C22-C479F7276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8494-5728-43C8-9AB8-66FD9FFD0B1F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48F71-4A67-4FF7-8181-8692AE4E5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353F9-58E4-4EF2-8D6D-DDECB848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3920-D62D-48CF-86CC-B7F2ECE701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37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676F3-89FA-416D-925D-198FB8F2C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2D9E4-1F9C-47B3-82EE-9B05B9A21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ACF24-2CC3-46CF-9850-701620E8E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8494-5728-43C8-9AB8-66FD9FFD0B1F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FFCC8-9535-49A8-BBB0-383315375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10BE0-1B73-4F4A-8060-E58954044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3920-D62D-48CF-86CC-B7F2ECE701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804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D3996-A408-421A-857D-307B0940C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6A475-FA50-4FA2-A9EE-2188CDD80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2D388-4D0B-4530-85BA-2AF02F937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8494-5728-43C8-9AB8-66FD9FFD0B1F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C257B-1124-4E26-986B-967F63FCA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D7E23-3704-4528-8EC9-33CAB6A26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3920-D62D-48CF-86CC-B7F2ECE701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45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6399F-6A27-4041-AE44-9A68EC413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5AE6F-644A-42ED-AE98-73763506B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86471-C6D8-4580-9B5D-450EBF530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2378DE-66C9-4F30-86C1-878E91A9E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8494-5728-43C8-9AB8-66FD9FFD0B1F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BCA02-454D-4AE3-A110-284341CE8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81326E-B3F3-4BFB-A2CC-B1F5F9A41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3920-D62D-48CF-86CC-B7F2ECE701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302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C5045-D748-489F-AA8E-1B035B3FA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2D08C-CD2E-4C70-910E-B0D201DF6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0AC75F-3DCA-4AA1-AD36-C67CE007D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3C9D1D-1710-464A-B3DE-36D5F470AD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878476-5DD2-4D4D-93A7-3706F52982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09D399-E11C-48F3-919A-898C24230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8494-5728-43C8-9AB8-66FD9FFD0B1F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0D8E4A-BD1C-4595-A7B0-52AD336FC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BDC66-CB1C-4CB7-904B-8FA1E002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3920-D62D-48CF-86CC-B7F2ECE701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158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C0419-4E53-425D-A5A2-E0133AF56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89DA97-9499-4B2C-ADE9-032B49A14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8494-5728-43C8-9AB8-66FD9FFD0B1F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F119C2-D4C1-4727-9270-324F18617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7D16F2-6FA7-43A5-9D0B-A81DAA378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3920-D62D-48CF-86CC-B7F2ECE701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320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A5F712-E74F-40AE-94FE-6029E1651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8494-5728-43C8-9AB8-66FD9FFD0B1F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1E4D88-BC84-4532-94BB-5F03D989E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05EC-A562-4781-88CB-7922574DC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3920-D62D-48CF-86CC-B7F2ECE701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666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04395-BB7C-4375-9BE2-EA123346D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9E2D9-2A60-4428-8B30-AE5742099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165422-14A1-425D-B2A9-E66D03ADC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876CD-E813-4D49-BE6F-1DA6BD7B5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8494-5728-43C8-9AB8-66FD9FFD0B1F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E54376-199B-4C17-A553-3F9EF36A6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BB854-6FB8-416F-9A78-F4FA380EB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3920-D62D-48CF-86CC-B7F2ECE701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888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AE82C-47AD-4BC1-8628-EED9A768C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E1DBFF-9145-4F6B-9937-6C115AB7F5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9C4F0-E9F2-4185-9BF7-9D2DAC1B7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96733-577E-46D7-A671-DAD16C3AE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8494-5728-43C8-9AB8-66FD9FFD0B1F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1392AC-6E00-4B49-9219-9A1A8B550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095EC-0509-4A0F-948E-C1E6E2D2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43920-D62D-48CF-86CC-B7F2ECE701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855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047039-0D66-4B9F-9C0A-530330819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C3F6B-5F05-45D6-A42B-CF0563E9A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E2A0C-725A-4E52-935F-2C8940BBDD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98494-5728-43C8-9AB8-66FD9FFD0B1F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5B9BA-F41E-4643-A9B3-6CBEE33D6C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39999-F1EF-43FC-A4A2-65733576D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43920-D62D-48CF-86CC-B7F2ECE701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568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CBC47-791A-4E71-9BF4-47FE08E948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T2-rapportering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18C8A6-D046-43E8-9614-DEC16BC579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905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1E80A-C1C1-4EFF-B771-BAD01212D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Ledelsekommentar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A293B-E6DB-4478-AF63-8D39DE59F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3200" dirty="0"/>
              <a:t>Kommentarene for T2 er bygd rundt oppfølging av </a:t>
            </a:r>
            <a:r>
              <a:rPr lang="nb-NO" sz="3200" dirty="0" err="1"/>
              <a:t>Helsams</a:t>
            </a:r>
            <a:r>
              <a:rPr lang="nb-NO" sz="3200" dirty="0"/>
              <a:t> årsplan for 2022-23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6453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3A180-3B50-404D-86DA-058BE59CD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Utdanning</a:t>
            </a:r>
            <a:br>
              <a:rPr lang="nb-NO" dirty="0"/>
            </a:b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29E95-EE97-4D10-AD7C-9B0B26A14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Følge opp rekrutteringsstrategi for masterprogrammer – mer systematisk arbeid med rekruttering, men ikke bedre søkertall. Hovedforklaringer er redusert internasjonal mobilitet etter pandemien og bortfall stipend for EU-HEM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Videreføre fagmiljøet ved Avdeling for sykepleievitenskap</a:t>
            </a:r>
            <a:br>
              <a:rPr lang="nb-NO" dirty="0"/>
            </a:br>
            <a:r>
              <a:rPr lang="nb-NO" dirty="0"/>
              <a:t>Nytt masterprogram og nytt navn på avdelingen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Samordning av metodeemner</a:t>
            </a:r>
            <a:br>
              <a:rPr lang="nb-NO" dirty="0"/>
            </a:br>
            <a:r>
              <a:rPr lang="nb-NO" dirty="0"/>
              <a:t>Delvis ivaretatt gjennom opprettelsen av nytt program med felles emner på tvers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Øvrig utdanning; </a:t>
            </a:r>
            <a:r>
              <a:rPr lang="nb-NO" dirty="0" err="1"/>
              <a:t>viderføring</a:t>
            </a:r>
            <a:r>
              <a:rPr lang="nb-NO" dirty="0"/>
              <a:t> av forskerskoler og startet arbeid med Campus Sør.</a:t>
            </a:r>
          </a:p>
        </p:txBody>
      </p:sp>
    </p:spTree>
    <p:extLst>
      <p:ext uri="{BB962C8B-B14F-4D97-AF65-F5344CB8AC3E}">
        <p14:creationId xmlns:p14="http://schemas.microsoft.com/office/powerpoint/2010/main" val="363474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A5FD1-8EEC-4648-AD40-ED962001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Forskning og formidling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566FB-9AC9-4C43-9CE5-A1A2F1B3A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Utvikling av </a:t>
            </a:r>
            <a:r>
              <a:rPr lang="nb-NO" dirty="0" err="1"/>
              <a:t>registerbasert</a:t>
            </a:r>
            <a:r>
              <a:rPr lang="nb-NO" dirty="0"/>
              <a:t> forskning</a:t>
            </a:r>
            <a:br>
              <a:rPr lang="nb-NO" dirty="0"/>
            </a:br>
            <a:r>
              <a:rPr lang="nb-NO" dirty="0"/>
              <a:t>Arbeidet over tid med å samle større datasett. Prøver ut modell med datamanager som forskningstjeneste som kan kjøpes av aktuelle prosjekter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Økt fokus på kvalitet</a:t>
            </a:r>
            <a:br>
              <a:rPr lang="nb-NO" dirty="0"/>
            </a:br>
            <a:r>
              <a:rPr lang="nb-NO" dirty="0"/>
              <a:t>Krevende å måle kvalitet, men vi har lyktes godt med søknader særlig i EU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Stor formidlingsaktivitet og i økende grad tilbake til de fysiske arenaene</a:t>
            </a:r>
          </a:p>
        </p:txBody>
      </p:sp>
    </p:spTree>
    <p:extLst>
      <p:ext uri="{BB962C8B-B14F-4D97-AF65-F5344CB8AC3E}">
        <p14:creationId xmlns:p14="http://schemas.microsoft.com/office/powerpoint/2010/main" val="897402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523CB-3E72-4BA4-A70D-F183B63E2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Øvrig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E2BBB-A452-4B93-B7F1-685FD68B9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Organisasjon, arbeids- og studentmiljø</a:t>
            </a:r>
            <a:br>
              <a:rPr lang="nb-NO" dirty="0"/>
            </a:br>
            <a:r>
              <a:rPr lang="nb-NO" dirty="0"/>
              <a:t>Startet utredning av samlokalisering i Slemdalsveien. </a:t>
            </a:r>
          </a:p>
          <a:p>
            <a:r>
              <a:rPr lang="nb-NO" dirty="0"/>
              <a:t>Økonomi</a:t>
            </a:r>
            <a:br>
              <a:rPr lang="nb-NO" dirty="0"/>
            </a:br>
            <a:r>
              <a:rPr lang="nb-NO" dirty="0"/>
              <a:t>Bevilgningsøkonomien er etter flere krevende år over i en fase med relativ økonomisk balanse. </a:t>
            </a:r>
          </a:p>
        </p:txBody>
      </p:sp>
    </p:spTree>
    <p:extLst>
      <p:ext uri="{BB962C8B-B14F-4D97-AF65-F5344CB8AC3E}">
        <p14:creationId xmlns:p14="http://schemas.microsoft.com/office/powerpoint/2010/main" val="4219774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CAC48-DA3D-4520-9396-0595B93E8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Økonomirapport - bevilgningsøkonomien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C18F2-BDAE-4BC6-B1EB-6131506FC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Inntekter</a:t>
            </a:r>
            <a:br>
              <a:rPr lang="nb-NO" dirty="0"/>
            </a:br>
            <a:r>
              <a:rPr lang="nb-NO" dirty="0"/>
              <a:t>Ingen endring fra T1, vil ved utgangen av året være 2 mill. høyere enn budsjettert </a:t>
            </a:r>
            <a:r>
              <a:rPr lang="nb-NO" dirty="0" err="1"/>
              <a:t>pga</a:t>
            </a:r>
            <a:r>
              <a:rPr lang="nb-NO" dirty="0"/>
              <a:t> manglende budsjettering av øremerkinger</a:t>
            </a:r>
            <a:br>
              <a:rPr lang="nb-NO" dirty="0"/>
            </a:br>
            <a:endParaRPr lang="nb-NO" dirty="0"/>
          </a:p>
          <a:p>
            <a:r>
              <a:rPr lang="nb-NO" dirty="0"/>
              <a:t>Personalkostnader</a:t>
            </a:r>
            <a:br>
              <a:rPr lang="nb-NO" dirty="0"/>
            </a:br>
            <a:r>
              <a:rPr lang="nb-NO" dirty="0"/>
              <a:t>Forventet 3 mill. over budsjett ved utgangen av året. To hovedforklaringer; overbudsjettert offentlige refusjoner og større lønnsvekst enn budsjettert</a:t>
            </a:r>
          </a:p>
        </p:txBody>
      </p:sp>
    </p:spTree>
    <p:extLst>
      <p:ext uri="{BB962C8B-B14F-4D97-AF65-F5344CB8AC3E}">
        <p14:creationId xmlns:p14="http://schemas.microsoft.com/office/powerpoint/2010/main" val="2746546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33235-F7E3-4D21-9142-C1F7DFA4A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Økonomirapport - bevilgningsøkonomien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954AB-4E68-4BD4-A08F-BB34AD4EA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Driftskostnader og investeringer</a:t>
            </a:r>
            <a:br>
              <a:rPr lang="nb-NO" dirty="0"/>
            </a:br>
            <a:r>
              <a:rPr lang="nb-NO" dirty="0"/>
              <a:t>Langt under budsjett hittil i år, men det skyldes i stor grad at de periodisert flatt utover. Med utgangspunkt i hva som er regnskapsført hittil i år har vi likevel valgt å redusere </a:t>
            </a:r>
            <a:r>
              <a:rPr lang="nb-NO" dirty="0" err="1"/>
              <a:t>årsprognosen</a:t>
            </a:r>
            <a:r>
              <a:rPr lang="nb-NO" dirty="0"/>
              <a:t> med 1,5 mill. </a:t>
            </a:r>
            <a:br>
              <a:rPr lang="nb-NO" dirty="0"/>
            </a:br>
            <a:endParaRPr lang="nb-NO" dirty="0"/>
          </a:p>
          <a:p>
            <a:r>
              <a:rPr lang="nb-NO" dirty="0"/>
              <a:t>Nettobidrag BOA</a:t>
            </a:r>
            <a:br>
              <a:rPr lang="nb-NO" dirty="0"/>
            </a:br>
            <a:r>
              <a:rPr lang="nb-NO" dirty="0"/>
              <a:t>Forventer å gå ut av året 1,8 mill. over budsjett, men her er det betydelig usikkerhet knyttet til om aktivitetsnivået i prosjektene faktisk følger budsjettene. </a:t>
            </a:r>
            <a:br>
              <a:rPr lang="nb-NO" dirty="0"/>
            </a:br>
            <a:r>
              <a:rPr lang="nb-NO" dirty="0"/>
              <a:t>Frikjøp forventes å utgjøre 35 av de 45 mill. som nettobidraget utgjør. Mer enn 25% av personalkostnadene i bevilgningsøkonomien er frikjøpt til prosjekter </a:t>
            </a:r>
          </a:p>
        </p:txBody>
      </p:sp>
    </p:spTree>
    <p:extLst>
      <p:ext uri="{BB962C8B-B14F-4D97-AF65-F5344CB8AC3E}">
        <p14:creationId xmlns:p14="http://schemas.microsoft.com/office/powerpoint/2010/main" val="2777874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02ADA-D1B6-4755-91C6-5D9C7A4BA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Bevilgningsøkonomien – resultat og handlingsrom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8B37C-3229-437E-8C26-235886F58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Helsam</a:t>
            </a:r>
            <a:r>
              <a:rPr lang="nb-NO" dirty="0"/>
              <a:t> har i begrenset grad øremerkninger og avsetninger. Vi forventer å ha forplikter svarende til 3,7 mill. ved årsslutt</a:t>
            </a:r>
          </a:p>
          <a:p>
            <a:r>
              <a:rPr lang="nb-NO" dirty="0"/>
              <a:t>Oppdatert </a:t>
            </a:r>
            <a:r>
              <a:rPr lang="nb-NO" dirty="0" err="1"/>
              <a:t>årsprognose</a:t>
            </a:r>
            <a:r>
              <a:rPr lang="nb-NO" dirty="0"/>
              <a:t> har et akkumulert overforbruk ved utgangen av året på 1,7 mill.</a:t>
            </a:r>
          </a:p>
          <a:p>
            <a:endParaRPr lang="nb-NO" dirty="0"/>
          </a:p>
          <a:p>
            <a:r>
              <a:rPr lang="nb-NO" dirty="0"/>
              <a:t>I sum så har instituttet fortsatt derfor fortsatt begrenset med økonomisk handlingsrom. </a:t>
            </a:r>
          </a:p>
        </p:txBody>
      </p:sp>
    </p:spTree>
    <p:extLst>
      <p:ext uri="{BB962C8B-B14F-4D97-AF65-F5344CB8AC3E}">
        <p14:creationId xmlns:p14="http://schemas.microsoft.com/office/powerpoint/2010/main" val="4232977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62EAC-18AF-4F7A-8A46-5CF596AC3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BOA-økonomien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66C15-CA75-4115-A116-59EFB7E67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Inntekter og kostnader følger hittil i år i stor grad budsjettet.</a:t>
            </a:r>
          </a:p>
          <a:p>
            <a:r>
              <a:rPr lang="nb-NO" dirty="0"/>
              <a:t>I arbeidet med oppdatering av prognoser importeres effekten av alle BOA-prosjekter slik de ligger budsjettert. Siden prosjektene sett under ett vil ha en tendens til å bli forsinket (=lavere aktivitet) så har vi for prognosen lagt inn en forventning om at aktiviteten blir 10% lavere enn summen av budsjetter ville tilsi. </a:t>
            </a:r>
            <a:br>
              <a:rPr lang="nb-NO" dirty="0"/>
            </a:br>
            <a:r>
              <a:rPr lang="nb-NO" dirty="0"/>
              <a:t>Det er betydelig usikkerhet knyttet til denne prognosen. Som et forarbeid til ny budsjettprosess så vil vi gå gjennom hele porteføljen av prosjekter med tanke på behov for </a:t>
            </a:r>
            <a:r>
              <a:rPr lang="nb-NO" dirty="0" err="1"/>
              <a:t>rebudsjetteringer</a:t>
            </a:r>
            <a:r>
              <a:rPr lang="nb-NO" dirty="0"/>
              <a:t>. </a:t>
            </a:r>
          </a:p>
          <a:p>
            <a:r>
              <a:rPr lang="nb-NO" dirty="0"/>
              <a:t>Vi har hatt godt tilfang av nye prosjekter i år, men effekten av disse vil </a:t>
            </a:r>
            <a:r>
              <a:rPr lang="nb-NO"/>
              <a:t>vi primært se fra neste år av.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00416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516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T2-rapportering</vt:lpstr>
      <vt:lpstr>Ledelsekommentar</vt:lpstr>
      <vt:lpstr>Utdanning </vt:lpstr>
      <vt:lpstr>Forskning og formidling</vt:lpstr>
      <vt:lpstr>Øvrig</vt:lpstr>
      <vt:lpstr>Økonomirapport - bevilgningsøkonomien</vt:lpstr>
      <vt:lpstr>Økonomirapport - bevilgningsøkonomien</vt:lpstr>
      <vt:lpstr>Bevilgningsøkonomien – resultat og handlingsrom</vt:lpstr>
      <vt:lpstr>BOA-økonomien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T2-rapportering</dc:title>
  <dc:creator>Knut Tore Stokke</dc:creator>
  <cp:lastModifiedBy>Knut Tore Stokke</cp:lastModifiedBy>
  <cp:revision>2</cp:revision>
  <dcterms:created xsi:type="dcterms:W3CDTF">2022-09-20T17:51:52Z</dcterms:created>
  <dcterms:modified xsi:type="dcterms:W3CDTF">2022-09-20T18:12:07Z</dcterms:modified>
</cp:coreProperties>
</file>