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6" r:id="rId6"/>
    <p:sldId id="275" r:id="rId7"/>
    <p:sldId id="277" r:id="rId8"/>
    <p:sldId id="278" r:id="rId9"/>
    <p:sldId id="287" r:id="rId10"/>
    <p:sldId id="279" r:id="rId11"/>
    <p:sldId id="283" r:id="rId12"/>
    <p:sldId id="280" r:id="rId13"/>
    <p:sldId id="284" r:id="rId14"/>
    <p:sldId id="281" r:id="rId15"/>
    <p:sldId id="282" r:id="rId16"/>
    <p:sldId id="288" r:id="rId17"/>
    <p:sldId id="285" r:id="rId18"/>
    <p:sldId id="289" r:id="rId1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6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45EC8-86FE-480C-9A52-DD052990AE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2065A1-CE94-4142-8A5E-2A1D81F7B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BD078-DA14-4FC5-8740-1AC5F745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BDA1-66AD-4690-9A05-0CC50617483A}" type="datetimeFigureOut">
              <a:rPr lang="nb-NO" smtClean="0"/>
              <a:t>25.11.2022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2365F-55D3-45A0-B44C-92FD8F1B2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15BB1-20AD-42B4-8546-F879E4B94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9BB5-2F5D-49C8-8320-9B5072769E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173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BB2D3-56E3-494A-BFBD-80C33B95F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6C6CE4-D12D-4C04-8C0A-DB5F94A4C6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A3CCD-CECB-452E-8874-3AEE170D2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BDA1-66AD-4690-9A05-0CC50617483A}" type="datetimeFigureOut">
              <a:rPr lang="nb-NO" smtClean="0"/>
              <a:t>25.11.2022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DB064-A498-4F12-B37A-7C991E26E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B3C9A-3276-442B-81B3-CEC88507A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9BB5-2F5D-49C8-8320-9B5072769E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9353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8D8A4D-5E0C-427F-9CF5-BEE4F7BAD3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04FBD4-CD93-4D3A-91F4-3242E1932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EED4A-64C0-4CEF-AB74-1E543E134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BDA1-66AD-4690-9A05-0CC50617483A}" type="datetimeFigureOut">
              <a:rPr lang="nb-NO" smtClean="0"/>
              <a:t>25.11.2022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73481-E69A-4950-AD32-E1FF9777F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8F78D-0AA3-4C9B-97FE-F420C0237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9BB5-2F5D-49C8-8320-9B5072769E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4118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C01E1-3E90-48A0-BD74-F97B5E5AA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F0452-1F15-4FCF-BF5F-D3EB97FD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20E24-37AC-4BB0-BD65-C18F643BA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BDA1-66AD-4690-9A05-0CC50617483A}" type="datetimeFigureOut">
              <a:rPr lang="nb-NO" smtClean="0"/>
              <a:t>25.11.2022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66408-F001-4C50-B88C-2505BFA2C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C206D-AD86-48DA-9A4E-EC790D762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9BB5-2F5D-49C8-8320-9B5072769E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124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AF10B-876E-4B29-9AC7-6BB876745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30455-4327-47A9-AA80-54371C83F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47ECE-920A-41A4-87EA-CA4D1A0AC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BDA1-66AD-4690-9A05-0CC50617483A}" type="datetimeFigureOut">
              <a:rPr lang="nb-NO" smtClean="0"/>
              <a:t>25.11.2022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BA1FB-2202-44E2-BAE4-BF2DE082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9EBC-FE50-4E0E-82BE-457A1FB17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9BB5-2F5D-49C8-8320-9B5072769E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218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56576-A95D-4E0D-8A8B-9AA979BF0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848BD-4EEE-47E4-BD48-98A13A508C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848458-7ACE-4489-82D6-37374F3CE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7B552-D271-42A6-8FE4-69F94E951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BDA1-66AD-4690-9A05-0CC50617483A}" type="datetimeFigureOut">
              <a:rPr lang="nb-NO" smtClean="0"/>
              <a:t>25.11.2022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695723-5FFF-4BB1-B8C5-04A73196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0C027-1A2E-41F4-8957-53256A768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9BB5-2F5D-49C8-8320-9B5072769E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5602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2E81F-C052-4128-ADB5-AB77C13B0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BFBD1D-647F-4724-967C-F54703138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4F385E-D20D-4EF5-8B61-DC63BDB98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D685F6-59C0-4B91-8D16-40D6D587CF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0235CC-7C36-4D8B-A352-3C9029CF83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BDB986-0C2C-44A9-A79E-F2722F1EB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BDA1-66AD-4690-9A05-0CC50617483A}" type="datetimeFigureOut">
              <a:rPr lang="nb-NO" smtClean="0"/>
              <a:t>25.11.2022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657BAC-DAD6-494E-992A-3A1F1C944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7CF668-2D88-4FA3-BCB4-715A456FA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9BB5-2F5D-49C8-8320-9B5072769E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931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91DD1-1C39-450F-B5E1-B1CBCB869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8617C5-ABE3-4813-989F-F9DA3ED25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BDA1-66AD-4690-9A05-0CC50617483A}" type="datetimeFigureOut">
              <a:rPr lang="nb-NO" smtClean="0"/>
              <a:t>25.11.2022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6C9E62-BD53-4760-B5A5-025A2FB17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AB0770-BBE1-43D5-97EF-34DD71C52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9BB5-2F5D-49C8-8320-9B5072769E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565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C067F9-6CB3-4FE8-8FC3-376933640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BDA1-66AD-4690-9A05-0CC50617483A}" type="datetimeFigureOut">
              <a:rPr lang="nb-NO" smtClean="0"/>
              <a:t>25.11.2022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FD2D3C-6CCD-4430-8902-4139D2EC8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BF9306-8B48-4981-A009-A05B91F3F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9BB5-2F5D-49C8-8320-9B5072769E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425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8AE0F-4162-4EE5-8621-BB92F5BB3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2B208-C7FD-4F97-8AC5-79A267BC7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F2D170-EAB2-413E-A52B-CE02265015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7E6F5-130E-4C9E-BE90-691FB59AF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BDA1-66AD-4690-9A05-0CC50617483A}" type="datetimeFigureOut">
              <a:rPr lang="nb-NO" smtClean="0"/>
              <a:t>25.11.2022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C4B8F-3509-439C-B0BB-2C7B0D571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1DBD5-B0F1-498C-8A8D-0511071E2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9BB5-2F5D-49C8-8320-9B5072769E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257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47583-3EC3-4B92-9E30-C6FD64035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A07998-C931-401B-9EB4-9151FD5DEC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8E3AF-E8E4-47CA-895E-FFAB10ABF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3504C-6E01-41AE-967D-E32F7749C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BDA1-66AD-4690-9A05-0CC50617483A}" type="datetimeFigureOut">
              <a:rPr lang="nb-NO" smtClean="0"/>
              <a:t>25.11.2022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F2066-4624-4C1F-BB39-F30751132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6FCCD-5893-48D9-9EFA-2D54D1D89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9BB5-2F5D-49C8-8320-9B5072769E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791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C1144F-A2A1-4F7E-A8D5-F2A5B39FE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4B4B5-B772-4FD9-B576-C14407720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958F1-B233-4C32-92AF-C7B9320F19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1BDA1-66AD-4690-9A05-0CC50617483A}" type="datetimeFigureOut">
              <a:rPr lang="nb-NO" smtClean="0"/>
              <a:t>25.11.2022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95BC4-6025-40FA-B9C8-C4FE1AB173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CB431-32FB-4A17-9D88-B43AB863DA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A9BB5-2F5D-49C8-8320-9B5072769E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963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85EE3-BC5F-4E02-8B05-3B9B2271EE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Budsjett 23 og prognose 24-27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5A8CA7-1DFC-4567-8DC4-D668D61A53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Underlag til instituttrådsmøte 1.12.2022</a:t>
            </a:r>
          </a:p>
        </p:txBody>
      </p:sp>
    </p:spTree>
    <p:extLst>
      <p:ext uri="{BB962C8B-B14F-4D97-AF65-F5344CB8AC3E}">
        <p14:creationId xmlns:p14="http://schemas.microsoft.com/office/powerpoint/2010/main" val="180499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4A83D-103F-4B74-BEE3-A1BF92FFC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Pågående tilsettinger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847CF-239B-46A3-9E51-3392B4EC9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2 administrative tilsettinger i prosess</a:t>
            </a:r>
          </a:p>
          <a:p>
            <a:pPr lvl="1"/>
            <a:r>
              <a:rPr lang="nb-NO" dirty="0"/>
              <a:t>Prosjektøkonom erstatter avgang i februar</a:t>
            </a:r>
          </a:p>
          <a:p>
            <a:pPr lvl="1"/>
            <a:r>
              <a:rPr lang="nb-NO" dirty="0"/>
              <a:t>Praksiskoordinator, </a:t>
            </a:r>
            <a:r>
              <a:rPr lang="nb-NO" dirty="0" err="1"/>
              <a:t>phd</a:t>
            </a:r>
            <a:r>
              <a:rPr lang="nb-NO" dirty="0"/>
              <a:t> og EVU; 20% omdisponering av arbeidet med tidlig pasientkontakt, resten økning av kapasitet</a:t>
            </a:r>
          </a:p>
          <a:p>
            <a:r>
              <a:rPr lang="nb-NO" dirty="0" err="1"/>
              <a:t>Heled</a:t>
            </a:r>
            <a:endParaRPr lang="nb-NO" dirty="0"/>
          </a:p>
          <a:p>
            <a:pPr lvl="1"/>
            <a:r>
              <a:rPr lang="nb-NO"/>
              <a:t>Medisin/kunstig </a:t>
            </a:r>
            <a:r>
              <a:rPr lang="nb-NO" dirty="0"/>
              <a:t>intelligens</a:t>
            </a:r>
          </a:p>
          <a:p>
            <a:pPr lvl="1"/>
            <a:r>
              <a:rPr lang="nb-NO" dirty="0"/>
              <a:t>Økonomisk evaluering 2 </a:t>
            </a:r>
            <a:r>
              <a:rPr lang="nb-NO" dirty="0" err="1"/>
              <a:t>stk</a:t>
            </a:r>
            <a:endParaRPr lang="nb-NO" dirty="0"/>
          </a:p>
          <a:p>
            <a:pPr lvl="1"/>
            <a:r>
              <a:rPr lang="nb-NO" dirty="0"/>
              <a:t>Helseledelse 2 </a:t>
            </a:r>
            <a:r>
              <a:rPr lang="nb-NO" dirty="0" err="1"/>
              <a:t>stk</a:t>
            </a:r>
            <a:endParaRPr lang="nb-NO" dirty="0"/>
          </a:p>
          <a:p>
            <a:pPr lvl="1"/>
            <a:r>
              <a:rPr lang="nb-NO" dirty="0"/>
              <a:t>Bedriftsøkonomi</a:t>
            </a:r>
          </a:p>
        </p:txBody>
      </p:sp>
    </p:spTree>
    <p:extLst>
      <p:ext uri="{BB962C8B-B14F-4D97-AF65-F5344CB8AC3E}">
        <p14:creationId xmlns:p14="http://schemas.microsoft.com/office/powerpoint/2010/main" val="1825731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542AB-2766-4A31-988C-598C04824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Pågående tilsettinger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E3326-4252-4CF7-AA45-873B927EA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Folkehelse</a:t>
            </a:r>
          </a:p>
          <a:p>
            <a:pPr lvl="1"/>
            <a:r>
              <a:rPr lang="nb-NO" dirty="0"/>
              <a:t>Epidemiologi 2 </a:t>
            </a:r>
            <a:r>
              <a:rPr lang="nb-NO" dirty="0" err="1"/>
              <a:t>stk</a:t>
            </a:r>
            <a:endParaRPr lang="nb-NO" dirty="0"/>
          </a:p>
          <a:p>
            <a:r>
              <a:rPr lang="nb-NO" dirty="0"/>
              <a:t>SME</a:t>
            </a:r>
          </a:p>
          <a:p>
            <a:pPr lvl="1"/>
            <a:r>
              <a:rPr lang="nb-NO" dirty="0"/>
              <a:t>Erstatning for økt frikjøp 2 </a:t>
            </a:r>
            <a:r>
              <a:rPr lang="nb-NO" dirty="0" err="1"/>
              <a:t>stk</a:t>
            </a:r>
            <a:endParaRPr lang="nb-NO" dirty="0"/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27087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71E8C-A988-48A8-8D95-469B5109A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Pågående tilsettinger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A9C27-CFDE-4A01-8AF9-5EB9B2878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Samfmed</a:t>
            </a:r>
            <a:endParaRPr lang="nb-NO" dirty="0"/>
          </a:p>
          <a:p>
            <a:pPr lvl="1"/>
            <a:r>
              <a:rPr lang="nb-NO" dirty="0"/>
              <a:t>3-årig vikariat </a:t>
            </a:r>
            <a:r>
              <a:rPr lang="nb-NO" dirty="0" err="1"/>
              <a:t>med.antropologi</a:t>
            </a:r>
            <a:endParaRPr lang="nb-NO" dirty="0"/>
          </a:p>
          <a:p>
            <a:pPr lvl="1"/>
            <a:r>
              <a:rPr lang="nb-NO" dirty="0"/>
              <a:t>Samfunnsmedisin</a:t>
            </a:r>
          </a:p>
          <a:p>
            <a:pPr lvl="1"/>
            <a:r>
              <a:rPr lang="nb-NO" dirty="0"/>
              <a:t>Samfunnsmedisin vikar 0,5</a:t>
            </a:r>
          </a:p>
          <a:p>
            <a:pPr lvl="1"/>
            <a:r>
              <a:rPr lang="nb-NO" dirty="0"/>
              <a:t>Campus sør 0,3</a:t>
            </a:r>
          </a:p>
          <a:p>
            <a:r>
              <a:rPr lang="nb-NO" dirty="0" err="1"/>
              <a:t>Allmed</a:t>
            </a:r>
            <a:endParaRPr lang="nb-NO" dirty="0"/>
          </a:p>
          <a:p>
            <a:pPr lvl="1"/>
            <a:r>
              <a:rPr lang="nb-NO" dirty="0"/>
              <a:t>Campus sør 0,4</a:t>
            </a:r>
          </a:p>
          <a:p>
            <a:r>
              <a:rPr lang="nb-NO" dirty="0"/>
              <a:t>Annet</a:t>
            </a:r>
          </a:p>
          <a:p>
            <a:pPr lvl="1"/>
            <a:r>
              <a:rPr lang="nb-NO" dirty="0"/>
              <a:t>1 ny </a:t>
            </a:r>
            <a:r>
              <a:rPr lang="nb-NO" dirty="0" err="1"/>
              <a:t>postdoc</a:t>
            </a:r>
            <a:r>
              <a:rPr lang="nb-NO" dirty="0"/>
              <a:t> (måltall)</a:t>
            </a:r>
          </a:p>
          <a:p>
            <a:pPr lvl="1"/>
            <a:r>
              <a:rPr lang="nb-NO" dirty="0"/>
              <a:t>1 ny stipendiat (måltall)</a:t>
            </a:r>
          </a:p>
        </p:txBody>
      </p:sp>
    </p:spTree>
    <p:extLst>
      <p:ext uri="{BB962C8B-B14F-4D97-AF65-F5344CB8AC3E}">
        <p14:creationId xmlns:p14="http://schemas.microsoft.com/office/powerpoint/2010/main" val="3622611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22A85-BB49-4716-A24B-34DAB7275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Øvrige ønsker og behov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6AB5C-69FE-4D61-B22C-CB5B29F78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I tillegg til planlagte tilsettinger så er det flere ønsker som tilsettinger som </a:t>
            </a:r>
            <a:r>
              <a:rPr lang="nb-NO" b="1" dirty="0"/>
              <a:t>ikke</a:t>
            </a:r>
            <a:r>
              <a:rPr lang="nb-NO" dirty="0"/>
              <a:t> er inkludert i personalkostnadene så langt: </a:t>
            </a:r>
          </a:p>
          <a:p>
            <a:r>
              <a:rPr lang="nb-NO" dirty="0"/>
              <a:t>Oppjustering av stillingsbrøker for avdelingsledere/</a:t>
            </a:r>
            <a:r>
              <a:rPr lang="nb-NO" dirty="0" err="1"/>
              <a:t>avd.støtte</a:t>
            </a:r>
            <a:endParaRPr lang="nb-NO" dirty="0"/>
          </a:p>
          <a:p>
            <a:r>
              <a:rPr lang="nb-NO" dirty="0"/>
              <a:t>Vikarer for nye dekaner</a:t>
            </a:r>
          </a:p>
          <a:p>
            <a:r>
              <a:rPr lang="nb-NO" dirty="0"/>
              <a:t>Vikar for utdanningslederfunksjon (2x20%) </a:t>
            </a:r>
          </a:p>
          <a:p>
            <a:r>
              <a:rPr lang="nb-NO" dirty="0"/>
              <a:t>50% 1.am i samfunnsernæring </a:t>
            </a:r>
          </a:p>
          <a:p>
            <a:r>
              <a:rPr lang="nb-NO" dirty="0"/>
              <a:t>10% lektor </a:t>
            </a:r>
            <a:r>
              <a:rPr lang="nb-NO" dirty="0" err="1"/>
              <a:t>samfmed</a:t>
            </a:r>
            <a:endParaRPr lang="nb-NO" dirty="0"/>
          </a:p>
          <a:p>
            <a:r>
              <a:rPr lang="nb-NO" dirty="0"/>
              <a:t>Vikarer på SME i påvente av nytilsettinger </a:t>
            </a:r>
          </a:p>
          <a:p>
            <a:r>
              <a:rPr lang="nb-NO" dirty="0"/>
              <a:t>30% lektor </a:t>
            </a:r>
            <a:r>
              <a:rPr lang="nb-NO" dirty="0" err="1"/>
              <a:t>allmed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34884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E6469-A381-48F9-93E9-F0E09D4E8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Avganger i langtidsprognosen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7A1C7-A4D2-43E8-A9EF-277B91487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2023; 1,3 årsverk Mette Brekke og Trine Bjørner</a:t>
            </a:r>
          </a:p>
          <a:p>
            <a:pPr marL="0" indent="0">
              <a:buNone/>
            </a:pPr>
            <a:r>
              <a:rPr lang="nb-NO" dirty="0"/>
              <a:t>2024; ingen</a:t>
            </a:r>
          </a:p>
          <a:p>
            <a:pPr marL="0" indent="0">
              <a:buNone/>
            </a:pPr>
            <a:r>
              <a:rPr lang="nb-NO" dirty="0"/>
              <a:t>2025; 1,7 årsverk Bård Natvig, Ragnhild Hellesø og Hanne Dagfinrud</a:t>
            </a:r>
            <a:br>
              <a:rPr lang="nb-NO" dirty="0"/>
            </a:br>
            <a:r>
              <a:rPr lang="nb-NO" dirty="0"/>
              <a:t>	1 </a:t>
            </a:r>
            <a:r>
              <a:rPr lang="nb-NO" dirty="0" err="1"/>
              <a:t>adm.årsverk</a:t>
            </a:r>
            <a:r>
              <a:rPr lang="nb-NO" dirty="0"/>
              <a:t> Ada Winge</a:t>
            </a:r>
          </a:p>
          <a:p>
            <a:pPr marL="0" indent="0">
              <a:buNone/>
            </a:pPr>
            <a:r>
              <a:rPr lang="nb-NO" dirty="0"/>
              <a:t>2026; 1,1 årsverk Nina Vøllestad og Sverre Kittelsen</a:t>
            </a:r>
            <a:br>
              <a:rPr lang="nb-NO" dirty="0"/>
            </a:br>
            <a:r>
              <a:rPr lang="nb-NO" dirty="0"/>
              <a:t>	Jan Helge Solbakk fyller også 70, men blir stående til avsluttet 	ERC-prosjekt</a:t>
            </a:r>
          </a:p>
        </p:txBody>
      </p:sp>
    </p:spTree>
    <p:extLst>
      <p:ext uri="{BB962C8B-B14F-4D97-AF65-F5344CB8AC3E}">
        <p14:creationId xmlns:p14="http://schemas.microsoft.com/office/powerpoint/2010/main" val="497403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C6DF8-03E1-466C-A7E1-B73D94866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Kutt i personalkostnader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C91AF-E78B-470E-994C-C37654F29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For å oppnå balanse er følgende stillinger foreslått kuttet (effekten er innarbeidet i tallgrunnlaget over): </a:t>
            </a:r>
          </a:p>
          <a:p>
            <a:r>
              <a:rPr lang="nb-NO" dirty="0"/>
              <a:t>Praksiskoordinator (</a:t>
            </a:r>
            <a:r>
              <a:rPr lang="nb-NO" dirty="0" err="1"/>
              <a:t>adm</a:t>
            </a:r>
            <a:r>
              <a:rPr lang="nb-NO" dirty="0"/>
              <a:t>)</a:t>
            </a:r>
          </a:p>
          <a:p>
            <a:r>
              <a:rPr lang="nb-NO" dirty="0"/>
              <a:t>1 stilling i økonomisk evaluering (</a:t>
            </a:r>
            <a:r>
              <a:rPr lang="nb-NO" dirty="0" err="1"/>
              <a:t>Heled</a:t>
            </a:r>
            <a:r>
              <a:rPr lang="nb-NO" dirty="0"/>
              <a:t>)</a:t>
            </a:r>
          </a:p>
          <a:p>
            <a:r>
              <a:rPr lang="nb-NO" dirty="0"/>
              <a:t>Vikar samfunnsmedisin</a:t>
            </a:r>
          </a:p>
          <a:p>
            <a:r>
              <a:rPr lang="nb-NO" dirty="0"/>
              <a:t>1 rekrutteringsstilling kuttet i 23 og nytilsettinger utsatt i 24 og 25</a:t>
            </a:r>
            <a:br>
              <a:rPr lang="nb-NO" dirty="0"/>
            </a:b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96767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D61CC-8AA7-4E0B-9232-0833E7C3A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Kutt i personalkostnader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F23C0-C96A-4760-82A9-E491E3E17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Forskjøvet oppstart i stillinger;</a:t>
            </a:r>
          </a:p>
          <a:p>
            <a:r>
              <a:rPr lang="nb-NO" dirty="0"/>
              <a:t>Medisin/AI (</a:t>
            </a:r>
            <a:r>
              <a:rPr lang="nb-NO" dirty="0" err="1"/>
              <a:t>Heled</a:t>
            </a:r>
            <a:r>
              <a:rPr lang="nb-NO" dirty="0"/>
              <a:t>) skjøvet fra mars til august 23</a:t>
            </a:r>
          </a:p>
          <a:p>
            <a:r>
              <a:rPr lang="nb-NO" dirty="0"/>
              <a:t>1 stilling epidemiologi (Folkehelse) skjøvet fra august 23 til august 24</a:t>
            </a:r>
          </a:p>
          <a:p>
            <a:r>
              <a:rPr lang="nb-NO" dirty="0"/>
              <a:t>1 stilling samfunnsmedisin forskjøvet til </a:t>
            </a:r>
            <a:r>
              <a:rPr lang="nb-NO"/>
              <a:t>fra august 23 til </a:t>
            </a:r>
            <a:r>
              <a:rPr lang="nb-NO" dirty="0"/>
              <a:t>januar 25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82127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96234-7BF0-446A-9E89-6ABFF94E6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Øvrige vurderinger langtidsprognosen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1064B-22DC-4D10-9331-BD6DC9C06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Det er ikke lagt inn ressurser til innføringen av økt praksis som følge av RETHOS. Et foreløpig anslag på kostnadsøkningen er i overkant av 5 mill. pr år, men det foreligger ikke noen avklaring på om det vil komme særskilt finansiering eller om det må gjøres omdisponeringer internt på </a:t>
            </a:r>
            <a:r>
              <a:rPr lang="nb-NO" dirty="0" err="1"/>
              <a:t>Helsam</a:t>
            </a:r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3461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1616B-9D23-41E7-9658-022AA4968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 diskusjon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E6895-C5A3-4738-807E-EB6701313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Vi ber om innspill på </a:t>
            </a:r>
          </a:p>
          <a:p>
            <a:r>
              <a:rPr lang="nb-NO" dirty="0"/>
              <a:t>Forutsetningene som er lagt til grunn</a:t>
            </a:r>
          </a:p>
          <a:p>
            <a:r>
              <a:rPr lang="nb-NO" dirty="0"/>
              <a:t>Forventningene til nettobidrag</a:t>
            </a:r>
          </a:p>
          <a:p>
            <a:r>
              <a:rPr lang="nb-NO" dirty="0"/>
              <a:t>Prinsipper for hvor og hvordan vi kutter ytterligere i kostnader</a:t>
            </a:r>
          </a:p>
        </p:txBody>
      </p:sp>
    </p:spTree>
    <p:extLst>
      <p:ext uri="{BB962C8B-B14F-4D97-AF65-F5344CB8AC3E}">
        <p14:creationId xmlns:p14="http://schemas.microsoft.com/office/powerpoint/2010/main" val="1618668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008A7-385A-4E4C-8D27-F14994ECC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Bestilling og rammer for arbeidet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3B6CB-63A4-494C-B61C-7E961CF57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Budsjett for 2023 og prognose for perioden 2024-27 leveres 2. desember</a:t>
            </a:r>
          </a:p>
          <a:p>
            <a:r>
              <a:rPr lang="nb-NO" dirty="0"/>
              <a:t>I tillegg skal vi levere oversikt over årsverksutvikling i prognoseperioden</a:t>
            </a:r>
          </a:p>
          <a:p>
            <a:endParaRPr lang="nb-NO" dirty="0"/>
          </a:p>
          <a:p>
            <a:r>
              <a:rPr lang="nb-NO" dirty="0"/>
              <a:t>Fakultetet har satt inntektsrammene og UiO har bestemt beregning av effekten av lønnsoppgjøret for i år og forventet lønnsvekst neste år</a:t>
            </a:r>
          </a:p>
          <a:p>
            <a:endParaRPr lang="nb-NO" dirty="0"/>
          </a:p>
          <a:p>
            <a:r>
              <a:rPr lang="nb-NO" dirty="0"/>
              <a:t>Til </a:t>
            </a:r>
            <a:r>
              <a:rPr lang="nb-NO" dirty="0" err="1"/>
              <a:t>Helsams</a:t>
            </a:r>
            <a:r>
              <a:rPr lang="nb-NO" dirty="0"/>
              <a:t> vurdering ligger arbeidet med å budsjettere forventede kostnader og forventet nettobidrag fra BOA-virksomheten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1185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FB1FD-B0EA-464C-B8F4-275CF5315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Status pr 25. november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65EEDEA-9CA7-489F-AA1F-F483918CE4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6575" y="1569308"/>
            <a:ext cx="10857225" cy="4065835"/>
          </a:xfrm>
        </p:spPr>
      </p:pic>
    </p:spTree>
    <p:extLst>
      <p:ext uri="{BB962C8B-B14F-4D97-AF65-F5344CB8AC3E}">
        <p14:creationId xmlns:p14="http://schemas.microsoft.com/office/powerpoint/2010/main" val="1200943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F3A32-9B1D-4A0F-9465-9EEF963C3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Overordnete vurderinger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CCC94-B315-4C85-9E5C-C261337DD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Kutt i forslaget til statsbudsjett og økt lønns- og prisvekst gjør at vi har betydelige utfordringer med å levere en prognose som balanserer. </a:t>
            </a:r>
          </a:p>
          <a:p>
            <a:r>
              <a:rPr lang="nb-NO" dirty="0"/>
              <a:t>Både politiske signaler og innføringen av økt praksis (RETHOS) tilsier at vi ikke kan planlegge for at den økonomiske situasjonen vil bedre seg vesentlig i prognoseperioden.</a:t>
            </a:r>
          </a:p>
          <a:p>
            <a:r>
              <a:rPr lang="nb-NO" dirty="0"/>
              <a:t>Det er foretatt kraftig kutt i planlagte lønnskostnader neste år og det er behov for noen ytterligere reduksjoner. </a:t>
            </a:r>
          </a:p>
        </p:txBody>
      </p:sp>
    </p:spTree>
    <p:extLst>
      <p:ext uri="{BB962C8B-B14F-4D97-AF65-F5344CB8AC3E}">
        <p14:creationId xmlns:p14="http://schemas.microsoft.com/office/powerpoint/2010/main" val="3245059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BDC3D-5A33-44CC-BFCD-FD08A77F3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Inntekter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7AB3C-4B9E-47FC-B284-7470AD8BA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Inntektene er 2,2 mill. lavere enn den tildelingen som fakultetsstyret vedtok i september. Bakgrunnen er kutt i forslaget til statsbudsjett; endrede reisevaner, kutt for å finansiere satsninger og bortfall av studieplasser tildelt under pandemien. </a:t>
            </a:r>
          </a:p>
          <a:p>
            <a:r>
              <a:rPr lang="nb-NO" dirty="0"/>
              <a:t>Fortsatt usikkerhet knyttet til inntektene for 2023; eventuelle effekter av økte energikostnader for UiO og innføring av studieavgift er ikke hensyntatt</a:t>
            </a:r>
          </a:p>
          <a:p>
            <a:r>
              <a:rPr lang="nb-NO" dirty="0"/>
              <a:t>Inntekter i prognoseperioden er flat framskrivning av 2023</a:t>
            </a:r>
            <a:br>
              <a:rPr lang="nb-NO" dirty="0"/>
            </a:br>
            <a:endParaRPr lang="nb-NO" dirty="0"/>
          </a:p>
          <a:p>
            <a:r>
              <a:rPr lang="nb-NO" dirty="0"/>
              <a:t>Langtidsprognosen er basert på 2023-kroner både på inntekts- og kostnadssiden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65944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CFD4-12D1-496B-8F43-F35BA1427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Utviklingen av nettobidraget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0CBAD-ACB1-4332-896F-93604D839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For 2023 ligger det ikke inne forventninger om effekt av ikke-kjente prosjekter (dummy). Nettobidraget for kjente prosjekter er tatt ned med 4% for å kompensere for forsinket aktivitet i porteføljen</a:t>
            </a:r>
          </a:p>
          <a:p>
            <a:r>
              <a:rPr lang="nb-NO" dirty="0"/>
              <a:t>I langtidsperioden er det lagt inn følgende forventninger (litt lavere enn forrige langtidsprognose) </a:t>
            </a:r>
          </a:p>
          <a:p>
            <a:pPr lvl="1"/>
            <a:r>
              <a:rPr lang="nb-NO" dirty="0"/>
              <a:t>NFR-aktivitet redusert fra 50 til 44 </a:t>
            </a:r>
            <a:r>
              <a:rPr lang="nb-NO" dirty="0" err="1"/>
              <a:t>mill</a:t>
            </a:r>
            <a:r>
              <a:rPr lang="nb-NO" dirty="0"/>
              <a:t> pr år (12% ned i volum)</a:t>
            </a:r>
          </a:p>
          <a:p>
            <a:pPr lvl="1"/>
            <a:r>
              <a:rPr lang="nb-NO" dirty="0"/>
              <a:t>EU er noe økt fra 12 til 15 </a:t>
            </a:r>
            <a:r>
              <a:rPr lang="nb-NO" dirty="0" err="1"/>
              <a:t>mill</a:t>
            </a:r>
            <a:r>
              <a:rPr lang="nb-NO" dirty="0"/>
              <a:t> pr år</a:t>
            </a:r>
          </a:p>
          <a:p>
            <a:pPr lvl="1"/>
            <a:r>
              <a:rPr lang="nb-NO" dirty="0"/>
              <a:t>øvrige </a:t>
            </a:r>
            <a:r>
              <a:rPr lang="nb-NO" dirty="0" err="1"/>
              <a:t>finansiørene</a:t>
            </a:r>
            <a:r>
              <a:rPr lang="nb-NO" dirty="0"/>
              <a:t> er holdt stabile på dagens nivå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6243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20ADF-7D94-4263-9DAC-B32283A31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Drift og investeringer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613DC-BB97-4525-83B1-0CE785CED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Driftsbudsjettene er justert ned. Forventer en årlig tildeling til faglig aktivitet i avdelingene på 4,5 mill. i prognoseperioden. For 2023 er det noe høyere på grunn av en delvis overføring av ubrukte midler i år.</a:t>
            </a:r>
          </a:p>
          <a:p>
            <a:r>
              <a:rPr lang="nb-NO" dirty="0"/>
              <a:t>Investeringer er lagt jevn lavt</a:t>
            </a:r>
          </a:p>
          <a:p>
            <a:r>
              <a:rPr lang="nb-NO" dirty="0"/>
              <a:t>Ikke tatt høyde for ekstrakostnader i forbindelse med en eventuell flytting i 2024 </a:t>
            </a:r>
          </a:p>
        </p:txBody>
      </p:sp>
    </p:spTree>
    <p:extLst>
      <p:ext uri="{BB962C8B-B14F-4D97-AF65-F5344CB8AC3E}">
        <p14:creationId xmlns:p14="http://schemas.microsoft.com/office/powerpoint/2010/main" val="3224218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0DEBC-661A-4872-AD85-3FD517D77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Personalkostnader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AED35-A835-4FFC-8719-540FDD379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Helsam</a:t>
            </a:r>
            <a:r>
              <a:rPr lang="nb-NO" dirty="0"/>
              <a:t> har flere tilsettingsprosesser som er satt i gang, men som nå må utsettes eller stoppes helt. Alle planlagte tilsettinger er godt begrunnet i LUFFE-tall. </a:t>
            </a:r>
          </a:p>
          <a:p>
            <a:r>
              <a:rPr lang="nb-NO" dirty="0"/>
              <a:t>Det er lagt opp til frys i nye rekrutteringsstillinger i 2024 og 25 for å bidra til kutt. Vi legger til grunn at øremerket finansiering av rekrutteringsstillinger utgår</a:t>
            </a:r>
          </a:p>
          <a:p>
            <a:r>
              <a:rPr lang="nb-NO" dirty="0"/>
              <a:t>Årsverkene er </a:t>
            </a:r>
            <a:r>
              <a:rPr lang="nb-NO" dirty="0" err="1"/>
              <a:t>forøvirg</a:t>
            </a:r>
            <a:r>
              <a:rPr lang="nb-NO" dirty="0"/>
              <a:t> holdt stabilt gjennom langtidsperioden, men det er tatt hensyn til oppstart i nye stillinger og avslutning av midlertidige tilsettinger</a:t>
            </a:r>
          </a:p>
        </p:txBody>
      </p:sp>
    </p:spTree>
    <p:extLst>
      <p:ext uri="{BB962C8B-B14F-4D97-AF65-F5344CB8AC3E}">
        <p14:creationId xmlns:p14="http://schemas.microsoft.com/office/powerpoint/2010/main" val="1233758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C55D-53F7-4A13-9A47-89B21677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6978"/>
          </a:xfrm>
        </p:spPr>
        <p:txBody>
          <a:bodyPr/>
          <a:lstStyle/>
          <a:p>
            <a:r>
              <a:rPr lang="nb-NO" dirty="0"/>
              <a:t>Grunnlag i årsverk for personalkostnader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32B5559-25E6-473D-93C3-1AE6CAE975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480114"/>
              </p:ext>
            </p:extLst>
          </p:nvPr>
        </p:nvGraphicFramePr>
        <p:xfrm>
          <a:off x="1050324" y="1532236"/>
          <a:ext cx="9242851" cy="35525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8486">
                  <a:extLst>
                    <a:ext uri="{9D8B030D-6E8A-4147-A177-3AD203B41FA5}">
                      <a16:colId xmlns:a16="http://schemas.microsoft.com/office/drawing/2014/main" val="4256519661"/>
                    </a:ext>
                  </a:extLst>
                </a:gridCol>
                <a:gridCol w="1256873">
                  <a:extLst>
                    <a:ext uri="{9D8B030D-6E8A-4147-A177-3AD203B41FA5}">
                      <a16:colId xmlns:a16="http://schemas.microsoft.com/office/drawing/2014/main" val="516762839"/>
                    </a:ext>
                  </a:extLst>
                </a:gridCol>
                <a:gridCol w="1256873">
                  <a:extLst>
                    <a:ext uri="{9D8B030D-6E8A-4147-A177-3AD203B41FA5}">
                      <a16:colId xmlns:a16="http://schemas.microsoft.com/office/drawing/2014/main" val="685881327"/>
                    </a:ext>
                  </a:extLst>
                </a:gridCol>
                <a:gridCol w="1256873">
                  <a:extLst>
                    <a:ext uri="{9D8B030D-6E8A-4147-A177-3AD203B41FA5}">
                      <a16:colId xmlns:a16="http://schemas.microsoft.com/office/drawing/2014/main" val="3362044115"/>
                    </a:ext>
                  </a:extLst>
                </a:gridCol>
                <a:gridCol w="1256873">
                  <a:extLst>
                    <a:ext uri="{9D8B030D-6E8A-4147-A177-3AD203B41FA5}">
                      <a16:colId xmlns:a16="http://schemas.microsoft.com/office/drawing/2014/main" val="1190237233"/>
                    </a:ext>
                  </a:extLst>
                </a:gridCol>
                <a:gridCol w="1256873">
                  <a:extLst>
                    <a:ext uri="{9D8B030D-6E8A-4147-A177-3AD203B41FA5}">
                      <a16:colId xmlns:a16="http://schemas.microsoft.com/office/drawing/2014/main" val="694926397"/>
                    </a:ext>
                  </a:extLst>
                </a:gridCol>
              </a:tblGrid>
              <a:tr h="322961">
                <a:tc>
                  <a:txBody>
                    <a:bodyPr/>
                    <a:lstStyle/>
                    <a:p>
                      <a:pPr algn="l" fontAlgn="b"/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u="none" strike="noStrike" dirty="0">
                          <a:effectLst/>
                        </a:rPr>
                        <a:t>Årsverk 2023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u="none" strike="noStrike" dirty="0">
                          <a:effectLst/>
                        </a:rPr>
                        <a:t>Årsverk 2024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u="none" strike="noStrike" dirty="0">
                          <a:effectLst/>
                        </a:rPr>
                        <a:t>Årsverk 2025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u="none" strike="noStrike" dirty="0">
                          <a:effectLst/>
                        </a:rPr>
                        <a:t>Årsverk 2026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u="none" strike="noStrike" dirty="0">
                          <a:effectLst/>
                        </a:rPr>
                        <a:t>Årsverk 2027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5616589"/>
                  </a:ext>
                </a:extLst>
              </a:tr>
              <a:tr h="322961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u="none" strike="noStrike" dirty="0" err="1">
                          <a:effectLst/>
                        </a:rPr>
                        <a:t>Vit.stillinger</a:t>
                      </a:r>
                      <a:r>
                        <a:rPr lang="nb-NO" sz="1600" b="1" u="none" strike="noStrike" dirty="0">
                          <a:effectLst/>
                        </a:rPr>
                        <a:t> under tilsetting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2,62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0,00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0,00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0,00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0,00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0286406"/>
                  </a:ext>
                </a:extLst>
              </a:tr>
              <a:tr h="322961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Universitetslektor</a:t>
                      </a: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20,07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19,30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19,30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19,30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</a:rPr>
                        <a:t>19,30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4509407"/>
                  </a:ext>
                </a:extLst>
              </a:tr>
              <a:tr h="322961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Førsteamanuensis</a:t>
                      </a: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29,41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30,85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32,72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32,72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32,72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5459986"/>
                  </a:ext>
                </a:extLst>
              </a:tr>
              <a:tr h="322961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Professor</a:t>
                      </a: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27,64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29,70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28,50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28,50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29,00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879420"/>
                  </a:ext>
                </a:extLst>
              </a:tr>
              <a:tr h="322961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u="none" strike="noStrike" dirty="0">
                          <a:effectLst/>
                        </a:rPr>
                        <a:t>Forsker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2,55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0,46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0,00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0,00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</a:rPr>
                        <a:t>0,00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550152"/>
                  </a:ext>
                </a:extLst>
              </a:tr>
              <a:tr h="322961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u="none" strike="noStrike" dirty="0">
                          <a:effectLst/>
                        </a:rPr>
                        <a:t>Forsker 1183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0,24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0,00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0,00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0,00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0,00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8323047"/>
                  </a:ext>
                </a:extLst>
              </a:tr>
              <a:tr h="322961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u="none" strike="noStrike" dirty="0">
                          <a:effectLst/>
                        </a:rPr>
                        <a:t>Førstelektor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86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0,24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0,20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0,20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0,20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0,20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0098456"/>
                  </a:ext>
                </a:extLst>
              </a:tr>
              <a:tr h="322961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u="none" strike="noStrike" dirty="0">
                          <a:effectLst/>
                        </a:rPr>
                        <a:t>Rekrutteringsstillinger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17,68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12,69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12,78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16,00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</a:rPr>
                        <a:t>16,00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6000180"/>
                  </a:ext>
                </a:extLst>
              </a:tr>
              <a:tr h="322961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u="none" strike="noStrike">
                          <a:effectLst/>
                        </a:rPr>
                        <a:t>Andre stillinger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41,93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42,48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41,98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41,48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41,48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0199780"/>
                  </a:ext>
                </a:extLst>
              </a:tr>
              <a:tr h="322961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u="none" strike="noStrike" dirty="0">
                          <a:effectLst/>
                        </a:rPr>
                        <a:t>Grand Total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1" u="none" strike="noStrike" dirty="0">
                          <a:effectLst/>
                        </a:rPr>
                        <a:t>142,48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1" u="none" strike="noStrike" dirty="0">
                          <a:effectLst/>
                        </a:rPr>
                        <a:t>135,68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1" u="none" strike="noStrike" dirty="0">
                          <a:effectLst/>
                        </a:rPr>
                        <a:t>135,48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1" u="none" strike="noStrike" dirty="0">
                          <a:effectLst/>
                        </a:rPr>
                        <a:t>138,20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1" u="none" strike="noStrike" dirty="0">
                          <a:effectLst/>
                        </a:rPr>
                        <a:t>138,70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9484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233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7108</TotalTime>
  <Words>942</Words>
  <Application>Microsoft Office PowerPoint</Application>
  <PresentationFormat>Widescreen</PresentationFormat>
  <Paragraphs>156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Budsjett 23 og prognose 24-27</vt:lpstr>
      <vt:lpstr>Bestilling og rammer for arbeidet</vt:lpstr>
      <vt:lpstr>Status pr 25. november</vt:lpstr>
      <vt:lpstr>Overordnete vurderinger</vt:lpstr>
      <vt:lpstr>Inntekter</vt:lpstr>
      <vt:lpstr>Utviklingen av nettobidraget</vt:lpstr>
      <vt:lpstr>Drift og investeringer</vt:lpstr>
      <vt:lpstr>Personalkostnader</vt:lpstr>
      <vt:lpstr>Grunnlag i årsverk for personalkostnader</vt:lpstr>
      <vt:lpstr>Pågående tilsettinger (1)</vt:lpstr>
      <vt:lpstr>Pågående tilsettinger (2)</vt:lpstr>
      <vt:lpstr>Pågående tilsettinger (3)</vt:lpstr>
      <vt:lpstr>Øvrige ønsker og behov</vt:lpstr>
      <vt:lpstr>Avganger i langtidsprognosen</vt:lpstr>
      <vt:lpstr>Kutt i personalkostnader</vt:lpstr>
      <vt:lpstr>Kutt i personalkostnader (2)</vt:lpstr>
      <vt:lpstr>Øvrige vurderinger langtidsprognosen</vt:lpstr>
      <vt:lpstr>Til diskusjon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Budsjett 23 og prognose 24-27</dc:title>
  <dc:creator>Knut Tore Stokke</dc:creator>
  <cp:lastModifiedBy>Knut Tore Stokke</cp:lastModifiedBy>
  <cp:revision>23</cp:revision>
  <dcterms:created xsi:type="dcterms:W3CDTF">2022-11-04T11:32:36Z</dcterms:created>
  <dcterms:modified xsi:type="dcterms:W3CDTF">2022-11-25T12:51:33Z</dcterms:modified>
</cp:coreProperties>
</file>