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FD6B-0A9D-0D19-BD7C-AA5E62259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E62FA-8290-1E7F-9F76-9712CA061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D266-94A5-6D5C-C720-3D8B0232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DEB4F-6B61-CB5A-7697-13ADAB2D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8EBE6-8305-CF86-3A19-395CC994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67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07F5-D98D-1A03-186F-DA356FDF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4DF88-6049-2945-DF80-A8EDB858B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6B8F6-4DB5-F78B-D14D-AD70D7B8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7120C-DD6F-694F-9AAC-03FE57BD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1C704-5280-69E2-DB09-1B7ADB52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515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47340-00CE-E044-322E-58A7E9DCF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7EC84-50A8-856E-8773-BB8A87963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AAC18-7234-8B20-C1BA-EDEA0909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B1160-79D0-31C1-B50A-C866414C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6C489-AEF1-3223-78EA-8B6C2E7B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31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08C3D-C52F-816B-4963-255C68C9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0B9C6-E9E6-97ED-A7B8-C0D501AB7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5BD83-0D91-6BD1-EB60-5C013955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AE961-C6DE-1CF2-0149-0D8D6F20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46DDB-18DC-2800-631F-06ECE8DA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70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6D31-0974-3D97-F152-4E270B5D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E488F-6243-8FA6-A698-9AD78F2B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C3662-CE88-376C-93B0-2B12FA07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EB214-BBBD-ECBA-BAF7-592F2AAE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8B536-57EE-866E-C5FE-382DD732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26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BA07-B52F-2466-D8F4-A845CB5A1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8E2A0-3D57-8B31-EF2F-2C3CF4FDF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D3A24-A810-7B06-3CEE-F9D20DC48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25FF3-7B50-D43B-2C3A-C7856885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1E9C0-5839-01A5-3097-685DA949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B31BB-EBC4-E5DE-D5F2-7B248584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503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9FB5-8374-6A1C-E38A-2752EA269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FC1F4-86FE-C84E-9573-CB4091067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B43EF-DC6E-BF42-A79B-8D1F245F5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6627D-9413-5B39-AD22-2F34B15E0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62EBF-3107-A355-4C51-E2EBD037B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74BA4-6E17-FB0B-37CB-EFC96FE3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B2E83-7215-5C1E-5E7E-4BE93287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41317-8A10-B7A9-80C8-A6BEFDCE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462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A83DD-4813-F5A0-FAA7-B7AFF7D19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A4EE2C-6D15-C024-5F41-9C6D9B9B7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9A92D-CF63-7449-1C0E-23DC43A4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C7ADFA-31F2-E65C-7C7B-09647C76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669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B9813-327E-925F-2EB4-32663388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21836-12CC-DA8E-17F2-3101554B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2CEA7-A320-0C80-C3D5-5C6A1944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27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A483-5353-73CB-0B81-BD9840265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A848C-F9A4-ADDA-AD89-C84899FD0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C572F-DCCC-DB70-7404-18476962B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AF36-6F96-C3C6-F7C5-46F4FC46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4C7C-D53D-F8BD-B82C-44C8CDF0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5BD38-6925-D166-1CFE-DC6B04D0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013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96E0-4FDD-EBBF-473E-08B6179C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D530A-36E5-E1CF-D344-6C79D64BD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41D24-2298-D93C-1D1E-8990A0C3C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95593-5BF9-6967-99D6-56145E10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05B45-CE03-6C40-C433-40C18613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44CEE-D32F-3CB6-6004-5E9602B1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9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4D3C8-4FCD-E539-C65E-0EAA6BB9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0C611-EE11-463B-07D8-26BCDE6FB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8CF4-86B0-2DA3-72D2-159C41990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FBF6-B013-4224-B3CA-4C1501ACEF74}" type="datetimeFigureOut">
              <a:rPr lang="nb-NO" smtClean="0"/>
              <a:t>05.05.2023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4178-E73A-29FF-C998-8926CED0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F03D6-57C2-5AC2-CAB8-1E9F9D515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7BB27-6B44-4FBC-B796-3E457C6DE5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514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B6B8-A5B3-1741-76AB-C61640C8A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Virksomhetsrapportering T1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856B4-362B-1B14-AB2F-2F82CDE4C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Presentasjon for instituttrådet 11. mai 2023</a:t>
            </a:r>
          </a:p>
        </p:txBody>
      </p:sp>
    </p:spTree>
    <p:extLst>
      <p:ext uri="{BB962C8B-B14F-4D97-AF65-F5344CB8AC3E}">
        <p14:creationId xmlns:p14="http://schemas.microsoft.com/office/powerpoint/2010/main" val="11266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99C7-FFB5-88AB-B95E-9D610318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Bestillingen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49FF8-D655-75A8-87CB-EF60E8924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Virksomhetsrapporten for T1 har hovedfokus på utvikling i den økonomiske situasjonen fra budsjettinnlevering i desember og fram til nå.</a:t>
            </a:r>
          </a:p>
          <a:p>
            <a:pPr marL="0" indent="0">
              <a:buNone/>
            </a:pPr>
            <a:r>
              <a:rPr lang="nb-NO" dirty="0"/>
              <a:t>Vi har frist til å levere virksomhetsrapport den 15. mai</a:t>
            </a:r>
          </a:p>
          <a:p>
            <a:pPr marL="0" indent="0">
              <a:buNone/>
            </a:pPr>
            <a:r>
              <a:rPr lang="nb-NO" dirty="0"/>
              <a:t>Regnskapet lukkes 10. mai så endelig tallgrunnlag er først tilgjengelig 11. mai</a:t>
            </a:r>
          </a:p>
        </p:txBody>
      </p:sp>
    </p:spTree>
    <p:extLst>
      <p:ext uri="{BB962C8B-B14F-4D97-AF65-F5344CB8AC3E}">
        <p14:creationId xmlns:p14="http://schemas.microsoft.com/office/powerpoint/2010/main" val="158081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1CAE-AA79-E3F8-8281-DABEA3AC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Overordnet økonomisk utvikling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9ED4D-A7B7-DF52-DD27-8BCDEFF12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Bevilgningsøkonomien er svært presset og situasjonen har forverret seg siden vi leverte budsjett i desember</a:t>
            </a:r>
          </a:p>
          <a:p>
            <a:r>
              <a:rPr lang="nb-NO" dirty="0"/>
              <a:t>Inntektene våre er redusert samtidig som vi øker aktivitetsnivået (primært gjennom oppstart nytt masterprogram og etablering av Campus Sør)</a:t>
            </a:r>
          </a:p>
          <a:p>
            <a:r>
              <a:rPr lang="nb-NO" dirty="0"/>
              <a:t>Vi styrer mot et akkumulert overforbruk ved utgangen av året på 10 </a:t>
            </a:r>
            <a:r>
              <a:rPr lang="nb-NO" dirty="0" err="1"/>
              <a:t>mill</a:t>
            </a:r>
            <a:endParaRPr lang="nb-NO" dirty="0"/>
          </a:p>
          <a:p>
            <a:r>
              <a:rPr lang="nb-NO" dirty="0"/>
              <a:t>BOA-virksomheten er omtrent som forventet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424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FD5C3-88A5-1EDE-A3FD-E468DD552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Avvik i bevilgningsøkonomien - hovedtrekk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51AB7-0AAE-DC06-44E4-4B7C059BD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Kutt i inntekter på 3 mill. for å håndtere ekstraordinære energikostnader ved UiO</a:t>
            </a:r>
          </a:p>
          <a:p>
            <a:r>
              <a:rPr lang="nb-NO" dirty="0"/>
              <a:t>Kutt i inntekter (og kostnader) ved flyttingen av Senter for global helse til Enhet for bærekraftig helse ved fakultetet</a:t>
            </a:r>
          </a:p>
          <a:p>
            <a:r>
              <a:rPr lang="nb-NO" dirty="0"/>
              <a:t>Økte personalkostnader som følge av manglende budsjettering av vikarmidler</a:t>
            </a:r>
          </a:p>
        </p:txBody>
      </p:sp>
    </p:spTree>
    <p:extLst>
      <p:ext uri="{BB962C8B-B14F-4D97-AF65-F5344CB8AC3E}">
        <p14:creationId xmlns:p14="http://schemas.microsoft.com/office/powerpoint/2010/main" val="237026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1232-5EC0-1B0D-8BB5-F16C7D63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Usikkerhetsmomenter som ikke er innarbeidet i prognosene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7C98-10E4-BCDE-586A-E15C48AA5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Revidert nasjonalbudsjett – får vi noe mer kompensasjon for pris- og lønnsvekst?</a:t>
            </a:r>
          </a:p>
          <a:p>
            <a:r>
              <a:rPr lang="nb-NO" dirty="0"/>
              <a:t>RETHOS – økt praksis i primærhelsetjenesten vil ha store årlige kostnader, men det er ikke noen avtale om finansiering på plass</a:t>
            </a:r>
          </a:p>
          <a:p>
            <a:r>
              <a:rPr lang="nb-NO" dirty="0"/>
              <a:t>Flyttekostnader – vi må forvente en betydelig økning i investeringer i forbindelse med flyttingen, men det er vanskelig å vurdere omfanget før en leieavtale er inngått</a:t>
            </a:r>
          </a:p>
          <a:p>
            <a:r>
              <a:rPr lang="nb-NO" dirty="0"/>
              <a:t>Kutt i studiefinansiering for studenter utenfor EØS</a:t>
            </a:r>
          </a:p>
        </p:txBody>
      </p:sp>
    </p:spTree>
    <p:extLst>
      <p:ext uri="{BB962C8B-B14F-4D97-AF65-F5344CB8AC3E}">
        <p14:creationId xmlns:p14="http://schemas.microsoft.com/office/powerpoint/2010/main" val="402206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D6323-F066-8BDD-87CF-AF96F151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diskusjon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31EC7-7896-8856-7CF0-116BF2B48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Hvilke muligheter ser vi for å øke inntektene våre?</a:t>
            </a:r>
          </a:p>
          <a:p>
            <a:r>
              <a:rPr lang="nb-NO" dirty="0"/>
              <a:t>Hva er rådets vurdering </a:t>
            </a:r>
            <a:r>
              <a:rPr lang="nb-NO"/>
              <a:t>av usikkerhetsmomentene?</a:t>
            </a:r>
            <a:endParaRPr lang="nb-NO" dirty="0"/>
          </a:p>
          <a:p>
            <a:r>
              <a:rPr lang="nb-NO" dirty="0"/>
              <a:t>Hvordan går vi videre for å redusere kostnader/aktivitetsnivå?</a:t>
            </a:r>
          </a:p>
        </p:txBody>
      </p:sp>
    </p:spTree>
    <p:extLst>
      <p:ext uri="{BB962C8B-B14F-4D97-AF65-F5344CB8AC3E}">
        <p14:creationId xmlns:p14="http://schemas.microsoft.com/office/powerpoint/2010/main" val="271805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Virksomhetsrapportering T1 2023</vt:lpstr>
      <vt:lpstr>Bestillingen</vt:lpstr>
      <vt:lpstr>Overordnet økonomisk utvikling</vt:lpstr>
      <vt:lpstr>Avvik i bevilgningsøkonomien - hovedtrekk</vt:lpstr>
      <vt:lpstr>Usikkerhetsmomenter som ikke er innarbeidet i prognosene</vt:lpstr>
      <vt:lpstr>Til diskusjon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Virksomhetsrapportering T1 2023</dc:title>
  <dc:creator>Knut Tore Stokke</dc:creator>
  <cp:lastModifiedBy>Knut Tore Stokke</cp:lastModifiedBy>
  <cp:revision>2</cp:revision>
  <dcterms:created xsi:type="dcterms:W3CDTF">2023-05-05T09:14:40Z</dcterms:created>
  <dcterms:modified xsi:type="dcterms:W3CDTF">2023-05-05T09:15:24Z</dcterms:modified>
</cp:coreProperties>
</file>