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4012" r:id="rId4"/>
    <p:sldId id="4001" r:id="rId5"/>
    <p:sldId id="4002" r:id="rId6"/>
    <p:sldId id="271" r:id="rId7"/>
    <p:sldId id="274" r:id="rId8"/>
    <p:sldId id="275" r:id="rId9"/>
    <p:sldId id="277" r:id="rId10"/>
    <p:sldId id="276" r:id="rId11"/>
    <p:sldId id="278" r:id="rId12"/>
    <p:sldId id="4011" r:id="rId13"/>
    <p:sldId id="4013" r:id="rId14"/>
    <p:sldId id="4014" r:id="rId15"/>
    <p:sldId id="4015" r:id="rId16"/>
    <p:sldId id="3996" r:id="rId17"/>
    <p:sldId id="4016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154B7-870C-4CE9-AF89-FD060D3F79D7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7A0E7D71-A36A-419D-87F1-4A0E57C5AF1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nb-NO" noProof="0" dirty="0"/>
            <a:t>Forarbeid med utgangspunkt i </a:t>
          </a:r>
          <a:r>
            <a:rPr lang="nb-NO" noProof="0" dirty="0" err="1"/>
            <a:t>excelmal</a:t>
          </a:r>
          <a:endParaRPr lang="nb-NO" noProof="0" dirty="0"/>
        </a:p>
      </dgm:t>
    </dgm:pt>
    <dgm:pt modelId="{E2F49A8B-4A50-41D8-ABE5-2BFA297BF089}" type="parTrans" cxnId="{5339AEBF-A675-444C-BD67-821375E1CD7E}">
      <dgm:prSet/>
      <dgm:spPr/>
      <dgm:t>
        <a:bodyPr/>
        <a:lstStyle/>
        <a:p>
          <a:endParaRPr lang="nb-NO" noProof="0" dirty="0"/>
        </a:p>
      </dgm:t>
    </dgm:pt>
    <dgm:pt modelId="{CFFBE61F-3E68-422B-BC41-5970F825A839}" type="sibTrans" cxnId="{5339AEBF-A675-444C-BD67-821375E1CD7E}">
      <dgm:prSet/>
      <dgm:spPr/>
      <dgm:t>
        <a:bodyPr/>
        <a:lstStyle/>
        <a:p>
          <a:endParaRPr lang="nb-NO" noProof="0" dirty="0"/>
        </a:p>
      </dgm:t>
    </dgm:pt>
    <dgm:pt modelId="{A9C5B834-20B1-4DCD-9BAC-84495FF9A4AB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noProof="0" dirty="0"/>
            <a:t>Hva er stabilt over tid</a:t>
          </a:r>
        </a:p>
        <a:p>
          <a:pPr>
            <a:lnSpc>
              <a:spcPct val="100000"/>
            </a:lnSpc>
          </a:pPr>
          <a:r>
            <a:rPr lang="nb-NO" noProof="0" dirty="0"/>
            <a:t>Definere prognose med dagens aktivitetsnivå</a:t>
          </a:r>
        </a:p>
        <a:p>
          <a:pPr>
            <a:lnSpc>
              <a:spcPct val="100000"/>
            </a:lnSpc>
          </a:pPr>
          <a:r>
            <a:rPr lang="nb-NO" noProof="0" dirty="0"/>
            <a:t>Avdekke risiko/usikkerhet til møte 2</a:t>
          </a:r>
        </a:p>
      </dgm:t>
    </dgm:pt>
    <dgm:pt modelId="{D8D5AC11-EC80-49F6-AD89-D5309AE13844}" type="parTrans" cxnId="{C0153652-5E5B-4D24-B94D-343923EFF243}">
      <dgm:prSet/>
      <dgm:spPr/>
      <dgm:t>
        <a:bodyPr/>
        <a:lstStyle/>
        <a:p>
          <a:endParaRPr lang="nb-NO" noProof="0" dirty="0"/>
        </a:p>
      </dgm:t>
    </dgm:pt>
    <dgm:pt modelId="{B744F81F-C9EA-4CCE-98C0-AB9015F877A4}" type="sibTrans" cxnId="{C0153652-5E5B-4D24-B94D-343923EFF243}">
      <dgm:prSet/>
      <dgm:spPr/>
      <dgm:t>
        <a:bodyPr/>
        <a:lstStyle/>
        <a:p>
          <a:endParaRPr lang="nb-NO" noProof="0" dirty="0"/>
        </a:p>
      </dgm:t>
    </dgm:pt>
    <dgm:pt modelId="{7031B8F0-123C-44EF-B689-0DA5079C0E0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nb-NO" noProof="0" dirty="0"/>
            <a:t>Møte 2</a:t>
          </a:r>
        </a:p>
      </dgm:t>
    </dgm:pt>
    <dgm:pt modelId="{C04FA8EE-2135-4AB7-B9DE-30E31B315EC6}" type="parTrans" cxnId="{682619FA-DE3C-4D01-BF80-3EAB7857145D}">
      <dgm:prSet/>
      <dgm:spPr/>
      <dgm:t>
        <a:bodyPr/>
        <a:lstStyle/>
        <a:p>
          <a:endParaRPr lang="nb-NO" noProof="0" dirty="0"/>
        </a:p>
      </dgm:t>
    </dgm:pt>
    <dgm:pt modelId="{9202B6D6-6849-4C7C-8235-F1520CFBA9DE}" type="sibTrans" cxnId="{682619FA-DE3C-4D01-BF80-3EAB7857145D}">
      <dgm:prSet/>
      <dgm:spPr/>
      <dgm:t>
        <a:bodyPr/>
        <a:lstStyle/>
        <a:p>
          <a:endParaRPr lang="nb-NO" noProof="0" dirty="0"/>
        </a:p>
      </dgm:t>
    </dgm:pt>
    <dgm:pt modelId="{4EBE8A28-D9F3-4824-829A-1443D7EDEB75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noProof="0" dirty="0"/>
            <a:t>Simulere og diskutere der hvor det er størst risiko/usikkerhet</a:t>
          </a:r>
        </a:p>
        <a:p>
          <a:pPr>
            <a:lnSpc>
              <a:spcPct val="100000"/>
            </a:lnSpc>
          </a:pPr>
          <a:r>
            <a:rPr lang="nb-NO" noProof="0" dirty="0"/>
            <a:t>Hvordan påvirker dette handlingsrommet</a:t>
          </a:r>
        </a:p>
      </dgm:t>
    </dgm:pt>
    <dgm:pt modelId="{2ED0911A-8A04-4BE8-9D10-36DA25174BAF}" type="parTrans" cxnId="{4120BC4A-F8DD-4CB4-B40C-03BDAADC7350}">
      <dgm:prSet/>
      <dgm:spPr/>
      <dgm:t>
        <a:bodyPr/>
        <a:lstStyle/>
        <a:p>
          <a:endParaRPr lang="nb-NO" noProof="0" dirty="0"/>
        </a:p>
      </dgm:t>
    </dgm:pt>
    <dgm:pt modelId="{F995B4A2-233F-4197-9A85-F811996ED62A}" type="sibTrans" cxnId="{4120BC4A-F8DD-4CB4-B40C-03BDAADC7350}">
      <dgm:prSet/>
      <dgm:spPr/>
      <dgm:t>
        <a:bodyPr/>
        <a:lstStyle/>
        <a:p>
          <a:endParaRPr lang="nb-NO" noProof="0" dirty="0"/>
        </a:p>
      </dgm:t>
    </dgm:pt>
    <dgm:pt modelId="{FF5C6D03-EEC7-4F1A-8D3C-5FD0AF51D4F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nb-NO" noProof="0" dirty="0"/>
            <a:t>Møte 3</a:t>
          </a:r>
        </a:p>
      </dgm:t>
    </dgm:pt>
    <dgm:pt modelId="{416876CA-B257-4633-AD77-580ECD0A2955}" type="parTrans" cxnId="{930F103E-CF8F-43E3-A6EF-CB8C7E3D3AEC}">
      <dgm:prSet/>
      <dgm:spPr/>
      <dgm:t>
        <a:bodyPr/>
        <a:lstStyle/>
        <a:p>
          <a:endParaRPr lang="nb-NO" noProof="0" dirty="0"/>
        </a:p>
      </dgm:t>
    </dgm:pt>
    <dgm:pt modelId="{04EFA788-5B59-4F2B-B14F-3E60707792A4}" type="sibTrans" cxnId="{930F103E-CF8F-43E3-A6EF-CB8C7E3D3AEC}">
      <dgm:prSet/>
      <dgm:spPr/>
      <dgm:t>
        <a:bodyPr/>
        <a:lstStyle/>
        <a:p>
          <a:endParaRPr lang="nb-NO" noProof="0" dirty="0"/>
        </a:p>
      </dgm:t>
    </dgm:pt>
    <dgm:pt modelId="{04333086-C0A3-4235-9D7E-3A94D0F3960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nb-NO" noProof="0" dirty="0"/>
            <a:t>Møte 1  </a:t>
          </a:r>
        </a:p>
      </dgm:t>
    </dgm:pt>
    <dgm:pt modelId="{28194B75-E6C3-45F5-B170-27455FE28026}" type="sibTrans" cxnId="{55F43098-8485-409E-821B-028F794FF804}">
      <dgm:prSet/>
      <dgm:spPr/>
      <dgm:t>
        <a:bodyPr/>
        <a:lstStyle/>
        <a:p>
          <a:endParaRPr lang="nb-NO" noProof="0" dirty="0"/>
        </a:p>
      </dgm:t>
    </dgm:pt>
    <dgm:pt modelId="{DF5D524B-084A-4490-A6A1-A7EA012F0439}" type="parTrans" cxnId="{55F43098-8485-409E-821B-028F794FF804}">
      <dgm:prSet/>
      <dgm:spPr/>
      <dgm:t>
        <a:bodyPr/>
        <a:lstStyle/>
        <a:p>
          <a:endParaRPr lang="nb-NO" noProof="0" dirty="0"/>
        </a:p>
      </dgm:t>
    </dgm:pt>
    <dgm:pt modelId="{4DE58F3B-FCDC-4329-AEA1-3AC71F358FC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nb-NO" noProof="0" dirty="0"/>
            <a:t>Leveranse</a:t>
          </a:r>
        </a:p>
      </dgm:t>
    </dgm:pt>
    <dgm:pt modelId="{1BE7E5BE-D8E1-49C7-8664-E98D670BCF4C}" type="parTrans" cxnId="{6C3864A5-8E33-433D-871B-22C5B0737A56}">
      <dgm:prSet/>
      <dgm:spPr/>
      <dgm:t>
        <a:bodyPr/>
        <a:lstStyle/>
        <a:p>
          <a:endParaRPr lang="nb-NO" noProof="0" dirty="0"/>
        </a:p>
      </dgm:t>
    </dgm:pt>
    <dgm:pt modelId="{F8F98C52-483D-46E1-938B-BDC278E46871}" type="sibTrans" cxnId="{6C3864A5-8E33-433D-871B-22C5B0737A56}">
      <dgm:prSet/>
      <dgm:spPr/>
      <dgm:t>
        <a:bodyPr/>
        <a:lstStyle/>
        <a:p>
          <a:endParaRPr lang="nb-NO" noProof="0" dirty="0"/>
        </a:p>
      </dgm:t>
    </dgm:pt>
    <dgm:pt modelId="{4058FC3B-3997-4D1B-AD66-E1F8C3C63F19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noProof="0" dirty="0"/>
            <a:t>Mal i Excel med utgangspunkt i regnskap som indikator på aktivitetsnivå</a:t>
          </a:r>
        </a:p>
        <a:p>
          <a:pPr>
            <a:lnSpc>
              <a:spcPct val="100000"/>
            </a:lnSpc>
          </a:pPr>
          <a:r>
            <a:rPr lang="nb-NO" noProof="0" dirty="0"/>
            <a:t>Veiledning til utarbeiding av langtidsprognoser</a:t>
          </a:r>
        </a:p>
      </dgm:t>
    </dgm:pt>
    <dgm:pt modelId="{802A595B-E581-45DC-B94B-7752BC2BECDE}" type="parTrans" cxnId="{7D893F8B-2E1E-479B-AD1C-069A0D1DD9FE}">
      <dgm:prSet/>
      <dgm:spPr/>
      <dgm:t>
        <a:bodyPr/>
        <a:lstStyle/>
        <a:p>
          <a:endParaRPr lang="nb-NO" noProof="0" dirty="0"/>
        </a:p>
      </dgm:t>
    </dgm:pt>
    <dgm:pt modelId="{4B485303-9282-40D0-BF31-C8B961E93667}" type="sibTrans" cxnId="{7D893F8B-2E1E-479B-AD1C-069A0D1DD9FE}">
      <dgm:prSet/>
      <dgm:spPr/>
      <dgm:t>
        <a:bodyPr/>
        <a:lstStyle/>
        <a:p>
          <a:endParaRPr lang="nb-NO" noProof="0" dirty="0"/>
        </a:p>
      </dgm:t>
    </dgm:pt>
    <dgm:pt modelId="{C51BE0A0-43AF-4CF6-9FBC-9CAF0DE93C3E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noProof="0" dirty="0"/>
            <a:t>Langtidsprognosen presenteres for instituttledelsen </a:t>
          </a:r>
        </a:p>
        <a:p>
          <a:pPr>
            <a:lnSpc>
              <a:spcPct val="100000"/>
            </a:lnSpc>
          </a:pPr>
          <a:r>
            <a:rPr lang="nb-NO" noProof="0" dirty="0"/>
            <a:t>Sikre vurderinger/justeringer</a:t>
          </a:r>
        </a:p>
      </dgm:t>
    </dgm:pt>
    <dgm:pt modelId="{D065C3BF-DB4D-4AE0-94AA-98027FFFA92C}" type="parTrans" cxnId="{389D0E3C-9264-436F-B734-DE8CD8568815}">
      <dgm:prSet/>
      <dgm:spPr/>
      <dgm:t>
        <a:bodyPr/>
        <a:lstStyle/>
        <a:p>
          <a:endParaRPr lang="nb-NO" noProof="0" dirty="0"/>
        </a:p>
      </dgm:t>
    </dgm:pt>
    <dgm:pt modelId="{6156D9E3-A626-47DC-884C-DC038323B37C}" type="sibTrans" cxnId="{389D0E3C-9264-436F-B734-DE8CD8568815}">
      <dgm:prSet/>
      <dgm:spPr/>
      <dgm:t>
        <a:bodyPr/>
        <a:lstStyle/>
        <a:p>
          <a:endParaRPr lang="nb-NO" noProof="0" dirty="0"/>
        </a:p>
      </dgm:t>
    </dgm:pt>
    <dgm:pt modelId="{15891ED0-99D1-4CC4-B559-8C9BCEA5006F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noProof="0" dirty="0"/>
            <a:t>3 scenarioer med vurderinger leveres til fakultetsnivået</a:t>
          </a:r>
        </a:p>
      </dgm:t>
    </dgm:pt>
    <dgm:pt modelId="{82364DD3-6D78-4888-AB64-28FA7DDAEF4C}" type="parTrans" cxnId="{6BC78FA6-2A58-4077-A465-4129BBE6D07B}">
      <dgm:prSet/>
      <dgm:spPr/>
      <dgm:t>
        <a:bodyPr/>
        <a:lstStyle/>
        <a:p>
          <a:endParaRPr lang="nb-NO" noProof="0" dirty="0"/>
        </a:p>
      </dgm:t>
    </dgm:pt>
    <dgm:pt modelId="{004B3395-2796-41C5-A0CC-A847CC9DCE9C}" type="sibTrans" cxnId="{6BC78FA6-2A58-4077-A465-4129BBE6D07B}">
      <dgm:prSet/>
      <dgm:spPr/>
      <dgm:t>
        <a:bodyPr/>
        <a:lstStyle/>
        <a:p>
          <a:endParaRPr lang="nb-NO" noProof="0" dirty="0"/>
        </a:p>
      </dgm:t>
    </dgm:pt>
    <dgm:pt modelId="{9494E148-FD8F-4E55-86E1-29BC6B3240CC}" type="pres">
      <dgm:prSet presAssocID="{C94154B7-870C-4CE9-AF89-FD060D3F79D7}" presName="root" presStyleCnt="0">
        <dgm:presLayoutVars>
          <dgm:dir/>
          <dgm:resizeHandles val="exact"/>
        </dgm:presLayoutVars>
      </dgm:prSet>
      <dgm:spPr/>
    </dgm:pt>
    <dgm:pt modelId="{8CA459D3-7AFB-4ED5-814A-AA80D8F7C691}" type="pres">
      <dgm:prSet presAssocID="{7A0E7D71-A36A-419D-87F1-4A0E57C5AF1F}" presName="compNode" presStyleCnt="0"/>
      <dgm:spPr/>
    </dgm:pt>
    <dgm:pt modelId="{36ABB842-B13E-49B4-90D3-146AC943BE61}" type="pres">
      <dgm:prSet presAssocID="{7A0E7D71-A36A-419D-87F1-4A0E57C5AF1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øte med heldekkende fyll"/>
        </a:ext>
      </dgm:extLst>
    </dgm:pt>
    <dgm:pt modelId="{AB4F1E76-D66B-44B5-B3E6-B03A9CDC9E46}" type="pres">
      <dgm:prSet presAssocID="{7A0E7D71-A36A-419D-87F1-4A0E57C5AF1F}" presName="iconSpace" presStyleCnt="0"/>
      <dgm:spPr/>
    </dgm:pt>
    <dgm:pt modelId="{16CD5730-C823-4EDA-81C0-D857362684BE}" type="pres">
      <dgm:prSet presAssocID="{7A0E7D71-A36A-419D-87F1-4A0E57C5AF1F}" presName="parTx" presStyleLbl="revTx" presStyleIdx="0" presStyleCnt="10">
        <dgm:presLayoutVars>
          <dgm:chMax val="0"/>
          <dgm:chPref val="0"/>
        </dgm:presLayoutVars>
      </dgm:prSet>
      <dgm:spPr/>
    </dgm:pt>
    <dgm:pt modelId="{92213861-D795-44FF-86C1-BD24F213099E}" type="pres">
      <dgm:prSet presAssocID="{7A0E7D71-A36A-419D-87F1-4A0E57C5AF1F}" presName="txSpace" presStyleCnt="0"/>
      <dgm:spPr/>
    </dgm:pt>
    <dgm:pt modelId="{83D6B836-395C-471C-A10E-7B907368BA7A}" type="pres">
      <dgm:prSet presAssocID="{7A0E7D71-A36A-419D-87F1-4A0E57C5AF1F}" presName="desTx" presStyleLbl="revTx" presStyleIdx="1" presStyleCnt="10">
        <dgm:presLayoutVars/>
      </dgm:prSet>
      <dgm:spPr/>
    </dgm:pt>
    <dgm:pt modelId="{B768B5F1-6729-40D6-BCFA-9F03C8A5CD48}" type="pres">
      <dgm:prSet presAssocID="{CFFBE61F-3E68-422B-BC41-5970F825A839}" presName="sibTrans" presStyleCnt="0"/>
      <dgm:spPr/>
    </dgm:pt>
    <dgm:pt modelId="{93A5557B-4F27-43C6-AD45-A2A8DD80F7FB}" type="pres">
      <dgm:prSet presAssocID="{04333086-C0A3-4235-9D7E-3A94D0F39606}" presName="compNode" presStyleCnt="0"/>
      <dgm:spPr/>
    </dgm:pt>
    <dgm:pt modelId="{CD18E969-E9DD-49A1-873B-5504293D7A83}" type="pres">
      <dgm:prSet presAssocID="{04333086-C0A3-4235-9D7E-3A94D0F3960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lpediagram med heldekkende fyll"/>
        </a:ext>
      </dgm:extLst>
    </dgm:pt>
    <dgm:pt modelId="{94BA2DAB-5B90-4F7F-BE62-FE71ED3B5AE3}" type="pres">
      <dgm:prSet presAssocID="{04333086-C0A3-4235-9D7E-3A94D0F39606}" presName="iconSpace" presStyleCnt="0"/>
      <dgm:spPr/>
    </dgm:pt>
    <dgm:pt modelId="{74540A74-0E26-457F-B34D-88987AA1E93B}" type="pres">
      <dgm:prSet presAssocID="{04333086-C0A3-4235-9D7E-3A94D0F39606}" presName="parTx" presStyleLbl="revTx" presStyleIdx="2" presStyleCnt="10">
        <dgm:presLayoutVars>
          <dgm:chMax val="0"/>
          <dgm:chPref val="0"/>
        </dgm:presLayoutVars>
      </dgm:prSet>
      <dgm:spPr/>
    </dgm:pt>
    <dgm:pt modelId="{749E707E-2A18-4E5C-A325-5C99DA40D358}" type="pres">
      <dgm:prSet presAssocID="{04333086-C0A3-4235-9D7E-3A94D0F39606}" presName="txSpace" presStyleCnt="0"/>
      <dgm:spPr/>
    </dgm:pt>
    <dgm:pt modelId="{E1DFC951-F866-42FB-8CE1-AC5BCC827EBB}" type="pres">
      <dgm:prSet presAssocID="{04333086-C0A3-4235-9D7E-3A94D0F39606}" presName="desTx" presStyleLbl="revTx" presStyleIdx="3" presStyleCnt="10">
        <dgm:presLayoutVars/>
      </dgm:prSet>
      <dgm:spPr/>
    </dgm:pt>
    <dgm:pt modelId="{5291DAE9-7DB9-4C1C-9372-23155266D631}" type="pres">
      <dgm:prSet presAssocID="{28194B75-E6C3-45F5-B170-27455FE28026}" presName="sibTrans" presStyleCnt="0"/>
      <dgm:spPr/>
    </dgm:pt>
    <dgm:pt modelId="{4313DC48-B3D6-45A4-B944-4BC38A9D13F3}" type="pres">
      <dgm:prSet presAssocID="{7031B8F0-123C-44EF-B689-0DA5079C0E01}" presName="compNode" presStyleCnt="0"/>
      <dgm:spPr/>
    </dgm:pt>
    <dgm:pt modelId="{7122FB1A-0FA7-423C-9FFF-1C0C60C29CF2}" type="pres">
      <dgm:prSet presAssocID="{7031B8F0-123C-44EF-B689-0DA5079C0E0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ategiplan med heldekkende fyll"/>
        </a:ext>
      </dgm:extLst>
    </dgm:pt>
    <dgm:pt modelId="{CC2C66D1-2998-4375-9B5C-78F1FAC2C68E}" type="pres">
      <dgm:prSet presAssocID="{7031B8F0-123C-44EF-B689-0DA5079C0E01}" presName="iconSpace" presStyleCnt="0"/>
      <dgm:spPr/>
    </dgm:pt>
    <dgm:pt modelId="{4D8133AF-B760-4D9C-805D-27A82DA7C83E}" type="pres">
      <dgm:prSet presAssocID="{7031B8F0-123C-44EF-B689-0DA5079C0E01}" presName="parTx" presStyleLbl="revTx" presStyleIdx="4" presStyleCnt="10">
        <dgm:presLayoutVars>
          <dgm:chMax val="0"/>
          <dgm:chPref val="0"/>
        </dgm:presLayoutVars>
      </dgm:prSet>
      <dgm:spPr/>
    </dgm:pt>
    <dgm:pt modelId="{78A4822B-EBC2-4086-8472-1B77A4593D0E}" type="pres">
      <dgm:prSet presAssocID="{7031B8F0-123C-44EF-B689-0DA5079C0E01}" presName="txSpace" presStyleCnt="0"/>
      <dgm:spPr/>
    </dgm:pt>
    <dgm:pt modelId="{E50DEE22-A06B-4D1B-8CCC-EB84A466EB44}" type="pres">
      <dgm:prSet presAssocID="{7031B8F0-123C-44EF-B689-0DA5079C0E01}" presName="desTx" presStyleLbl="revTx" presStyleIdx="5" presStyleCnt="10">
        <dgm:presLayoutVars/>
      </dgm:prSet>
      <dgm:spPr/>
    </dgm:pt>
    <dgm:pt modelId="{2BC2A279-52AC-420A-B9BE-9195B145ABB2}" type="pres">
      <dgm:prSet presAssocID="{9202B6D6-6849-4C7C-8235-F1520CFBA9DE}" presName="sibTrans" presStyleCnt="0"/>
      <dgm:spPr/>
    </dgm:pt>
    <dgm:pt modelId="{2B544842-E3A1-4937-B3F6-F39352E21CAC}" type="pres">
      <dgm:prSet presAssocID="{FF5C6D03-EEC7-4F1A-8D3C-5FD0AF51D4F6}" presName="compNode" presStyleCnt="0"/>
      <dgm:spPr/>
    </dgm:pt>
    <dgm:pt modelId="{E0B0612F-0369-4E03-A132-E31EBF6D65C6}" type="pres">
      <dgm:prSet presAssocID="{FF5C6D03-EEC7-4F1A-8D3C-5FD0AF51D4F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ærer med heldekkende fyll"/>
        </a:ext>
      </dgm:extLst>
    </dgm:pt>
    <dgm:pt modelId="{00788497-AADB-4DC7-8E48-86C5DC70BF9F}" type="pres">
      <dgm:prSet presAssocID="{FF5C6D03-EEC7-4F1A-8D3C-5FD0AF51D4F6}" presName="iconSpace" presStyleCnt="0"/>
      <dgm:spPr/>
    </dgm:pt>
    <dgm:pt modelId="{D8104A09-3496-4452-B4B5-694AAD32BEA2}" type="pres">
      <dgm:prSet presAssocID="{FF5C6D03-EEC7-4F1A-8D3C-5FD0AF51D4F6}" presName="parTx" presStyleLbl="revTx" presStyleIdx="6" presStyleCnt="10">
        <dgm:presLayoutVars>
          <dgm:chMax val="0"/>
          <dgm:chPref val="0"/>
        </dgm:presLayoutVars>
      </dgm:prSet>
      <dgm:spPr/>
    </dgm:pt>
    <dgm:pt modelId="{5823C4D2-1339-44E5-935B-B20AA78D178C}" type="pres">
      <dgm:prSet presAssocID="{FF5C6D03-EEC7-4F1A-8D3C-5FD0AF51D4F6}" presName="txSpace" presStyleCnt="0"/>
      <dgm:spPr/>
    </dgm:pt>
    <dgm:pt modelId="{BA3B7783-ADC3-4AE3-8E60-C11A02CCAB44}" type="pres">
      <dgm:prSet presAssocID="{FF5C6D03-EEC7-4F1A-8D3C-5FD0AF51D4F6}" presName="desTx" presStyleLbl="revTx" presStyleIdx="7" presStyleCnt="10">
        <dgm:presLayoutVars/>
      </dgm:prSet>
      <dgm:spPr/>
    </dgm:pt>
    <dgm:pt modelId="{1DD4F03F-8E59-4CEE-8DF1-5DF989CF76A8}" type="pres">
      <dgm:prSet presAssocID="{04EFA788-5B59-4F2B-B14F-3E60707792A4}" presName="sibTrans" presStyleCnt="0"/>
      <dgm:spPr/>
    </dgm:pt>
    <dgm:pt modelId="{9514F864-6713-49FF-8F19-B681ED343DD8}" type="pres">
      <dgm:prSet presAssocID="{4DE58F3B-FCDC-4329-AEA1-3AC71F358FC4}" presName="compNode" presStyleCnt="0"/>
      <dgm:spPr/>
    </dgm:pt>
    <dgm:pt modelId="{CAC90BF4-B957-40B1-8F80-06AAFD631143}" type="pres">
      <dgm:prSet presAssocID="{4DE58F3B-FCDC-4329-AEA1-3AC71F358FC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rke, avkryssing 1 med heldekkende fyll"/>
        </a:ext>
      </dgm:extLst>
    </dgm:pt>
    <dgm:pt modelId="{36C3FEC8-6B85-4AD7-A2C7-74EE9CC896FA}" type="pres">
      <dgm:prSet presAssocID="{4DE58F3B-FCDC-4329-AEA1-3AC71F358FC4}" presName="iconSpace" presStyleCnt="0"/>
      <dgm:spPr/>
    </dgm:pt>
    <dgm:pt modelId="{48619736-7AD6-42CD-A03A-EF71AB949A6F}" type="pres">
      <dgm:prSet presAssocID="{4DE58F3B-FCDC-4329-AEA1-3AC71F358FC4}" presName="parTx" presStyleLbl="revTx" presStyleIdx="8" presStyleCnt="10">
        <dgm:presLayoutVars>
          <dgm:chMax val="0"/>
          <dgm:chPref val="0"/>
        </dgm:presLayoutVars>
      </dgm:prSet>
      <dgm:spPr/>
    </dgm:pt>
    <dgm:pt modelId="{C677A153-DFE0-477B-8CF3-BE068F84597C}" type="pres">
      <dgm:prSet presAssocID="{4DE58F3B-FCDC-4329-AEA1-3AC71F358FC4}" presName="txSpace" presStyleCnt="0"/>
      <dgm:spPr/>
    </dgm:pt>
    <dgm:pt modelId="{A48300DC-62C7-4C45-A467-9D04FC5366A4}" type="pres">
      <dgm:prSet presAssocID="{4DE58F3B-FCDC-4329-AEA1-3AC71F358FC4}" presName="desTx" presStyleLbl="revTx" presStyleIdx="9" presStyleCnt="10">
        <dgm:presLayoutVars/>
      </dgm:prSet>
      <dgm:spPr/>
    </dgm:pt>
  </dgm:ptLst>
  <dgm:cxnLst>
    <dgm:cxn modelId="{AEAC5301-AB27-4FA5-A48C-C3C89382EB21}" type="presOf" srcId="{C94154B7-870C-4CE9-AF89-FD060D3F79D7}" destId="{9494E148-FD8F-4E55-86E1-29BC6B3240CC}" srcOrd="0" destOrd="0" presId="urn:microsoft.com/office/officeart/2018/2/layout/IconLabelDescriptionList"/>
    <dgm:cxn modelId="{B5178D02-DF59-4DFA-84CF-235F7BB5E76E}" type="presOf" srcId="{4058FC3B-3997-4D1B-AD66-E1F8C3C63F19}" destId="{83D6B836-395C-471C-A10E-7B907368BA7A}" srcOrd="0" destOrd="0" presId="urn:microsoft.com/office/officeart/2018/2/layout/IconLabelDescriptionList"/>
    <dgm:cxn modelId="{660D9D10-D592-4EAA-9460-EBBBEB0D1EB0}" type="presOf" srcId="{15891ED0-99D1-4CC4-B559-8C9BCEA5006F}" destId="{A48300DC-62C7-4C45-A467-9D04FC5366A4}" srcOrd="0" destOrd="0" presId="urn:microsoft.com/office/officeart/2018/2/layout/IconLabelDescriptionList"/>
    <dgm:cxn modelId="{97397423-464E-4F1D-ACD9-7819273EC140}" type="presOf" srcId="{7A0E7D71-A36A-419D-87F1-4A0E57C5AF1F}" destId="{16CD5730-C823-4EDA-81C0-D857362684BE}" srcOrd="0" destOrd="0" presId="urn:microsoft.com/office/officeart/2018/2/layout/IconLabelDescriptionList"/>
    <dgm:cxn modelId="{01938329-CACB-4134-8A6F-F5809B417FB1}" type="presOf" srcId="{FF5C6D03-EEC7-4F1A-8D3C-5FD0AF51D4F6}" destId="{D8104A09-3496-4452-B4B5-694AAD32BEA2}" srcOrd="0" destOrd="0" presId="urn:microsoft.com/office/officeart/2018/2/layout/IconLabelDescriptionList"/>
    <dgm:cxn modelId="{389D0E3C-9264-436F-B734-DE8CD8568815}" srcId="{FF5C6D03-EEC7-4F1A-8D3C-5FD0AF51D4F6}" destId="{C51BE0A0-43AF-4CF6-9FBC-9CAF0DE93C3E}" srcOrd="0" destOrd="0" parTransId="{D065C3BF-DB4D-4AE0-94AA-98027FFFA92C}" sibTransId="{6156D9E3-A626-47DC-884C-DC038323B37C}"/>
    <dgm:cxn modelId="{930F103E-CF8F-43E3-A6EF-CB8C7E3D3AEC}" srcId="{C94154B7-870C-4CE9-AF89-FD060D3F79D7}" destId="{FF5C6D03-EEC7-4F1A-8D3C-5FD0AF51D4F6}" srcOrd="3" destOrd="0" parTransId="{416876CA-B257-4633-AD77-580ECD0A2955}" sibTransId="{04EFA788-5B59-4F2B-B14F-3E60707792A4}"/>
    <dgm:cxn modelId="{4120BC4A-F8DD-4CB4-B40C-03BDAADC7350}" srcId="{7031B8F0-123C-44EF-B689-0DA5079C0E01}" destId="{4EBE8A28-D9F3-4824-829A-1443D7EDEB75}" srcOrd="0" destOrd="0" parTransId="{2ED0911A-8A04-4BE8-9D10-36DA25174BAF}" sibTransId="{F995B4A2-233F-4197-9A85-F811996ED62A}"/>
    <dgm:cxn modelId="{C0153652-5E5B-4D24-B94D-343923EFF243}" srcId="{04333086-C0A3-4235-9D7E-3A94D0F39606}" destId="{A9C5B834-20B1-4DCD-9BAC-84495FF9A4AB}" srcOrd="0" destOrd="0" parTransId="{D8D5AC11-EC80-49F6-AD89-D5309AE13844}" sibTransId="{B744F81F-C9EA-4CCE-98C0-AB9015F877A4}"/>
    <dgm:cxn modelId="{D0E61D7B-F88F-4CE9-8127-E0351AE50C74}" type="presOf" srcId="{C51BE0A0-43AF-4CF6-9FBC-9CAF0DE93C3E}" destId="{BA3B7783-ADC3-4AE3-8E60-C11A02CCAB44}" srcOrd="0" destOrd="0" presId="urn:microsoft.com/office/officeart/2018/2/layout/IconLabelDescriptionList"/>
    <dgm:cxn modelId="{2A9A577B-C313-44E9-A526-FA59CF8B97B8}" type="presOf" srcId="{A9C5B834-20B1-4DCD-9BAC-84495FF9A4AB}" destId="{E1DFC951-F866-42FB-8CE1-AC5BCC827EBB}" srcOrd="0" destOrd="0" presId="urn:microsoft.com/office/officeart/2018/2/layout/IconLabelDescriptionList"/>
    <dgm:cxn modelId="{7D893F8B-2E1E-479B-AD1C-069A0D1DD9FE}" srcId="{7A0E7D71-A36A-419D-87F1-4A0E57C5AF1F}" destId="{4058FC3B-3997-4D1B-AD66-E1F8C3C63F19}" srcOrd="0" destOrd="0" parTransId="{802A595B-E581-45DC-B94B-7752BC2BECDE}" sibTransId="{4B485303-9282-40D0-BF31-C8B961E93667}"/>
    <dgm:cxn modelId="{55F43098-8485-409E-821B-028F794FF804}" srcId="{C94154B7-870C-4CE9-AF89-FD060D3F79D7}" destId="{04333086-C0A3-4235-9D7E-3A94D0F39606}" srcOrd="1" destOrd="0" parTransId="{DF5D524B-084A-4490-A6A1-A7EA012F0439}" sibTransId="{28194B75-E6C3-45F5-B170-27455FE28026}"/>
    <dgm:cxn modelId="{6C3864A5-8E33-433D-871B-22C5B0737A56}" srcId="{C94154B7-870C-4CE9-AF89-FD060D3F79D7}" destId="{4DE58F3B-FCDC-4329-AEA1-3AC71F358FC4}" srcOrd="4" destOrd="0" parTransId="{1BE7E5BE-D8E1-49C7-8664-E98D670BCF4C}" sibTransId="{F8F98C52-483D-46E1-938B-BDC278E46871}"/>
    <dgm:cxn modelId="{6BC78FA6-2A58-4077-A465-4129BBE6D07B}" srcId="{4DE58F3B-FCDC-4329-AEA1-3AC71F358FC4}" destId="{15891ED0-99D1-4CC4-B559-8C9BCEA5006F}" srcOrd="0" destOrd="0" parTransId="{82364DD3-6D78-4888-AB64-28FA7DDAEF4C}" sibTransId="{004B3395-2796-41C5-A0CC-A847CC9DCE9C}"/>
    <dgm:cxn modelId="{6FB086B6-FAC1-489D-B74B-E6ABF69667FA}" type="presOf" srcId="{4EBE8A28-D9F3-4824-829A-1443D7EDEB75}" destId="{E50DEE22-A06B-4D1B-8CCC-EB84A466EB44}" srcOrd="0" destOrd="0" presId="urn:microsoft.com/office/officeart/2018/2/layout/IconLabelDescriptionList"/>
    <dgm:cxn modelId="{64EA19BC-411A-419E-AF0F-78A1E1232C92}" type="presOf" srcId="{7031B8F0-123C-44EF-B689-0DA5079C0E01}" destId="{4D8133AF-B760-4D9C-805D-27A82DA7C83E}" srcOrd="0" destOrd="0" presId="urn:microsoft.com/office/officeart/2018/2/layout/IconLabelDescriptionList"/>
    <dgm:cxn modelId="{5339AEBF-A675-444C-BD67-821375E1CD7E}" srcId="{C94154B7-870C-4CE9-AF89-FD060D3F79D7}" destId="{7A0E7D71-A36A-419D-87F1-4A0E57C5AF1F}" srcOrd="0" destOrd="0" parTransId="{E2F49A8B-4A50-41D8-ABE5-2BFA297BF089}" sibTransId="{CFFBE61F-3E68-422B-BC41-5970F825A839}"/>
    <dgm:cxn modelId="{61A3E2DB-9DCE-44BE-AE40-9B10B81B8EEB}" type="presOf" srcId="{4DE58F3B-FCDC-4329-AEA1-3AC71F358FC4}" destId="{48619736-7AD6-42CD-A03A-EF71AB949A6F}" srcOrd="0" destOrd="0" presId="urn:microsoft.com/office/officeart/2018/2/layout/IconLabelDescriptionList"/>
    <dgm:cxn modelId="{580217E6-A910-4D8A-A282-23EBC8CAFD85}" type="presOf" srcId="{04333086-C0A3-4235-9D7E-3A94D0F39606}" destId="{74540A74-0E26-457F-B34D-88987AA1E93B}" srcOrd="0" destOrd="0" presId="urn:microsoft.com/office/officeart/2018/2/layout/IconLabelDescriptionList"/>
    <dgm:cxn modelId="{682619FA-DE3C-4D01-BF80-3EAB7857145D}" srcId="{C94154B7-870C-4CE9-AF89-FD060D3F79D7}" destId="{7031B8F0-123C-44EF-B689-0DA5079C0E01}" srcOrd="2" destOrd="0" parTransId="{C04FA8EE-2135-4AB7-B9DE-30E31B315EC6}" sibTransId="{9202B6D6-6849-4C7C-8235-F1520CFBA9DE}"/>
    <dgm:cxn modelId="{3545BD26-5858-4DD7-BFFB-C15D3B945D7F}" type="presParOf" srcId="{9494E148-FD8F-4E55-86E1-29BC6B3240CC}" destId="{8CA459D3-7AFB-4ED5-814A-AA80D8F7C691}" srcOrd="0" destOrd="0" presId="urn:microsoft.com/office/officeart/2018/2/layout/IconLabelDescriptionList"/>
    <dgm:cxn modelId="{79FAEA49-411E-4BE2-AA43-AF02ABFBA5F7}" type="presParOf" srcId="{8CA459D3-7AFB-4ED5-814A-AA80D8F7C691}" destId="{36ABB842-B13E-49B4-90D3-146AC943BE61}" srcOrd="0" destOrd="0" presId="urn:microsoft.com/office/officeart/2018/2/layout/IconLabelDescriptionList"/>
    <dgm:cxn modelId="{70AA5146-E314-469F-94F9-2621231ECC3C}" type="presParOf" srcId="{8CA459D3-7AFB-4ED5-814A-AA80D8F7C691}" destId="{AB4F1E76-D66B-44B5-B3E6-B03A9CDC9E46}" srcOrd="1" destOrd="0" presId="urn:microsoft.com/office/officeart/2018/2/layout/IconLabelDescriptionList"/>
    <dgm:cxn modelId="{84393F05-4C1C-4B8E-B847-3B1A43146C8D}" type="presParOf" srcId="{8CA459D3-7AFB-4ED5-814A-AA80D8F7C691}" destId="{16CD5730-C823-4EDA-81C0-D857362684BE}" srcOrd="2" destOrd="0" presId="urn:microsoft.com/office/officeart/2018/2/layout/IconLabelDescriptionList"/>
    <dgm:cxn modelId="{A6747C91-7A4D-44C1-A672-1B6D3CABFA08}" type="presParOf" srcId="{8CA459D3-7AFB-4ED5-814A-AA80D8F7C691}" destId="{92213861-D795-44FF-86C1-BD24F213099E}" srcOrd="3" destOrd="0" presId="urn:microsoft.com/office/officeart/2018/2/layout/IconLabelDescriptionList"/>
    <dgm:cxn modelId="{DEA459F3-EEA9-403D-B19D-C4399FE461F1}" type="presParOf" srcId="{8CA459D3-7AFB-4ED5-814A-AA80D8F7C691}" destId="{83D6B836-395C-471C-A10E-7B907368BA7A}" srcOrd="4" destOrd="0" presId="urn:microsoft.com/office/officeart/2018/2/layout/IconLabelDescriptionList"/>
    <dgm:cxn modelId="{6B4483D8-2943-4EB4-8034-C40461F37C98}" type="presParOf" srcId="{9494E148-FD8F-4E55-86E1-29BC6B3240CC}" destId="{B768B5F1-6729-40D6-BCFA-9F03C8A5CD48}" srcOrd="1" destOrd="0" presId="urn:microsoft.com/office/officeart/2018/2/layout/IconLabelDescriptionList"/>
    <dgm:cxn modelId="{D8DCE2A9-5BEF-4CD0-8385-F4B1C3E1C6D7}" type="presParOf" srcId="{9494E148-FD8F-4E55-86E1-29BC6B3240CC}" destId="{93A5557B-4F27-43C6-AD45-A2A8DD80F7FB}" srcOrd="2" destOrd="0" presId="urn:microsoft.com/office/officeart/2018/2/layout/IconLabelDescriptionList"/>
    <dgm:cxn modelId="{024FFF76-1199-40DA-B2B6-2F375F770E7A}" type="presParOf" srcId="{93A5557B-4F27-43C6-AD45-A2A8DD80F7FB}" destId="{CD18E969-E9DD-49A1-873B-5504293D7A83}" srcOrd="0" destOrd="0" presId="urn:microsoft.com/office/officeart/2018/2/layout/IconLabelDescriptionList"/>
    <dgm:cxn modelId="{EFB7A5F8-1054-4902-8370-7A93ABD8365F}" type="presParOf" srcId="{93A5557B-4F27-43C6-AD45-A2A8DD80F7FB}" destId="{94BA2DAB-5B90-4F7F-BE62-FE71ED3B5AE3}" srcOrd="1" destOrd="0" presId="urn:microsoft.com/office/officeart/2018/2/layout/IconLabelDescriptionList"/>
    <dgm:cxn modelId="{8F5E1FC2-24AE-4B3A-A186-9D5B9D0D7E69}" type="presParOf" srcId="{93A5557B-4F27-43C6-AD45-A2A8DD80F7FB}" destId="{74540A74-0E26-457F-B34D-88987AA1E93B}" srcOrd="2" destOrd="0" presId="urn:microsoft.com/office/officeart/2018/2/layout/IconLabelDescriptionList"/>
    <dgm:cxn modelId="{C33AF5E3-9265-4DB1-ADF1-EC9E83A682ED}" type="presParOf" srcId="{93A5557B-4F27-43C6-AD45-A2A8DD80F7FB}" destId="{749E707E-2A18-4E5C-A325-5C99DA40D358}" srcOrd="3" destOrd="0" presId="urn:microsoft.com/office/officeart/2018/2/layout/IconLabelDescriptionList"/>
    <dgm:cxn modelId="{4FAD9315-6480-4523-8A79-16903F30B158}" type="presParOf" srcId="{93A5557B-4F27-43C6-AD45-A2A8DD80F7FB}" destId="{E1DFC951-F866-42FB-8CE1-AC5BCC827EBB}" srcOrd="4" destOrd="0" presId="urn:microsoft.com/office/officeart/2018/2/layout/IconLabelDescriptionList"/>
    <dgm:cxn modelId="{7FB42AC9-5D32-4832-9727-324A2FB0218E}" type="presParOf" srcId="{9494E148-FD8F-4E55-86E1-29BC6B3240CC}" destId="{5291DAE9-7DB9-4C1C-9372-23155266D631}" srcOrd="3" destOrd="0" presId="urn:microsoft.com/office/officeart/2018/2/layout/IconLabelDescriptionList"/>
    <dgm:cxn modelId="{5E017C0D-7CDE-4292-921A-41A164231B9D}" type="presParOf" srcId="{9494E148-FD8F-4E55-86E1-29BC6B3240CC}" destId="{4313DC48-B3D6-45A4-B944-4BC38A9D13F3}" srcOrd="4" destOrd="0" presId="urn:microsoft.com/office/officeart/2018/2/layout/IconLabelDescriptionList"/>
    <dgm:cxn modelId="{93978B08-8816-4DFE-A3C9-5B6AA21E1B79}" type="presParOf" srcId="{4313DC48-B3D6-45A4-B944-4BC38A9D13F3}" destId="{7122FB1A-0FA7-423C-9FFF-1C0C60C29CF2}" srcOrd="0" destOrd="0" presId="urn:microsoft.com/office/officeart/2018/2/layout/IconLabelDescriptionList"/>
    <dgm:cxn modelId="{515161C2-0358-468F-AF2E-37675F5C61B6}" type="presParOf" srcId="{4313DC48-B3D6-45A4-B944-4BC38A9D13F3}" destId="{CC2C66D1-2998-4375-9B5C-78F1FAC2C68E}" srcOrd="1" destOrd="0" presId="urn:microsoft.com/office/officeart/2018/2/layout/IconLabelDescriptionList"/>
    <dgm:cxn modelId="{48E31AC7-392E-4631-83E0-8D5633923393}" type="presParOf" srcId="{4313DC48-B3D6-45A4-B944-4BC38A9D13F3}" destId="{4D8133AF-B760-4D9C-805D-27A82DA7C83E}" srcOrd="2" destOrd="0" presId="urn:microsoft.com/office/officeart/2018/2/layout/IconLabelDescriptionList"/>
    <dgm:cxn modelId="{4A6F0885-E77F-4293-BACB-385FDAAC5292}" type="presParOf" srcId="{4313DC48-B3D6-45A4-B944-4BC38A9D13F3}" destId="{78A4822B-EBC2-4086-8472-1B77A4593D0E}" srcOrd="3" destOrd="0" presId="urn:microsoft.com/office/officeart/2018/2/layout/IconLabelDescriptionList"/>
    <dgm:cxn modelId="{CF6ECAF0-DE43-4E33-8204-6BBB9D68545A}" type="presParOf" srcId="{4313DC48-B3D6-45A4-B944-4BC38A9D13F3}" destId="{E50DEE22-A06B-4D1B-8CCC-EB84A466EB44}" srcOrd="4" destOrd="0" presId="urn:microsoft.com/office/officeart/2018/2/layout/IconLabelDescriptionList"/>
    <dgm:cxn modelId="{0461E775-27F3-4484-B078-A90CA7F56EA0}" type="presParOf" srcId="{9494E148-FD8F-4E55-86E1-29BC6B3240CC}" destId="{2BC2A279-52AC-420A-B9BE-9195B145ABB2}" srcOrd="5" destOrd="0" presId="urn:microsoft.com/office/officeart/2018/2/layout/IconLabelDescriptionList"/>
    <dgm:cxn modelId="{D70880F2-DAC4-48BE-A82F-006C6E0F2546}" type="presParOf" srcId="{9494E148-FD8F-4E55-86E1-29BC6B3240CC}" destId="{2B544842-E3A1-4937-B3F6-F39352E21CAC}" srcOrd="6" destOrd="0" presId="urn:microsoft.com/office/officeart/2018/2/layout/IconLabelDescriptionList"/>
    <dgm:cxn modelId="{115C16D2-E6BF-4973-BDA4-A9A488C0CF71}" type="presParOf" srcId="{2B544842-E3A1-4937-B3F6-F39352E21CAC}" destId="{E0B0612F-0369-4E03-A132-E31EBF6D65C6}" srcOrd="0" destOrd="0" presId="urn:microsoft.com/office/officeart/2018/2/layout/IconLabelDescriptionList"/>
    <dgm:cxn modelId="{DDDCE2BD-A1D1-4AA0-8572-13A87539EA54}" type="presParOf" srcId="{2B544842-E3A1-4937-B3F6-F39352E21CAC}" destId="{00788497-AADB-4DC7-8E48-86C5DC70BF9F}" srcOrd="1" destOrd="0" presId="urn:microsoft.com/office/officeart/2018/2/layout/IconLabelDescriptionList"/>
    <dgm:cxn modelId="{0C4927F1-31EE-47C2-A6F7-38E13CF49073}" type="presParOf" srcId="{2B544842-E3A1-4937-B3F6-F39352E21CAC}" destId="{D8104A09-3496-4452-B4B5-694AAD32BEA2}" srcOrd="2" destOrd="0" presId="urn:microsoft.com/office/officeart/2018/2/layout/IconLabelDescriptionList"/>
    <dgm:cxn modelId="{9F2D9EAE-44C4-4B86-93D9-A886E775B701}" type="presParOf" srcId="{2B544842-E3A1-4937-B3F6-F39352E21CAC}" destId="{5823C4D2-1339-44E5-935B-B20AA78D178C}" srcOrd="3" destOrd="0" presId="urn:microsoft.com/office/officeart/2018/2/layout/IconLabelDescriptionList"/>
    <dgm:cxn modelId="{A56F8C63-0580-41D9-9F56-5653B3DEB971}" type="presParOf" srcId="{2B544842-E3A1-4937-B3F6-F39352E21CAC}" destId="{BA3B7783-ADC3-4AE3-8E60-C11A02CCAB44}" srcOrd="4" destOrd="0" presId="urn:microsoft.com/office/officeart/2018/2/layout/IconLabelDescriptionList"/>
    <dgm:cxn modelId="{6FF6B75D-F282-4399-B2F3-32DAEA98BE4A}" type="presParOf" srcId="{9494E148-FD8F-4E55-86E1-29BC6B3240CC}" destId="{1DD4F03F-8E59-4CEE-8DF1-5DF989CF76A8}" srcOrd="7" destOrd="0" presId="urn:microsoft.com/office/officeart/2018/2/layout/IconLabelDescriptionList"/>
    <dgm:cxn modelId="{4AC47396-97BC-4237-8668-23A77B3CF190}" type="presParOf" srcId="{9494E148-FD8F-4E55-86E1-29BC6B3240CC}" destId="{9514F864-6713-49FF-8F19-B681ED343DD8}" srcOrd="8" destOrd="0" presId="urn:microsoft.com/office/officeart/2018/2/layout/IconLabelDescriptionList"/>
    <dgm:cxn modelId="{19062384-54DF-423E-9EE6-7173701379AC}" type="presParOf" srcId="{9514F864-6713-49FF-8F19-B681ED343DD8}" destId="{CAC90BF4-B957-40B1-8F80-06AAFD631143}" srcOrd="0" destOrd="0" presId="urn:microsoft.com/office/officeart/2018/2/layout/IconLabelDescriptionList"/>
    <dgm:cxn modelId="{EC8884EE-56B8-4200-A48A-9FCB17EFEE84}" type="presParOf" srcId="{9514F864-6713-49FF-8F19-B681ED343DD8}" destId="{36C3FEC8-6B85-4AD7-A2C7-74EE9CC896FA}" srcOrd="1" destOrd="0" presId="urn:microsoft.com/office/officeart/2018/2/layout/IconLabelDescriptionList"/>
    <dgm:cxn modelId="{97F98BD5-438F-471E-AA66-2A579DEEF6F9}" type="presParOf" srcId="{9514F864-6713-49FF-8F19-B681ED343DD8}" destId="{48619736-7AD6-42CD-A03A-EF71AB949A6F}" srcOrd="2" destOrd="0" presId="urn:microsoft.com/office/officeart/2018/2/layout/IconLabelDescriptionList"/>
    <dgm:cxn modelId="{8506A8A9-4DD2-459D-85C7-FFC6845952AD}" type="presParOf" srcId="{9514F864-6713-49FF-8F19-B681ED343DD8}" destId="{C677A153-DFE0-477B-8CF3-BE068F84597C}" srcOrd="3" destOrd="0" presId="urn:microsoft.com/office/officeart/2018/2/layout/IconLabelDescriptionList"/>
    <dgm:cxn modelId="{B824D0E4-BA35-4A45-BABB-2D4EB2A198DC}" type="presParOf" srcId="{9514F864-6713-49FF-8F19-B681ED343DD8}" destId="{A48300DC-62C7-4C45-A467-9D04FC5366A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BB842-B13E-49B4-90D3-146AC943BE61}">
      <dsp:nvSpPr>
        <dsp:cNvPr id="0" name=""/>
        <dsp:cNvSpPr/>
      </dsp:nvSpPr>
      <dsp:spPr>
        <a:xfrm>
          <a:off x="3557" y="570640"/>
          <a:ext cx="645257" cy="6452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D5730-C823-4EDA-81C0-D857362684BE}">
      <dsp:nvSpPr>
        <dsp:cNvPr id="0" name=""/>
        <dsp:cNvSpPr/>
      </dsp:nvSpPr>
      <dsp:spPr>
        <a:xfrm>
          <a:off x="3557" y="1311166"/>
          <a:ext cx="1843593" cy="440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400" kern="1200" noProof="0" dirty="0"/>
            <a:t>Forarbeid med utgangspunkt i </a:t>
          </a:r>
          <a:r>
            <a:rPr lang="nb-NO" sz="1400" kern="1200" noProof="0" dirty="0" err="1"/>
            <a:t>excelmal</a:t>
          </a:r>
          <a:endParaRPr lang="nb-NO" sz="1400" kern="1200" noProof="0" dirty="0"/>
        </a:p>
      </dsp:txBody>
      <dsp:txXfrm>
        <a:off x="3557" y="1311166"/>
        <a:ext cx="1843593" cy="440734"/>
      </dsp:txXfrm>
    </dsp:sp>
    <dsp:sp modelId="{83D6B836-395C-471C-A10E-7B907368BA7A}">
      <dsp:nvSpPr>
        <dsp:cNvPr id="0" name=""/>
        <dsp:cNvSpPr/>
      </dsp:nvSpPr>
      <dsp:spPr>
        <a:xfrm>
          <a:off x="3557" y="1796211"/>
          <a:ext cx="1843593" cy="9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Mal i Excel med utgangspunkt i regnskap som indikator på aktivitetsnivå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Veiledning til utarbeiding av langtidsprognoser</a:t>
          </a:r>
        </a:p>
      </dsp:txBody>
      <dsp:txXfrm>
        <a:off x="3557" y="1796211"/>
        <a:ext cx="1843593" cy="989958"/>
      </dsp:txXfrm>
    </dsp:sp>
    <dsp:sp modelId="{CD18E969-E9DD-49A1-873B-5504293D7A83}">
      <dsp:nvSpPr>
        <dsp:cNvPr id="0" name=""/>
        <dsp:cNvSpPr/>
      </dsp:nvSpPr>
      <dsp:spPr>
        <a:xfrm>
          <a:off x="2169780" y="570640"/>
          <a:ext cx="645257" cy="6452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40A74-0E26-457F-B34D-88987AA1E93B}">
      <dsp:nvSpPr>
        <dsp:cNvPr id="0" name=""/>
        <dsp:cNvSpPr/>
      </dsp:nvSpPr>
      <dsp:spPr>
        <a:xfrm>
          <a:off x="2169780" y="1311166"/>
          <a:ext cx="1843593" cy="440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400" kern="1200" noProof="0" dirty="0"/>
            <a:t>Møte 1  </a:t>
          </a:r>
        </a:p>
      </dsp:txBody>
      <dsp:txXfrm>
        <a:off x="2169780" y="1311166"/>
        <a:ext cx="1843593" cy="440734"/>
      </dsp:txXfrm>
    </dsp:sp>
    <dsp:sp modelId="{E1DFC951-F866-42FB-8CE1-AC5BCC827EBB}">
      <dsp:nvSpPr>
        <dsp:cNvPr id="0" name=""/>
        <dsp:cNvSpPr/>
      </dsp:nvSpPr>
      <dsp:spPr>
        <a:xfrm>
          <a:off x="2169780" y="1796211"/>
          <a:ext cx="1843593" cy="9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Hva er stabilt over tid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Definere prognose med dagens aktivitetsnivå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Avdekke risiko/usikkerhet til møte 2</a:t>
          </a:r>
        </a:p>
      </dsp:txBody>
      <dsp:txXfrm>
        <a:off x="2169780" y="1796211"/>
        <a:ext cx="1843593" cy="989958"/>
      </dsp:txXfrm>
    </dsp:sp>
    <dsp:sp modelId="{7122FB1A-0FA7-423C-9FFF-1C0C60C29CF2}">
      <dsp:nvSpPr>
        <dsp:cNvPr id="0" name=""/>
        <dsp:cNvSpPr/>
      </dsp:nvSpPr>
      <dsp:spPr>
        <a:xfrm>
          <a:off x="4336003" y="570640"/>
          <a:ext cx="645257" cy="6452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133AF-B760-4D9C-805D-27A82DA7C83E}">
      <dsp:nvSpPr>
        <dsp:cNvPr id="0" name=""/>
        <dsp:cNvSpPr/>
      </dsp:nvSpPr>
      <dsp:spPr>
        <a:xfrm>
          <a:off x="4336003" y="1311166"/>
          <a:ext cx="1843593" cy="440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400" kern="1200" noProof="0" dirty="0"/>
            <a:t>Møte 2</a:t>
          </a:r>
        </a:p>
      </dsp:txBody>
      <dsp:txXfrm>
        <a:off x="4336003" y="1311166"/>
        <a:ext cx="1843593" cy="440734"/>
      </dsp:txXfrm>
    </dsp:sp>
    <dsp:sp modelId="{E50DEE22-A06B-4D1B-8CCC-EB84A466EB44}">
      <dsp:nvSpPr>
        <dsp:cNvPr id="0" name=""/>
        <dsp:cNvSpPr/>
      </dsp:nvSpPr>
      <dsp:spPr>
        <a:xfrm>
          <a:off x="4336003" y="1796211"/>
          <a:ext cx="1843593" cy="9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Simulere og diskutere der hvor det er størst risiko/usikkerhet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Hvordan påvirker dette handlingsrommet</a:t>
          </a:r>
        </a:p>
      </dsp:txBody>
      <dsp:txXfrm>
        <a:off x="4336003" y="1796211"/>
        <a:ext cx="1843593" cy="989958"/>
      </dsp:txXfrm>
    </dsp:sp>
    <dsp:sp modelId="{E0B0612F-0369-4E03-A132-E31EBF6D65C6}">
      <dsp:nvSpPr>
        <dsp:cNvPr id="0" name=""/>
        <dsp:cNvSpPr/>
      </dsp:nvSpPr>
      <dsp:spPr>
        <a:xfrm>
          <a:off x="6502225" y="570640"/>
          <a:ext cx="645257" cy="6452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04A09-3496-4452-B4B5-694AAD32BEA2}">
      <dsp:nvSpPr>
        <dsp:cNvPr id="0" name=""/>
        <dsp:cNvSpPr/>
      </dsp:nvSpPr>
      <dsp:spPr>
        <a:xfrm>
          <a:off x="6502225" y="1311166"/>
          <a:ext cx="1843593" cy="440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400" kern="1200" noProof="0" dirty="0"/>
            <a:t>Møte 3</a:t>
          </a:r>
        </a:p>
      </dsp:txBody>
      <dsp:txXfrm>
        <a:off x="6502225" y="1311166"/>
        <a:ext cx="1843593" cy="440734"/>
      </dsp:txXfrm>
    </dsp:sp>
    <dsp:sp modelId="{BA3B7783-ADC3-4AE3-8E60-C11A02CCAB44}">
      <dsp:nvSpPr>
        <dsp:cNvPr id="0" name=""/>
        <dsp:cNvSpPr/>
      </dsp:nvSpPr>
      <dsp:spPr>
        <a:xfrm>
          <a:off x="6502225" y="1796211"/>
          <a:ext cx="1843593" cy="9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Langtidsprognosen presenteres for instituttledelsen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Sikre vurderinger/justeringer</a:t>
          </a:r>
        </a:p>
      </dsp:txBody>
      <dsp:txXfrm>
        <a:off x="6502225" y="1796211"/>
        <a:ext cx="1843593" cy="989958"/>
      </dsp:txXfrm>
    </dsp:sp>
    <dsp:sp modelId="{CAC90BF4-B957-40B1-8F80-06AAFD631143}">
      <dsp:nvSpPr>
        <dsp:cNvPr id="0" name=""/>
        <dsp:cNvSpPr/>
      </dsp:nvSpPr>
      <dsp:spPr>
        <a:xfrm>
          <a:off x="8668448" y="570640"/>
          <a:ext cx="645257" cy="64525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19736-7AD6-42CD-A03A-EF71AB949A6F}">
      <dsp:nvSpPr>
        <dsp:cNvPr id="0" name=""/>
        <dsp:cNvSpPr/>
      </dsp:nvSpPr>
      <dsp:spPr>
        <a:xfrm>
          <a:off x="8668448" y="1311166"/>
          <a:ext cx="1843593" cy="440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400" kern="1200" noProof="0" dirty="0"/>
            <a:t>Leveranse</a:t>
          </a:r>
        </a:p>
      </dsp:txBody>
      <dsp:txXfrm>
        <a:off x="8668448" y="1311166"/>
        <a:ext cx="1843593" cy="440734"/>
      </dsp:txXfrm>
    </dsp:sp>
    <dsp:sp modelId="{A48300DC-62C7-4C45-A467-9D04FC5366A4}">
      <dsp:nvSpPr>
        <dsp:cNvPr id="0" name=""/>
        <dsp:cNvSpPr/>
      </dsp:nvSpPr>
      <dsp:spPr>
        <a:xfrm>
          <a:off x="8668448" y="1796211"/>
          <a:ext cx="1843593" cy="9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noProof="0" dirty="0"/>
            <a:t>3 scenarioer med vurderinger leveres til fakultetsnivået</a:t>
          </a:r>
        </a:p>
      </dsp:txBody>
      <dsp:txXfrm>
        <a:off x="8668448" y="1796211"/>
        <a:ext cx="1843593" cy="989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DD358-9653-4451-B722-5E914222B36F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2BBBA-68FA-42A2-8DE9-94184EC83C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12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100" dirty="0"/>
              <a:t>Mål: En mer realistisk langtidsprognose som brukes som verktøy for strategisk styring</a:t>
            </a:r>
            <a:endParaRPr lang="en-US" sz="1100" dirty="0"/>
          </a:p>
          <a:p>
            <a:endParaRPr lang="nb-NO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Bedre oversikt over det økonomiske handlingsrommet og en bedre indikasjon på hvilken vei utviklingen går slik at kan utnytte ressursene vi har best mulig – prognoser fra nivået under man stoler på i større grad. Scenarioer/utfallsrom</a:t>
            </a:r>
          </a:p>
          <a:p>
            <a:pPr marL="171450" indent="-171450">
              <a:buFontTx/>
              <a:buChar char="-"/>
            </a:pP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Effektivisering – mer tid på den verdiskapende delen, mer overordnet inngang til langtidsprognosen og fokus der hvor det er størst risiko og usikkerhet</a:t>
            </a:r>
          </a:p>
          <a:p>
            <a:pPr marL="171450" indent="-171450">
              <a:buFontTx/>
              <a:buChar char="-"/>
            </a:pP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Beslutningsstøtte – tilnærmingen skal bidra til at LTP i større grad kan gi nyttig informasjon til strategiske diskusjoner og i større grad kunne simulere og vurdere økonomiske konsekvenser av </a:t>
            </a:r>
            <a:r>
              <a:rPr lang="nb-NO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priroiteringer</a:t>
            </a: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som gjøres. </a:t>
            </a:r>
          </a:p>
          <a:p>
            <a:pPr marL="171450" indent="-171450">
              <a:buFontTx/>
              <a:buChar char="-"/>
            </a:pP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Håper også at bidrar til en mer strukturert prosess – erfaringsdeling på tvers</a:t>
            </a:r>
          </a:p>
          <a:p>
            <a:pPr marL="0" indent="0">
              <a:buFontTx/>
              <a:buNone/>
            </a:pPr>
            <a:endParaRPr lang="nb-NO" sz="105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9183B-BF2E-46E4-94B8-88E781E50E8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446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Her må det legges inn litt tid til å forklare hvordan vi kommer frem til tallene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19C5F-7A2F-44F2-B511-4758285ECA7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42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8C7323-BD9D-4092-8185-C4FB9BB4028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95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dirty="0"/>
              <a:t>1</a:t>
            </a:r>
          </a:p>
          <a:p>
            <a:r>
              <a:rPr lang="nb-NO" sz="1200" dirty="0"/>
              <a:t>- Rød tråd fra strategi til økonomisk langtidsplanlegging (kvalitet i prognosene)</a:t>
            </a:r>
          </a:p>
          <a:p>
            <a:r>
              <a:rPr lang="nb-NO" sz="1200" dirty="0"/>
              <a:t>- Sammenheng mellom strategi og </a:t>
            </a:r>
            <a:r>
              <a:rPr lang="nb-NO" sz="1200" dirty="0" err="1"/>
              <a:t>ltp</a:t>
            </a:r>
            <a:endParaRPr lang="nb-NO" sz="1200" dirty="0"/>
          </a:p>
          <a:p>
            <a:pPr marL="171450" indent="-171450">
              <a:buFontTx/>
              <a:buChar char="-"/>
            </a:pPr>
            <a:r>
              <a:rPr lang="nb-NO" sz="1200" dirty="0"/>
              <a:t>Langsiktig økonomisk planlegging</a:t>
            </a:r>
          </a:p>
          <a:p>
            <a:pPr marL="0" indent="0">
              <a:buFontTx/>
              <a:buNone/>
            </a:pPr>
            <a:r>
              <a:rPr lang="nb-NO" sz="1200" dirty="0"/>
              <a:t>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1200" dirty="0"/>
              <a:t>Felles rammer og prosess for økonomistyring (policy, rammer, prosess, dialog)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1200" dirty="0"/>
              <a:t>(Beskrivelse av prognoseprosessen med roller og rutiner)</a:t>
            </a:r>
            <a:endParaRPr lang="nb-NO" dirty="0"/>
          </a:p>
          <a:p>
            <a:pPr marL="0" indent="0">
              <a:buFontTx/>
              <a:buNone/>
            </a:pPr>
            <a:r>
              <a:rPr lang="nb-NO" sz="1200" dirty="0"/>
              <a:t>3</a:t>
            </a:r>
          </a:p>
          <a:p>
            <a:pPr marL="0" indent="0">
              <a:buFontTx/>
              <a:buNone/>
            </a:pPr>
            <a:r>
              <a:rPr lang="nb-NO" sz="1200" dirty="0"/>
              <a:t>-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CE757-633C-4079-A2C3-0ACEAA54AA9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08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CE757-633C-4079-A2C3-0ACEAA54AA9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96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CE757-633C-4079-A2C3-0ACEAA54AA9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62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nb-NO" sz="1200" dirty="0">
                <a:latin typeface="Arial Rounded MT Bold" panose="020F0704030504030204" pitchFamily="34" charset="0"/>
              </a:rPr>
              <a:t>«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CE757-633C-4079-A2C3-0ACEAA54AA9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947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CE757-633C-4079-A2C3-0ACEAA54AA9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371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CE757-633C-4079-A2C3-0ACEAA54AA9D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677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nb-NO" noProof="0" dirty="0"/>
              <a:t>Skal guide dere gjennom møtene</a:t>
            </a:r>
          </a:p>
          <a:p>
            <a:pPr lvl="0">
              <a:lnSpc>
                <a:spcPct val="100000"/>
              </a:lnSpc>
            </a:pPr>
            <a:r>
              <a:rPr lang="nb-NO" noProof="0" dirty="0" err="1"/>
              <a:t>Fasilitere</a:t>
            </a:r>
            <a:r>
              <a:rPr lang="nb-NO" noProof="0" dirty="0"/>
              <a:t> ny type diskusjoner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8C7323-BD9D-4092-8185-C4FB9BB4028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88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BA5967-371C-591A-D905-84E3561C4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20C0636-6316-A16E-12E4-6E59AEB29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C42D05-5D08-D6C5-63FF-DEEDEAA8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B8CCC7-ABA0-D631-BF49-8C345CC0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C951F3-2454-FED0-7BF0-BC4C3E6F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627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3EE483-9BFE-5E2C-B135-251DA6F8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93EAFD0-CCD2-1B5B-51A1-2E1CE213A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F2E676-26D9-7C98-7E5F-BBA6A8E7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1513C0-7336-9FC0-0C6B-8C2AED03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201125-B32D-384C-7AD1-352D8A7E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57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F64B646-3002-FFE4-7701-960A47FCB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9681B22-ED11-6248-7D1C-AA8746001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E36C6F-D92A-A884-E9A0-EF088FBB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4E724C-D9F7-6FAE-66E3-BBCEDFA3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E5D962-BA71-8709-101F-3416E5F0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7946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27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0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50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13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3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2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8BF763-DF32-B078-0DCC-16ACBF9D4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5A7F9B-822C-2CB5-1F28-B0D88CCFD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938662-58F0-00E1-44CC-D1F2C323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3F762B-3BA2-2D77-FFC6-4502975C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6CAD4E-AFB0-BCEA-2BDB-40DF503F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472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6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97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4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7938FC-90E6-1A0D-5457-DFB03D127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E61B331-7CBC-B9F0-6E1C-1338A8643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F8DCAE-377C-8C55-15C5-64E74969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2666CC-7368-9174-61AD-92056211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0C249F-587B-C0E1-B06F-5A92E956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107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EE71D-AD4A-4EAB-BFC2-E8B619FC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90FCD4-949C-0DBD-FCD2-585543B56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85526B5-3848-F51B-A1DE-F868C562A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61DA08-5D13-683F-CFC3-827C52A5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56DA4FE-069D-C530-4F06-55340F39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B7B884F-34B4-C7A1-A516-631CD59F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331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DC6477-7422-7660-F82B-3DC071DC8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B5518A-2BE4-BF22-1B41-B58606417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62E5AF-9B73-6179-597D-6D5DF3F2C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667DA18-E6A0-C1F2-5B96-9DAFC08F9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08C8E79-5C4A-16F1-EB4F-A27D85A62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1A3090-D8C4-587A-D249-2C37C625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6859267-0948-CA2E-61AE-9DE7223C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991C305-2B58-4F95-8631-3CB7B367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658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8BD603-87AF-4206-34A9-C7D4C5A4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483C571-5F17-E40F-9520-B5AEE8CAF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7B05D6D-73C0-0710-5475-CFACC5AE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238849-DBA1-6EDC-B80A-48F80312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70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78D50B9-87F2-93FE-F513-74285719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048D80E-07A4-13CB-5AC9-CFCC41BE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FF15AFB-2AE1-CC2A-74E3-1AE184526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575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55D6BF-AA3C-EFE2-D9E5-600E34E6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E88A71-8D8F-2FCA-D636-75CBC1F64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6AAD65-AD9C-DD23-ED6E-57B85B3EF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89354E7-89C0-B584-4411-DCCED0B59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B38D88-BAA6-DA8A-B857-062345F1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00BADB2-66C2-C3CF-3CDC-C8716844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7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D1083D-27E8-B0E1-5CB7-0B710CE2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969B3E9-2F8E-91AF-FF9B-08B083BC0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E457B64-7FAC-B8D2-ECE0-CF40198B5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0CA8FA-32AF-23F9-50F6-FA10CF2C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B7115A-696C-967B-B04D-E09B66DE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C48265A-E0F0-0E7F-20A3-F4A1F573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489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639612E-4DD1-EB60-7A35-E0F605D7C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5069C5-B6A8-E162-BDC9-20962ABF0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146A2D-F7D7-1D2E-934F-01D4D98F6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F3A8-385A-48C1-B0D0-4EF90B56C750}" type="datetimeFigureOut">
              <a:rPr lang="nb-NO" smtClean="0"/>
              <a:t>24.08.2023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AFD20E5-714C-CAB6-8110-1C3129A8F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B74B4D-1980-8754-2F20-51BCB41B8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BA83-A316-42E6-982F-4217431C91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646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63B156-209E-AA7D-A3CD-5ADA44002E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LØP – langtids økonomisk planlegging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F255D45-165D-5705-749A-5FB23E78B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89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13D5DF-8942-4B50-80D9-18EB8013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365125"/>
            <a:ext cx="11080668" cy="78405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/>
                </a:solidFill>
              </a:rPr>
              <a:t>Kompetanse og læring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251D1B-75A8-45E3-9CA9-5CFBA5897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7574" y="1529056"/>
            <a:ext cx="5464625" cy="4456107"/>
          </a:xfrm>
        </p:spPr>
        <p:txBody>
          <a:bodyPr>
            <a:normAutofit fontScale="775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nb-NO" sz="3500" dirty="0"/>
              <a:t>Mangler beskrivelser av hva som er nødvendig kompetanse for ulike roller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Størrelse og kompleksitet på økonomien samt ytre rammebetingelser er i endring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Det er i for liten grad definert hva som er kompetansebehovet på ledernivå. Dette blir spesielt utfordrende ved valgt ledelse som ikke nødvendigvis har </a:t>
            </a:r>
            <a:r>
              <a:rPr lang="nb-NO" sz="2300" dirty="0" err="1"/>
              <a:t>økonomikompetanse</a:t>
            </a:r>
            <a:r>
              <a:rPr lang="nb-NO" sz="2300" dirty="0"/>
              <a:t>.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Ønske om at økonomifunksjonen spille en mer aktiv utfordrerrolle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Instituttøkonomene har ulik kompetanse og ulike forutsetninger for å formidle styringsinformasjon til instituttlederne. Det fører med seg forsiktighet i budsjett/prognoser. 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Mangler felles rammer for hva som er god økonomisk styring</a:t>
            </a:r>
          </a:p>
          <a:p>
            <a:pPr marL="342900" lvl="1" indent="-342900">
              <a:spcBef>
                <a:spcPts val="1000"/>
              </a:spcBef>
            </a:pPr>
            <a:endParaRPr lang="nb-NO" sz="2400" dirty="0"/>
          </a:p>
          <a:p>
            <a:pPr marL="342900" lvl="1" indent="-342900">
              <a:spcBef>
                <a:spcPts val="1000"/>
              </a:spcBef>
            </a:pPr>
            <a:endParaRPr lang="nb-NO" sz="2400" dirty="0"/>
          </a:p>
          <a:p>
            <a:pPr marL="342900" lvl="1" indent="-342900">
              <a:spcBef>
                <a:spcPts val="1000"/>
              </a:spcBef>
            </a:pPr>
            <a:endParaRPr lang="nb-NO" dirty="0"/>
          </a:p>
          <a:p>
            <a:pPr marL="0" lvl="1" indent="0">
              <a:spcBef>
                <a:spcPts val="1000"/>
              </a:spcBef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51A6BA-831C-4F01-A0DA-A5C2FC66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9075" y="1529057"/>
            <a:ext cx="5478476" cy="2924190"/>
          </a:xfrm>
        </p:spPr>
        <p:txBody>
          <a:bodyPr>
            <a:normAutofit fontScale="775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nb-NO" sz="3500" dirty="0"/>
              <a:t>For dårlige på evaluering og deling av beste praksis på tvers av organisasjon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Vi bommer på langtidsprognosen gjentatte ganger, behov for i større grad analysere hvorfor og lære av det 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Mangler arena for å dele erfaring og etablere beste praksis på tvers av fakultet og nivå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Grenseland mellom kompetanse og kultur</a:t>
            </a:r>
          </a:p>
          <a:p>
            <a:pPr marL="342900" lvl="1" indent="-342900">
              <a:spcBef>
                <a:spcPts val="1000"/>
              </a:spcBef>
            </a:pPr>
            <a:r>
              <a:rPr lang="nb-NO" sz="2300" dirty="0"/>
              <a:t>Opplæring og forenkling er nødvendig for å tilpasse informasjon til ulike nivå</a:t>
            </a:r>
          </a:p>
          <a:p>
            <a:pPr marL="342900" lvl="1" indent="-342900">
              <a:spcBef>
                <a:spcPts val="1000"/>
              </a:spcBef>
            </a:pPr>
            <a:endParaRPr lang="nb-NO" sz="2300" dirty="0"/>
          </a:p>
          <a:p>
            <a:pPr marL="342900" lvl="1" indent="-342900">
              <a:spcBef>
                <a:spcPts val="1000"/>
              </a:spcBef>
            </a:pPr>
            <a:endParaRPr lang="nb-NO" sz="2600" dirty="0"/>
          </a:p>
          <a:p>
            <a:pPr marL="342900" lvl="1" indent="-342900">
              <a:spcBef>
                <a:spcPts val="1000"/>
              </a:spcBef>
            </a:pPr>
            <a:endParaRPr lang="nb-NO" sz="2600" dirty="0"/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C3026711-6BEB-46A9-865B-15F3A1BCFEF8}"/>
              </a:ext>
            </a:extLst>
          </p:cNvPr>
          <p:cNvSpPr txBox="1">
            <a:spLocks/>
          </p:cNvSpPr>
          <p:nvPr/>
        </p:nvSpPr>
        <p:spPr>
          <a:xfrm>
            <a:off x="517574" y="5733534"/>
            <a:ext cx="5464625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1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B55256-A8F4-6517-9F97-F2572542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 fontScale="90000"/>
          </a:bodyPr>
          <a:lstStyle/>
          <a:p>
            <a:r>
              <a:rPr lang="nb-NO" sz="5400" dirty="0"/>
              <a:t>Ny innretning til utarbeiding av langtidsprognosene</a:t>
            </a:r>
            <a:endParaRPr lang="nb-NO" sz="52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215253D-DE55-F94B-5A6F-C573D6639AEE}"/>
              </a:ext>
            </a:extLst>
          </p:cNvPr>
          <p:cNvSpPr/>
          <p:nvPr/>
        </p:nvSpPr>
        <p:spPr>
          <a:xfrm>
            <a:off x="2805363" y="2450898"/>
            <a:ext cx="6581274" cy="35613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E69597DB-0BFF-58DF-8879-F912A56211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31854"/>
          <a:ext cx="10515600" cy="3356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ktangel 3">
            <a:extLst>
              <a:ext uri="{FF2B5EF4-FFF2-40B4-BE49-F238E27FC236}">
                <a16:creationId xmlns:a16="http://schemas.microsoft.com/office/drawing/2014/main" id="{A27A613C-F6F9-AA60-31B8-DE893C4114AB}"/>
              </a:ext>
            </a:extLst>
          </p:cNvPr>
          <p:cNvSpPr/>
          <p:nvPr/>
        </p:nvSpPr>
        <p:spPr>
          <a:xfrm>
            <a:off x="2959768" y="5329987"/>
            <a:ext cx="6256421" cy="553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Felles mal for </a:t>
            </a: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fasilitering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møter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Teams for erfaringsdeling </a:t>
            </a:r>
          </a:p>
        </p:txBody>
      </p:sp>
    </p:spTree>
    <p:extLst>
      <p:ext uri="{BB962C8B-B14F-4D97-AF65-F5344CB8AC3E}">
        <p14:creationId xmlns:p14="http://schemas.microsoft.com/office/powerpoint/2010/main" val="284585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944D43-3B2B-62B1-0BFC-0F139645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LØP; status for Helsam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9A6524-EBCF-D8C8-F944-E9121626E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/>
              <a:t>Går inn i en ny periode med store akkumulerte overforbruk. Det blir svært krevende å oppnå balanse i prognoseperioden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Hovedforklaringer; </a:t>
            </a:r>
          </a:p>
          <a:p>
            <a:pPr marL="514350" indent="-514350">
              <a:buFont typeface="+mj-lt"/>
              <a:buAutoNum type="arabicPeriod"/>
            </a:pPr>
            <a:r>
              <a:rPr lang="nb-NO"/>
              <a:t>svak utvikling i basisinntektene</a:t>
            </a:r>
          </a:p>
          <a:p>
            <a:pPr marL="514350" indent="-514350">
              <a:buFont typeface="+mj-lt"/>
              <a:buAutoNum type="arabicPeriod"/>
            </a:pPr>
            <a:r>
              <a:rPr lang="nb-NO"/>
              <a:t>pris- og lønnsstigning på et høyere nivå enn tidligere </a:t>
            </a:r>
          </a:p>
          <a:p>
            <a:pPr marL="514350" indent="-514350">
              <a:buFont typeface="+mj-lt"/>
              <a:buAutoNum type="arabicPeriod"/>
            </a:pPr>
            <a:r>
              <a:rPr lang="nb-NO"/>
              <a:t>økt aktivitetsnivå (campus sør, ny master og campus innlandet)</a:t>
            </a:r>
          </a:p>
          <a:p>
            <a:pPr marL="514350" indent="-514350">
              <a:buFont typeface="+mj-lt"/>
              <a:buAutoNum type="arabicPeriod"/>
            </a:pPr>
            <a:r>
              <a:rPr lang="nb-NO"/>
              <a:t>gjennomført bemanningsplan for vitenskapelige stillinger</a:t>
            </a:r>
            <a:br>
              <a:rPr lang="nb-NO"/>
            </a:br>
            <a:endParaRPr lang="nb-NO"/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4170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19D0CB-43EA-E236-2CCB-F92D7AB9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komme i balanse?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DD8BDC-1B42-4496-2863-117CE769C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/>
              <a:t>Begrensede muligheter for å kutte i aktivitet på kort sikt</a:t>
            </a:r>
            <a:br>
              <a:rPr lang="nb-NO"/>
            </a:br>
            <a:r>
              <a:rPr lang="nb-NO"/>
              <a:t>Det tar lang tid å få økonomisk effekt ut av kutt i aktivitet</a:t>
            </a:r>
            <a:br>
              <a:rPr lang="nb-NO"/>
            </a:br>
            <a:endParaRPr lang="nb-NO"/>
          </a:p>
          <a:p>
            <a:r>
              <a:rPr lang="nb-NO"/>
              <a:t>Har allerede strammet inn på drift; lite å hente på ytterligere kutt</a:t>
            </a:r>
            <a:br>
              <a:rPr lang="nb-NO"/>
            </a:br>
            <a:endParaRPr lang="nb-NO"/>
          </a:p>
          <a:p>
            <a:r>
              <a:rPr lang="nb-NO"/>
              <a:t>Begrenset antall planlagte avganger og det aller meste av personalkostnadene er bundet i faste stillinger</a:t>
            </a:r>
            <a:br>
              <a:rPr lang="nb-NO"/>
            </a:br>
            <a:endParaRPr lang="nb-NO"/>
          </a:p>
          <a:p>
            <a:r>
              <a:rPr lang="nb-NO"/>
              <a:t>Viktigste enkelttiltak blir å ta ut rekrutteringsstillinger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33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B6C4B-D2E3-4180-58B9-13E51EBC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Usikkerhetsmomenter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40E86F-5C5E-44C7-D379-2AE2E17BB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Utvikling av nettobidraget</a:t>
            </a:r>
            <a:br>
              <a:rPr lang="nb-NO"/>
            </a:br>
            <a:r>
              <a:rPr lang="nb-NO"/>
              <a:t>Forventning om at det opprettholdes på et stabilt høyt nivå (men noe lavere enn 22 og 23)</a:t>
            </a:r>
            <a:br>
              <a:rPr lang="nb-NO"/>
            </a:br>
            <a:endParaRPr lang="nb-NO"/>
          </a:p>
          <a:p>
            <a:r>
              <a:rPr lang="nb-NO"/>
              <a:t>Effekter fra omlegging av finansieringsmodell KD-UiO-MED</a:t>
            </a:r>
            <a:br>
              <a:rPr lang="nb-NO"/>
            </a:br>
            <a:endParaRPr lang="nb-NO"/>
          </a:p>
          <a:p>
            <a:r>
              <a:rPr lang="nb-NO"/>
              <a:t>Finanisering av nye aktiviteter; RETHOS og Campus Innlandet</a:t>
            </a:r>
            <a:br>
              <a:rPr lang="nb-NO"/>
            </a:br>
            <a:endParaRPr lang="nb-NO"/>
          </a:p>
          <a:p>
            <a:r>
              <a:rPr lang="nb-NO"/>
              <a:t>Engangskostnader knyttet til flytting</a:t>
            </a:r>
          </a:p>
        </p:txBody>
      </p:sp>
    </p:spTree>
    <p:extLst>
      <p:ext uri="{BB962C8B-B14F-4D97-AF65-F5344CB8AC3E}">
        <p14:creationId xmlns:p14="http://schemas.microsoft.com/office/powerpoint/2010/main" val="194432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4565B7-7BBF-03E6-2F1E-AFA9CED5F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600"/>
              <a:t>Beste estimat for langtidsprognosen basert på historisk aktivitetsnivå justert for kjente planer og beslutninger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1329315-305D-22C3-233B-7C53794A2594}"/>
              </a:ext>
            </a:extLst>
          </p:cNvPr>
          <p:cNvSpPr txBox="1"/>
          <p:nvPr/>
        </p:nvSpPr>
        <p:spPr>
          <a:xfrm>
            <a:off x="6567661" y="2189220"/>
            <a:ext cx="51393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Oppdatert </a:t>
            </a:r>
            <a:r>
              <a:rPr lang="nb-NO"/>
              <a:t>beste estimat pr 23.8.23</a:t>
            </a:r>
            <a:endParaRPr lang="nb-NO" dirty="0"/>
          </a:p>
          <a:p>
            <a:endParaRPr lang="nb-NO"/>
          </a:p>
          <a:p>
            <a:r>
              <a:rPr lang="nb-NO"/>
              <a:t>Disse </a:t>
            </a:r>
            <a:r>
              <a:rPr lang="nb-NO" dirty="0"/>
              <a:t>endringene er lagt </a:t>
            </a:r>
            <a:r>
              <a:rPr lang="nb-NO"/>
              <a:t>inn: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Nettobidrag endret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Flyttekostnader ikke inne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Økning sykehjempraksis ikke inne – legges inn med samme beløp i inntekt og utgift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Inntekter er justert </a:t>
            </a:r>
            <a:r>
              <a:rPr lang="nb-NO" dirty="0" err="1"/>
              <a:t>iht</a:t>
            </a:r>
            <a:r>
              <a:rPr lang="nb-NO" dirty="0"/>
              <a:t> innspill for 2024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3107948-6451-9DA8-98E4-C49C9BA4E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795" y="1955492"/>
            <a:ext cx="4999545" cy="294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88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26ABC0-78AE-D598-B281-EB2A75890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Videre prosess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721929-E9D4-2BA8-ABC4-ED10F818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Oppdatert underlag presenteres i møtet. Vi forventer ikke at hovedtrekkene vil endre seg vesentlig. 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162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EC5C30-B90D-7962-8E9B-D1DC2CC0A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1169BE-3E19-3934-5215-FCDF7F0A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UiO har satt i gang en pilot med nytt verktøy og prosess for langtidsprognosen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Vi er med i piloten og skal derfor levere prognose allerede i begynnelsen av sep</a:t>
            </a:r>
          </a:p>
        </p:txBody>
      </p:sp>
    </p:spTree>
    <p:extLst>
      <p:ext uri="{BB962C8B-B14F-4D97-AF65-F5344CB8AC3E}">
        <p14:creationId xmlns:p14="http://schemas.microsoft.com/office/powerpoint/2010/main" val="315671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9FF0C28-2AE2-D96C-EA8E-A4A64C49E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 sz="2800" dirty="0">
                <a:solidFill>
                  <a:srgbClr val="FFFFFF"/>
                </a:solidFill>
              </a:rPr>
              <a:t>Hva vi vil oppnå med pilotering av langtidsprognose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EDF8F1-A789-8BE8-C903-EA813091F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b-NO" dirty="0"/>
              <a:t>Bedre oversikt over det økonomiske handlingsrommet  </a:t>
            </a:r>
          </a:p>
          <a:p>
            <a:r>
              <a:rPr lang="nb-NO" dirty="0"/>
              <a:t>Effektivisering - slik at både ledere og økonomifunksjonen bruker tid der hvor det er størst risiko og usikkerhet</a:t>
            </a:r>
          </a:p>
          <a:p>
            <a:r>
              <a:rPr lang="nb-NO" dirty="0"/>
              <a:t>Beslutningsstøtte – informasjon til strategiske diskusjoner og innsikt i økonomiske konsekvenser</a:t>
            </a:r>
          </a:p>
          <a:p>
            <a:r>
              <a:rPr lang="nb-NO" dirty="0"/>
              <a:t>Mer strukturert prosess – tilrettelegge for erfaringsdeling </a:t>
            </a:r>
          </a:p>
        </p:txBody>
      </p:sp>
    </p:spTree>
    <p:extLst>
      <p:ext uri="{BB962C8B-B14F-4D97-AF65-F5344CB8AC3E}">
        <p14:creationId xmlns:p14="http://schemas.microsoft.com/office/powerpoint/2010/main" val="220459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4D64483-DA33-635F-D1AD-E4E7EE68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Hva skal vi teste?</a:t>
            </a: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6FDA6A-E3BD-9EA5-6633-5E694F679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nb-NO" dirty="0"/>
              <a:t>Vi skal teste </a:t>
            </a:r>
          </a:p>
          <a:p>
            <a:pPr lvl="1"/>
            <a:r>
              <a:rPr lang="nb-NO" dirty="0"/>
              <a:t>om vi får langtidsprognoser som i større grad brukes som beslutningsgrunnlag i prioriteringsdiskusjoner</a:t>
            </a:r>
          </a:p>
          <a:p>
            <a:pPr lvl="1"/>
            <a:r>
              <a:rPr lang="nb-NO" dirty="0"/>
              <a:t>om vi får diskusjonene til å dreie seg mer om det som er usikkert og ikke det som ligger relativt fast over tid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447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3360030-BF67-41C4-9E12-69A70264A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nb-NO" sz="6000" dirty="0"/>
              <a:t>Fem overordnede kategorier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EB6E4E-897C-4670-8ACC-4AA94753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nb-NO" sz="2200" dirty="0"/>
              <a:t>Fra strategi til langtidsprognose</a:t>
            </a:r>
          </a:p>
          <a:p>
            <a:r>
              <a:rPr lang="nb-NO" sz="2200" kern="1200" dirty="0"/>
              <a:t>Felles rammer og prosess for økonomistyring </a:t>
            </a:r>
          </a:p>
          <a:p>
            <a:r>
              <a:rPr lang="nb-NO" sz="2200" dirty="0"/>
              <a:t>Analyse og scenarier</a:t>
            </a:r>
          </a:p>
          <a:p>
            <a:r>
              <a:rPr lang="nb-NO" sz="2200" dirty="0"/>
              <a:t>Bemanningsplanlegging og lønnsbudsjett</a:t>
            </a:r>
            <a:endParaRPr lang="en-US" sz="2200" dirty="0"/>
          </a:p>
          <a:p>
            <a:r>
              <a:rPr lang="nb-NO" sz="2200" kern="1200" dirty="0"/>
              <a:t>Kompetanse og læring</a:t>
            </a:r>
          </a:p>
          <a:p>
            <a:endParaRPr lang="nb-NO" sz="2200" kern="1200" dirty="0"/>
          </a:p>
          <a:p>
            <a:endParaRPr lang="en-US" sz="2200" kern="1200" dirty="0"/>
          </a:p>
          <a:p>
            <a:endParaRPr lang="en-US" sz="2200" kern="1200" dirty="0"/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02576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13D5DF-8942-4B50-80D9-18EB8013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365125"/>
            <a:ext cx="11080668" cy="78405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/>
                </a:solidFill>
              </a:rPr>
              <a:t>Fra strategi til langtidsprognose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251D1B-75A8-45E3-9CA9-5CFBA5897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7574" y="1529057"/>
            <a:ext cx="5464625" cy="25239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dirty="0"/>
              <a:t>Økte krav til økonomisk langtidsplanlegging </a:t>
            </a:r>
          </a:p>
          <a:p>
            <a:pPr lvl="1"/>
            <a:r>
              <a:rPr lang="nb-NO" sz="1900" dirty="0"/>
              <a:t>Endrede krav til økonomisk planlegging </a:t>
            </a:r>
          </a:p>
          <a:p>
            <a:pPr lvl="1"/>
            <a:r>
              <a:rPr lang="nb-NO" sz="1900" dirty="0"/>
              <a:t>Vanskelig å få gode prognoser </a:t>
            </a:r>
            <a:r>
              <a:rPr lang="nb-NO" sz="1900" dirty="0" err="1"/>
              <a:t>pga</a:t>
            </a:r>
            <a:r>
              <a:rPr lang="nb-NO" sz="1900" dirty="0"/>
              <a:t> økt usikkerhet rundt oss</a:t>
            </a:r>
          </a:p>
          <a:p>
            <a:pPr lvl="1"/>
            <a:r>
              <a:rPr lang="nb-NO" sz="1900" dirty="0"/>
              <a:t>Synliggjør i for liten grad reelt handlingsrom </a:t>
            </a:r>
          </a:p>
          <a:p>
            <a:pPr lvl="1"/>
            <a:r>
              <a:rPr lang="nb-NO" sz="1900" dirty="0"/>
              <a:t>Behov for å gjøre prioriteringer og omprioriteringer </a:t>
            </a:r>
          </a:p>
          <a:p>
            <a:pPr lvl="1"/>
            <a:r>
              <a:rPr lang="nb-NO" sz="1900" dirty="0"/>
              <a:t>Treffer ikke godt nok på langtidsprognosene</a:t>
            </a:r>
          </a:p>
          <a:p>
            <a:pPr lvl="1"/>
            <a:r>
              <a:rPr lang="nb-NO" sz="1900" dirty="0"/>
              <a:t>Styrer ikke etter innlevert prognose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51A6BA-831C-4F01-A0DA-A5C2FC66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9075" y="1529057"/>
            <a:ext cx="5478476" cy="29123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dirty="0"/>
              <a:t>Kultur og risikovillighet påvirker realismen i prognosene</a:t>
            </a:r>
          </a:p>
          <a:p>
            <a:pPr lvl="1">
              <a:lnSpc>
                <a:spcPct val="100000"/>
              </a:lnSpc>
            </a:pPr>
            <a:r>
              <a:rPr lang="nb-NO" sz="1900" dirty="0"/>
              <a:t>Skikkelighetskultur med aktivitetsoptimisme og tidsoptimisme påvirker kvalitet i prognosene</a:t>
            </a:r>
          </a:p>
          <a:p>
            <a:pPr lvl="1">
              <a:lnSpc>
                <a:spcPct val="100000"/>
              </a:lnSpc>
            </a:pPr>
            <a:r>
              <a:rPr lang="nb-NO" sz="1900" dirty="0"/>
              <a:t>Tendens til å være konservative </a:t>
            </a:r>
          </a:p>
          <a:p>
            <a:pPr lvl="1">
              <a:lnSpc>
                <a:spcPct val="100000"/>
              </a:lnSpc>
            </a:pPr>
            <a:r>
              <a:rPr lang="nb-NO" sz="1900" dirty="0"/>
              <a:t>Risikobildet annerledes på fakultetsnivå enn instituttnivå, utfordring når prognosene aggregeres opp </a:t>
            </a:r>
          </a:p>
          <a:p>
            <a:pPr lvl="1">
              <a:lnSpc>
                <a:spcPct val="100000"/>
              </a:lnSpc>
            </a:pPr>
            <a:r>
              <a:rPr lang="nb-NO" sz="1900" dirty="0"/>
              <a:t>Legitimt at vurderingene utfordres av nivået over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C3026711-6BEB-46A9-865B-15F3A1BCFEF8}"/>
              </a:ext>
            </a:extLst>
          </p:cNvPr>
          <p:cNvSpPr txBox="1">
            <a:spLocks/>
          </p:cNvSpPr>
          <p:nvPr/>
        </p:nvSpPr>
        <p:spPr>
          <a:xfrm>
            <a:off x="517574" y="4275432"/>
            <a:ext cx="5464625" cy="2372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Manglende sammenheng mellom strategi, planer og prognose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Behov for å koble arbeidet med økonomisk planlegging til strategi - personfokus og detaljfokus kan bli for stort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Aktivitet, økonomi og bemanning er ikke knyttet godt nok sammen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Prognosen er i stor grad økonomidrevet – økonomi lite delaktig i planarbeidet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69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13D5DF-8942-4B50-80D9-18EB8013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365125"/>
            <a:ext cx="11080668" cy="78405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/>
                </a:solidFill>
              </a:rPr>
              <a:t>Felles rammer og prosess for langtidsprognose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251D1B-75A8-45E3-9CA9-5CFBA5897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7574" y="1529057"/>
            <a:ext cx="5464625" cy="2523953"/>
          </a:xfrm>
        </p:spPr>
        <p:txBody>
          <a:bodyPr>
            <a:normAutofit fontScale="925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nb-NO" dirty="0"/>
              <a:t>Mangler tydelige felles rammer for langtidsprognosen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Ulik forståelse for hva en langtidsprognose er og hva den skal brukes til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Behov for å tydeliggjøre premissene for langtidsprognosen – for eksempel risikotaking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Manglende felles begrepsapparat – </a:t>
            </a:r>
            <a:r>
              <a:rPr lang="nb-NO" sz="1900" dirty="0" err="1"/>
              <a:t>årsprognose</a:t>
            </a:r>
            <a:r>
              <a:rPr lang="nb-NO" sz="1900" dirty="0"/>
              <a:t>/langtidsprognose/budsjett mv.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Behov for tydelig plassering av eierskap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51A6BA-831C-4F01-A0DA-A5C2FC66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9075" y="1529057"/>
            <a:ext cx="5478476" cy="25239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dirty="0"/>
              <a:t>Trenger mer forutsigbarhet og god dialog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Nødvendig med dialog og forankring i hele linjen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Ønske om sterkere føringer til prognoseprosessen og til leveransene ut i organisasjonen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Sikre at prioriteringer formidles nedover i organisasjonen</a:t>
            </a:r>
          </a:p>
          <a:p>
            <a:pPr marL="685800" lvl="2">
              <a:spcBef>
                <a:spcPts val="1000"/>
              </a:spcBef>
            </a:pPr>
            <a:r>
              <a:rPr lang="nb-NO" sz="1900" dirty="0"/>
              <a:t>Erfaringsdeling på tvers</a:t>
            </a:r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C3026711-6BEB-46A9-865B-15F3A1BCFEF8}"/>
              </a:ext>
            </a:extLst>
          </p:cNvPr>
          <p:cNvSpPr txBox="1">
            <a:spLocks/>
          </p:cNvSpPr>
          <p:nvPr/>
        </p:nvSpPr>
        <p:spPr>
          <a:xfrm>
            <a:off x="517574" y="4275431"/>
            <a:ext cx="5464625" cy="2523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Ulike styringsbehov på ulike nivå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Trenger tydelig forståelse for styringsbehovet både til nivået over og under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Behov for ulik grad av detaljering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Tydelige styringssignaler fra nivå 1 og 2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Underliggende nivå må også tenke strategisk</a:t>
            </a:r>
          </a:p>
        </p:txBody>
      </p:sp>
    </p:spTree>
    <p:extLst>
      <p:ext uri="{BB962C8B-B14F-4D97-AF65-F5344CB8AC3E}">
        <p14:creationId xmlns:p14="http://schemas.microsoft.com/office/powerpoint/2010/main" val="245877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13D5DF-8942-4B50-80D9-18EB8013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365125"/>
            <a:ext cx="11080668" cy="78405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/>
                </a:solidFill>
              </a:rPr>
              <a:t>Bemanningsplanlegging og lønnsbudsjett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251D1B-75A8-45E3-9CA9-5CFBA5897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7575" y="1529057"/>
            <a:ext cx="5325086" cy="25239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sz="2600" dirty="0"/>
              <a:t>Vanskelig å definere hensiktsmessig nivå for lønnsbudsjettering</a:t>
            </a:r>
          </a:p>
          <a:p>
            <a:pPr lvl="1"/>
            <a:r>
              <a:rPr lang="nb-NO" sz="1800" dirty="0"/>
              <a:t>Det er noe ulike </a:t>
            </a:r>
            <a:r>
              <a:rPr lang="nb-NO" sz="1800" dirty="0" err="1"/>
              <a:t>styringsmessige</a:t>
            </a:r>
            <a:r>
              <a:rPr lang="nb-NO" sz="1800" dirty="0"/>
              <a:t> behov på de ulike nivåene</a:t>
            </a:r>
            <a:endParaRPr lang="nb-NO" sz="2000" dirty="0"/>
          </a:p>
          <a:p>
            <a:pPr lvl="1"/>
            <a:r>
              <a:rPr lang="nb-NO" sz="1800" dirty="0"/>
              <a:t>Kan bli for stort personfokus og detaljfokus, glemmer koblingen til det strategiske </a:t>
            </a:r>
          </a:p>
          <a:p>
            <a:pPr lvl="1"/>
            <a:r>
              <a:rPr lang="nb-NO" sz="1800" dirty="0"/>
              <a:t>Mangler godt verktøy for bemanningsplanlegging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51A6BA-831C-4F01-A0DA-A5C2FC66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29057"/>
            <a:ext cx="5464626" cy="28885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sz="2600" dirty="0"/>
              <a:t>Uklar kobling mellom strategisk bemanningsplanlegging og lønnsbudsjett</a:t>
            </a:r>
          </a:p>
          <a:p>
            <a:pPr lvl="1">
              <a:lnSpc>
                <a:spcPct val="100000"/>
              </a:lnSpc>
            </a:pPr>
            <a:r>
              <a:rPr lang="nb-NO" sz="1800" dirty="0">
                <a:solidFill>
                  <a:srgbClr val="000000"/>
                </a:solidFill>
              </a:rPr>
              <a:t>Uklare rammer for arbeid med bemanningsplanlegging påvirker langtidsprognosen negativt</a:t>
            </a:r>
          </a:p>
          <a:p>
            <a:pPr lvl="1">
              <a:lnSpc>
                <a:spcPct val="100000"/>
              </a:lnSpc>
            </a:pPr>
            <a:r>
              <a:rPr lang="nb-NO" sz="1800" dirty="0">
                <a:solidFill>
                  <a:srgbClr val="000000"/>
                </a:solidFill>
              </a:rPr>
              <a:t>Stor del av kostnaden er personalkostander og handlingsrommet er for mange enheter stort sett ansettelser.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nb-NO" sz="1800" dirty="0">
                <a:solidFill>
                  <a:srgbClr val="000000"/>
                </a:solidFill>
              </a:rPr>
              <a:t>Ikke god nok HR-input til langtidsprognosene</a:t>
            </a:r>
          </a:p>
          <a:p>
            <a:pPr marL="457200" lvl="1" indent="0">
              <a:lnSpc>
                <a:spcPct val="100000"/>
              </a:lnSpc>
              <a:spcBef>
                <a:spcPts val="400"/>
              </a:spcBef>
              <a:buNone/>
            </a:pPr>
            <a:endParaRPr lang="nb-NO" sz="1800" dirty="0">
              <a:solidFill>
                <a:srgbClr val="000000"/>
              </a:solidFill>
            </a:endParaRPr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06477BC2-EAD0-4420-A8DF-23E92CD45D37}"/>
              </a:ext>
            </a:extLst>
          </p:cNvPr>
          <p:cNvSpPr txBox="1">
            <a:spLocks/>
          </p:cNvSpPr>
          <p:nvPr/>
        </p:nvSpPr>
        <p:spPr>
          <a:xfrm>
            <a:off x="517575" y="3842766"/>
            <a:ext cx="5325086" cy="2523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Optimisme knyttet til ansettelser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lite realisme i når ansatte kommer på plass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 være utfordrende å anslå lønnsnivå (eks: utenlandske forskere/ fra næringslivet)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Behov for i større grad bruke erfaring og trender/</a:t>
            </a:r>
            <a:r>
              <a:rPr kumimoji="0" lang="nb-NO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scenarietenkning</a:t>
            </a:r>
            <a:endParaRPr kumimoji="0" lang="nb-NO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508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13D5DF-8942-4B50-80D9-18EB8013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365125"/>
            <a:ext cx="11080668" cy="784053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accent2"/>
                </a:solidFill>
              </a:rPr>
              <a:t>Analyser og scenarier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251D1B-75A8-45E3-9CA9-5CFBA5897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7575" y="1529056"/>
            <a:ext cx="5206332" cy="37287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Etterspørsel etter analyser </a:t>
            </a:r>
          </a:p>
          <a:p>
            <a:pPr lvl="1"/>
            <a:r>
              <a:rPr lang="nb-NO" sz="2000" dirty="0">
                <a:solidFill>
                  <a:srgbClr val="000000"/>
                </a:solidFill>
              </a:rPr>
              <a:t>Organisasjonen etterspør analysegrunnlag til bruk som beslutningsstøtte </a:t>
            </a:r>
          </a:p>
          <a:p>
            <a:pPr lvl="1"/>
            <a:r>
              <a:rPr lang="nb-NO" sz="2000" dirty="0">
                <a:solidFill>
                  <a:srgbClr val="000000"/>
                </a:solidFill>
              </a:rPr>
              <a:t>Mangler oversikt over bindinger, faste kostnader og ressursplanlegging slik at man for oversikt over handlingsrom</a:t>
            </a:r>
          </a:p>
          <a:p>
            <a:pPr lvl="1"/>
            <a:r>
              <a:rPr lang="nb-NO" sz="2000" dirty="0">
                <a:solidFill>
                  <a:srgbClr val="000000"/>
                </a:solidFill>
              </a:rPr>
              <a:t>Mangler gode oversikter over stillingsutvikling</a:t>
            </a:r>
          </a:p>
          <a:p>
            <a:pPr lvl="1"/>
            <a:r>
              <a:rPr lang="nb-NO" sz="2000" dirty="0">
                <a:solidFill>
                  <a:srgbClr val="000000"/>
                </a:solidFill>
              </a:rPr>
              <a:t>Mangler oversikt over ressurser til undervisning</a:t>
            </a:r>
          </a:p>
          <a:p>
            <a:pPr lvl="1"/>
            <a:r>
              <a:rPr lang="nb-NO" sz="2000" dirty="0">
                <a:solidFill>
                  <a:srgbClr val="000000"/>
                </a:solidFill>
              </a:rPr>
              <a:t>Ser i for liten grad aktivitet og økonomi i sammenheng</a:t>
            </a:r>
          </a:p>
          <a:p>
            <a:pPr lvl="1"/>
            <a:r>
              <a:rPr lang="nb-NO" sz="2000" dirty="0">
                <a:solidFill>
                  <a:srgbClr val="000000"/>
                </a:solidFill>
              </a:rPr>
              <a:t>Ønsker analyser av utvikling i samlede inntekter – trender - andel totale kostnader til lønn, driftsinvesteringer etc. </a:t>
            </a:r>
          </a:p>
          <a:p>
            <a:pPr lvl="1"/>
            <a:endParaRPr lang="nb-NO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51A6BA-831C-4F01-A0DA-A5C2FC66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9075" y="1529057"/>
            <a:ext cx="5478476" cy="25239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Udekket behov for scenarier</a:t>
            </a:r>
            <a:endParaRPr lang="nb-NO" sz="2400" dirty="0"/>
          </a:p>
          <a:p>
            <a:pPr lvl="1"/>
            <a:r>
              <a:rPr lang="nb-NO" sz="2000" i="0" u="none" strike="noStrike" dirty="0">
                <a:solidFill>
                  <a:srgbClr val="000000"/>
                </a:solidFill>
                <a:effectLst/>
              </a:rPr>
              <a:t>Organisasjonen </a:t>
            </a:r>
            <a:r>
              <a:rPr lang="nb-NO" sz="2000" dirty="0">
                <a:solidFill>
                  <a:srgbClr val="000000"/>
                </a:solidFill>
              </a:rPr>
              <a:t>driver i liten grad </a:t>
            </a:r>
            <a:r>
              <a:rPr lang="nb-NO" sz="2000" dirty="0" err="1">
                <a:solidFill>
                  <a:srgbClr val="000000"/>
                </a:solidFill>
              </a:rPr>
              <a:t>scenarieplanlegging</a:t>
            </a:r>
            <a:endParaRPr lang="nb-NO" sz="2000" dirty="0"/>
          </a:p>
          <a:p>
            <a:pPr lvl="1"/>
            <a:r>
              <a:rPr lang="nb-NO" sz="2000" i="0" u="none" strike="noStrike" dirty="0">
                <a:solidFill>
                  <a:srgbClr val="000000"/>
                </a:solidFill>
                <a:effectLst/>
              </a:rPr>
              <a:t>Etterspørsel etter analyse- og simuleringsverktøy. Mer «hva hvis?»</a:t>
            </a:r>
            <a:r>
              <a:rPr lang="nb-NO" sz="2000" dirty="0"/>
              <a:t> </a:t>
            </a:r>
          </a:p>
          <a:p>
            <a:pPr lvl="1"/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Bruker i for liten grad erfaringsbakgrunn ved budsjettering.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116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1324</Words>
  <Application>Microsoft Office PowerPoint</Application>
  <PresentationFormat>Widescreen</PresentationFormat>
  <Paragraphs>171</Paragraphs>
  <Slides>16</Slides>
  <Notes>10</Notes>
  <HiddenSlides>1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16</vt:i4>
      </vt:variant>
    </vt:vector>
  </HeadingPairs>
  <TitlesOfParts>
    <vt:vector size="23" baseType="lpstr">
      <vt:lpstr>Arial</vt:lpstr>
      <vt:lpstr>Arial Rounded MT Bold</vt:lpstr>
      <vt:lpstr>Calibri</vt:lpstr>
      <vt:lpstr>Calibri Light</vt:lpstr>
      <vt:lpstr>Times New Roman</vt:lpstr>
      <vt:lpstr>Office-tema</vt:lpstr>
      <vt:lpstr>office theme</vt:lpstr>
      <vt:lpstr>LØP – langtids økonomisk planlegging</vt:lpstr>
      <vt:lpstr>Bakgrunn</vt:lpstr>
      <vt:lpstr>Hva vi vil oppnå med pilotering av langtidsprognose</vt:lpstr>
      <vt:lpstr>Hva skal vi teste?</vt:lpstr>
      <vt:lpstr>Fem overordnede kategorier</vt:lpstr>
      <vt:lpstr>Fra strategi til langtidsprognose</vt:lpstr>
      <vt:lpstr>Felles rammer og prosess for langtidsprognose</vt:lpstr>
      <vt:lpstr>Bemanningsplanlegging og lønnsbudsjett </vt:lpstr>
      <vt:lpstr>Analyser og scenarier </vt:lpstr>
      <vt:lpstr>Kompetanse og læring</vt:lpstr>
      <vt:lpstr>Ny innretning til utarbeiding av langtidsprognosene</vt:lpstr>
      <vt:lpstr>LØP; status for Helsam</vt:lpstr>
      <vt:lpstr>Hvordan komme i balanse?</vt:lpstr>
      <vt:lpstr>Usikkerhetsmomenter</vt:lpstr>
      <vt:lpstr>Beste estimat for langtidsprognosen basert på historisk aktivitetsnivå justert for kjente planer og beslutninger</vt:lpstr>
      <vt:lpstr>Videre prosess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LØP – langtids økonomisk planlegging</dc:title>
  <dc:creator>Knut Tore Stokke</dc:creator>
  <cp:lastModifiedBy>Knut Tore Stokke</cp:lastModifiedBy>
  <cp:revision>3</cp:revision>
  <dcterms:created xsi:type="dcterms:W3CDTF">2023-08-24T06:42:43Z</dcterms:created>
  <dcterms:modified xsi:type="dcterms:W3CDTF">2023-08-24T10:50:51Z</dcterms:modified>
</cp:coreProperties>
</file>