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99"/>
    <a:srgbClr val="FF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A35FEE-A1B3-AA80-9965-F50CBB08F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C22EA60-1882-18CD-668F-E127EDE10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CB47D5-5F7D-4464-EF08-AB8FE05E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4209DE-AF76-C5C3-C417-BB5AF2FB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DF4D6A-0C0B-7260-0E7B-56CD1404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306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7C9420-072D-4D92-55BE-92F3332C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7C1562E-D2FD-6F42-399E-A48E9F01A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830024-77F7-BD23-0CAB-D6764994A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F0961B-5A51-290B-23C9-9F2AF5B2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B20026-2D1E-E571-BC78-F354C1F2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358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726BED0-0359-216D-9FB3-1D7E89173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70AE4F0-03C4-94F9-B3E0-F0D763660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107559-F536-7980-4382-151B82A9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CC76D1-B2BD-DA92-B1E9-A2CF15F6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9CAB8F-4E73-65E4-73A1-9B0CB02C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875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90AB35-9A94-8CDE-A535-C16F5B3C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84EA1F-C9CE-57D7-603C-046D3C40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5DDB34-C1FD-B7C0-F875-48B75B29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B54378-7D0D-2FB3-7113-08F9381D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0C2F70-0887-63D2-C1B1-80233D75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75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E79BE0-0739-73D8-21B2-5A8971F2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8A79E7-E7F0-7F92-9DEB-09C9EB856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0CEC65-EB52-5020-8B12-921997DE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21A7AB-D8B2-E941-8A37-362C9843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05B563-3F9B-5369-034A-3F543B0C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206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8C881C-90D4-C386-E4EA-D5A67AE8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3C23C1-495A-7FA7-E3B1-BA8B97E44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E9E2B10-D6C6-1432-F3B3-C6F5EE8D5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A48BED0-03A1-DA62-1C4D-914323A6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25E092B-DFEC-7362-6223-87E24097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61DAFC-43CD-767C-F050-0D46DA3F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99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9FD85D-F7BC-74F3-A33E-C43A2892D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17D97A-55B1-0922-888D-1632C37A2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BDFD24-5453-4384-1A32-0F72C78F5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AF63633-0A2C-3B5D-C58A-F1852BA8B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705D63B-3FD6-8BFF-58DF-400EDC23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799DFDB-9D87-96B8-0BBD-51CE3E0B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87EF274-BF48-8CB6-1635-9DDE3D6B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816C3EC-3980-C1AD-3421-5F30FDAD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16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B5D8F-8834-6492-923F-4C018AD31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97E406F-EF38-C695-2C9C-391C1850C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B28A704-F271-3A6F-8147-F78D0941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7A3DB15-9AFA-BC50-C5BB-7748B60C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8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ACA3E7F-77B9-BB12-1336-8052D5F55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9EE6086-44B9-15CD-E7A4-5BE51C16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3153FE2-3623-CDA5-E3FA-1D22EF4B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41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7A7721-EDFF-B004-105A-43C8ABDF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035BC6-C68B-B81D-B8A1-D2FA0234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2483A5D-7BB0-F061-CAF2-E00248C2D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D630008-996D-CC38-338E-BB2DC9880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9D3D146-D9A7-BA8A-B9BD-62C8134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2CDB615-EB6E-A07E-C5E1-76CBFD00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085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B4DCB4-DA2C-D4F6-748F-445EB541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A3C4261-CAD0-84F3-7C27-1854A0E04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22D8B29-5682-7889-7BC3-DA2F35474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5C65F4D-79BE-A9FE-FE68-B5C2E41C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F9DD91-6B30-6E0A-C9B2-05F6876D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39679A-312B-43FB-5F79-E7094485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02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DF957A1-EFF3-8C31-736D-0A64AD40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8119CD-8E51-3BE6-9C02-B4743E5B2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ECCE65-A634-5C46-05E2-2F0D7130B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98306-DB96-416E-8322-90B1B46B50CE}" type="datetimeFigureOut">
              <a:rPr lang="nb-NO" smtClean="0"/>
              <a:t>21.08.2023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F57F29-7111-BA70-2FA7-C27189D8E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F7B744-7229-E193-839C-4E60CBC88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326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8A5AB74-600A-7A30-9B03-0EECCB05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883285"/>
            <a:ext cx="4840010" cy="1807305"/>
          </a:xfrm>
        </p:spPr>
        <p:txBody>
          <a:bodyPr>
            <a:normAutofit fontScale="90000"/>
          </a:bodyPr>
          <a:lstStyle/>
          <a:p>
            <a:r>
              <a:rPr lang="nb-NO" sz="4100" b="1" dirty="0">
                <a:solidFill>
                  <a:schemeClr val="bg1">
                    <a:lumMod val="65000"/>
                  </a:schemeClr>
                </a:solidFill>
                <a:cs typeface="Cordia New" panose="020B0502040204020203" pitchFamily="34" charset="-34"/>
              </a:rPr>
              <a:t>Fra felles strategi </a:t>
            </a:r>
            <a:br>
              <a:rPr lang="nb-NO" sz="4100" b="1" dirty="0">
                <a:solidFill>
                  <a:schemeClr val="bg1">
                    <a:lumMod val="65000"/>
                  </a:schemeClr>
                </a:solidFill>
                <a:cs typeface="Cordia New" panose="020B0502040204020203" pitchFamily="34" charset="-34"/>
              </a:rPr>
            </a:br>
            <a:r>
              <a:rPr lang="nb-NO" sz="4100" b="1" dirty="0">
                <a:solidFill>
                  <a:schemeClr val="bg1">
                    <a:lumMod val="65000"/>
                  </a:schemeClr>
                </a:solidFill>
                <a:cs typeface="Cordia New" panose="020B0502040204020203" pitchFamily="34" charset="-34"/>
              </a:rPr>
              <a:t>til overordnet årsplan for Det medisinske fakultet</a:t>
            </a:r>
            <a:br>
              <a:rPr lang="nb-NO" sz="4100" b="1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  <a:cs typeface="Cordia New" panose="020B0502040204020203" pitchFamily="34" charset="-34"/>
              </a:rPr>
            </a:br>
            <a:br>
              <a:rPr lang="nb-NO" sz="4100" b="1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  <a:cs typeface="Cordia New" panose="020B0502040204020203" pitchFamily="34" charset="-34"/>
              </a:rPr>
            </a:br>
            <a:r>
              <a:rPr lang="nb-NO" sz="4100" b="1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  <a:cs typeface="Cordia New" panose="020B0502040204020203" pitchFamily="34" charset="-34"/>
              </a:rPr>
              <a:t>2024-2027</a:t>
            </a:r>
            <a:endParaRPr lang="nb-NO" sz="4100" b="1" dirty="0">
              <a:solidFill>
                <a:schemeClr val="bg1">
                  <a:lumMod val="65000"/>
                </a:schemeClr>
              </a:solidFill>
              <a:latin typeface="Avenir Next LT Pro" panose="020B0504020202020204" pitchFamily="34" charset="0"/>
              <a:cs typeface="Cordia New" panose="020B0502040204020203" pitchFamily="34" charset="-34"/>
            </a:endParaRPr>
          </a:p>
        </p:txBody>
      </p:sp>
      <p:pic>
        <p:nvPicPr>
          <p:cNvPr id="7" name="Bilde 6" descr="Flerfargede piler som peker til ulike retninger">
            <a:extLst>
              <a:ext uri="{FF2B5EF4-FFF2-40B4-BE49-F238E27FC236}">
                <a16:creationId xmlns:a16="http://schemas.microsoft.com/office/drawing/2014/main" id="{7E36CC4E-19D5-2B0B-099E-66B386D08C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F8C1D4-7027-1C97-4675-A798CFF7E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54B1860B-6763-2091-5CC0-4FA8BE4ED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5437" y="5161280"/>
            <a:ext cx="3375938" cy="101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9192C51-B764-4A9B-9587-5EF8B628B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22B41B-0114-D3AD-8AD4-8A5F3D805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18160"/>
            <a:ext cx="10617200" cy="5610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Utviklingen</a:t>
            </a: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av </a:t>
            </a: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ny</a:t>
            </a: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strategi for </a:t>
            </a: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Det</a:t>
            </a: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medisinske</a:t>
            </a: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fakultet</a:t>
            </a:r>
            <a:endParaRPr lang="en-US" sz="4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Denne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våren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har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lederforum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i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samarbeid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utarbeidet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forslag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til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ny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strategi for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fakultetet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Lederforum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representerer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alle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deler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av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fakultetet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, bade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vitenskapelig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administrativt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 Dette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har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vært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medvirkende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prosess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hvor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viktige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perspektiver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fra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ulike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sider av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organisasjonen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er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blitt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delt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diskutert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å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finne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felles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retning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å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jobbe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mot de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neste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årene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Vår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overordnede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strategi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skal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være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både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samlende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retningsgivende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organisasjonen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den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enkelte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ansatte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ved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fakultetet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. Den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inneholder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både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konkrete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prioriteringer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, men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også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rom for de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ulike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miljøene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til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å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skape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gode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forhold for sine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satsninger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prioriteringer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Strategien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skal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være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levende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ved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at den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aktivt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brukes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i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hverdagen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å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skape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felles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forståelse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målsettinger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et transparent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grunnlag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prioriteringer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 </a:t>
            </a:r>
          </a:p>
        </p:txBody>
      </p:sp>
      <p:pic>
        <p:nvPicPr>
          <p:cNvPr id="5" name="Bilde 4" descr="Flerfargede piler som peker til ulike retninger">
            <a:extLst>
              <a:ext uri="{FF2B5EF4-FFF2-40B4-BE49-F238E27FC236}">
                <a16:creationId xmlns:a16="http://schemas.microsoft.com/office/drawing/2014/main" id="{B7F4A172-1AC7-CF6A-5BFB-CB7A6F0E86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0718224" y="5246914"/>
            <a:ext cx="1310043" cy="146884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863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2E9C6D-A64E-1B59-E734-0CDC2E3F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bg1">
                    <a:lumMod val="65000"/>
                  </a:schemeClr>
                </a:solidFill>
              </a:rPr>
              <a:t>Fra strategi til årsplan for fakultetet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8398D7-430F-FAE8-8D59-1B8605E0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Med utgangspunkt i strategien inviterer dekanatet og lederforum nå alle enheter ved fakultet til å bidra med innspill og ideer til utforming av felles overordnet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årsplan</a:t>
            </a: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. Den skal hjelpe oss å konkretisere hvilke </a:t>
            </a:r>
            <a:r>
              <a:rPr lang="nb-NO" i="1" dirty="0">
                <a:solidFill>
                  <a:schemeClr val="bg2">
                    <a:lumMod val="50000"/>
                  </a:schemeClr>
                </a:solidFill>
              </a:rPr>
              <a:t>prioriteringer</a:t>
            </a: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 og </a:t>
            </a:r>
            <a:r>
              <a:rPr lang="nb-NO" i="1" dirty="0">
                <a:solidFill>
                  <a:schemeClr val="bg2">
                    <a:lumMod val="50000"/>
                  </a:schemeClr>
                </a:solidFill>
              </a:rPr>
              <a:t>tiltak</a:t>
            </a: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 vi skal gjøre for å nå våre mål og forpliktelser til studenter og samfunnet. </a:t>
            </a:r>
          </a:p>
          <a:p>
            <a:pPr marL="0" indent="0">
              <a:buNone/>
            </a:pPr>
            <a:endParaRPr lang="nb-NO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På de neste sidene vil dere finne skjemaer for innspill til overordnet årsplan på de 3 områdene strategien beskriver. </a:t>
            </a:r>
          </a:p>
        </p:txBody>
      </p:sp>
      <p:pic>
        <p:nvPicPr>
          <p:cNvPr id="5" name="Bilde 4" descr="Flerfargede piler som peker til ulike retninger">
            <a:extLst>
              <a:ext uri="{FF2B5EF4-FFF2-40B4-BE49-F238E27FC236}">
                <a16:creationId xmlns:a16="http://schemas.microsoft.com/office/drawing/2014/main" id="{9768A20B-DD8F-7790-59D4-16E13D0210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0718224" y="5246914"/>
            <a:ext cx="1310043" cy="146884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625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Flerfargede piler som peker til ulike retninger">
            <a:extLst>
              <a:ext uri="{FF2B5EF4-FFF2-40B4-BE49-F238E27FC236}">
                <a16:creationId xmlns:a16="http://schemas.microsoft.com/office/drawing/2014/main" id="{898A8BA1-94FE-40AD-DDC5-6A3BCE9105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1077423" y="681037"/>
            <a:ext cx="957097" cy="107311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D022BB9E-10E8-BC94-AAEA-9F337628DF29}"/>
              </a:ext>
            </a:extLst>
          </p:cNvPr>
          <p:cNvSpPr/>
          <p:nvPr/>
        </p:nvSpPr>
        <p:spPr>
          <a:xfrm>
            <a:off x="8107680" y="2138838"/>
            <a:ext cx="3119120" cy="431768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3: </a:t>
            </a:r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og sikre fremragende bachelor- og masterutdanninger rettet mot helse og helsetjenesten</a:t>
            </a: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Bedre ressursutnyttelsen og øke kvaliteten på tvers av ulike studieprogram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utdanningens arbeidslivsrelevans og bidra til samfunnsinnovasjon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Videreutvikle internasjonale utdanningssamarbeid i ulike deler av verden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bærekraftperspektivet i studieprogrammene</a:t>
            </a:r>
            <a:endParaRPr lang="nb-NO" sz="14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4B37B31-1600-B944-06F5-A03D8211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" y="400526"/>
            <a:ext cx="11069320" cy="650875"/>
          </a:xfrm>
        </p:spPr>
        <p:txBody>
          <a:bodyPr>
            <a:normAutofit fontScale="90000"/>
          </a:bodyPr>
          <a:lstStyle/>
          <a:p>
            <a:pPr marL="0" indent="0"/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solidFill>
                  <a:schemeClr val="bg2">
                    <a:lumMod val="50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Hovedmål for utdanning</a:t>
            </a:r>
            <a: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Tilby fremragende helseutdanning for et bærekraftig samfunn 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EA39E7-7FE5-AA2B-314B-417993879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0" y="3657599"/>
            <a:ext cx="10474960" cy="21945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b-NO" sz="8000" dirty="0">
                <a:effectLst/>
                <a:latin typeface="ADELLE-LIGH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nb-NO" sz="80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b-NO" dirty="0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0C0F8EA2-32CB-E1D2-BBCE-6D15F34B5988}"/>
              </a:ext>
            </a:extLst>
          </p:cNvPr>
          <p:cNvSpPr/>
          <p:nvPr/>
        </p:nvSpPr>
        <p:spPr>
          <a:xfrm>
            <a:off x="508000" y="2082800"/>
            <a:ext cx="3119120" cy="4622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1: Videreutvikle studieprogrammene (bachelor-, master-, profesjons- og forsker-utdanning) ved fakultetet i henhold til ny kunnskap og samfunnsutfordringene</a:t>
            </a:r>
          </a:p>
          <a:p>
            <a:r>
              <a:rPr lang="nb-NO" sz="14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  <a:endParaRPr lang="nb-NO" sz="1400" dirty="0">
              <a:solidFill>
                <a:schemeClr val="bg2">
                  <a:lumMod val="2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høy studiekvalitet og svært god undervisning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bærekraftperspektivet i utdanningene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internasjonalisering og videreutvikle globalt utdanningssamarbeid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Utnytte synergier mellom de ulike studieprogrammene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Videreutvikle digitale løsninger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Øke mangfoldet blant studenter og ansatte</a:t>
            </a:r>
            <a:endParaRPr lang="nb-NO" sz="14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1752CD6B-6DCB-3C46-6674-C6DEF246E559}"/>
              </a:ext>
            </a:extLst>
          </p:cNvPr>
          <p:cNvSpPr/>
          <p:nvPr/>
        </p:nvSpPr>
        <p:spPr>
          <a:xfrm>
            <a:off x="4371340" y="2082800"/>
            <a:ext cx="3119120" cy="442976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2</a:t>
            </a:r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Sikre høy kvalitet på medisinutdanning og bidra til god legedekning nasjonalt</a:t>
            </a: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Arbeide for å øke antall studenter på medisinstudiet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desentral medisinutdanning med sterke fagmiljøer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og forenkle studieplanen og administrative rutiner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Sikre gode personell- og undervisningsressurser og gode undervisningslokaler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bærekraftperspektivet i medisinutdanningen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Sette fremtidige leger i stand til å håndtere usikkerhet</a:t>
            </a:r>
          </a:p>
        </p:txBody>
      </p:sp>
    </p:spTree>
    <p:extLst>
      <p:ext uri="{BB962C8B-B14F-4D97-AF65-F5344CB8AC3E}">
        <p14:creationId xmlns:p14="http://schemas.microsoft.com/office/powerpoint/2010/main" val="22599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Flerfargede piler som peker til ulike retninger">
            <a:extLst>
              <a:ext uri="{FF2B5EF4-FFF2-40B4-BE49-F238E27FC236}">
                <a16:creationId xmlns:a16="http://schemas.microsoft.com/office/drawing/2014/main" id="{898A8BA1-94FE-40AD-DDC5-6A3BCE9105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1077423" y="681037"/>
            <a:ext cx="957097" cy="107311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D022BB9E-10E8-BC94-AAEA-9F337628DF29}"/>
              </a:ext>
            </a:extLst>
          </p:cNvPr>
          <p:cNvSpPr/>
          <p:nvPr/>
        </p:nvSpPr>
        <p:spPr>
          <a:xfrm>
            <a:off x="8107680" y="2138838"/>
            <a:ext cx="3119120" cy="46074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8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3: Fakultet skal </a:t>
            </a:r>
            <a:r>
              <a:rPr lang="nb-NO" sz="14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nyskapende og banebrytende forskning og innovasjon basert på tverrfaglig samarbeid</a:t>
            </a:r>
          </a:p>
          <a:p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samspill mellom fagområder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Løse komplekse problemstillinger ved å bygge på tverrfaglig kompetanse og stimulere til transdisiplinær forskning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integrasjon av metoder, data, perspektiver, konsepter og teorier fra ulike fagområder for å skape</a:t>
            </a:r>
            <a:r>
              <a:rPr lang="nb-NO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ny og verdifull kunnskap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4B37B31-1600-B944-06F5-A03D8211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" y="567672"/>
            <a:ext cx="11069320" cy="649922"/>
          </a:xfrm>
        </p:spPr>
        <p:txBody>
          <a:bodyPr>
            <a:normAutofit fontScale="90000"/>
          </a:bodyPr>
          <a:lstStyle/>
          <a:p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solidFill>
                  <a:schemeClr val="bg2">
                    <a:lumMod val="50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Hovedmål for innovasjon og forskning:</a:t>
            </a:r>
            <a:b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4000" b="1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Tilrettelegge for innovasjon og fremragende, relevant og banebrytende forskning </a:t>
            </a:r>
            <a:br>
              <a:rPr lang="nb-NO" sz="1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b="1" dirty="0">
                <a:solidFill>
                  <a:srgbClr val="1F4344"/>
                </a:solidFill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b-NO" sz="1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EA39E7-7FE5-AA2B-314B-417993879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2468880"/>
            <a:ext cx="6543040" cy="37080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b-NO" dirty="0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0C0F8EA2-32CB-E1D2-BBCE-6D15F34B5988}"/>
              </a:ext>
            </a:extLst>
          </p:cNvPr>
          <p:cNvSpPr/>
          <p:nvPr/>
        </p:nvSpPr>
        <p:spPr>
          <a:xfrm>
            <a:off x="508000" y="2082800"/>
            <a:ext cx="3119120" cy="46634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1</a:t>
            </a:r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Forsknings- og innovasjons-miljøene ved fakultet skal ha gode utviklingsmuligheter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forskerutdanningen og styrke veiledning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Bedre forskningsfinansieringen og finne nye finansieringskilder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Etablere flere og bedre forsknings-infrastrukturer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Fornye våre kriterier for vurdering av </a:t>
            </a:r>
            <a:r>
              <a:rPr lang="nb-NO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eksellens</a:t>
            </a:r>
            <a:endParaRPr lang="nb-NO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Sikre forskningsfrihet</a:t>
            </a:r>
            <a:endParaRPr lang="nb-NO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1752CD6B-6DCB-3C46-6674-C6DEF246E559}"/>
              </a:ext>
            </a:extLst>
          </p:cNvPr>
          <p:cNvSpPr/>
          <p:nvPr/>
        </p:nvSpPr>
        <p:spPr>
          <a:xfrm>
            <a:off x="4371340" y="2082800"/>
            <a:ext cx="3119120" cy="46634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2: Forskning og innovasjon ved fakultet skal være relevant for de store samfunnsutfordringene</a:t>
            </a:r>
          </a:p>
          <a:p>
            <a:r>
              <a:rPr lang="nb-NO" sz="1400" dirty="0">
                <a:solidFill>
                  <a:schemeClr val="tx1"/>
                </a:solidFill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grunnforskning, også som grunnlag for anvendt forskning og translasjonsforskning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at innovasjon blir en integrert del av forskningen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bærekraftperspektivet i forskningen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lokalt, nasjonalt og internasjonalt samarbeid i forskningen ved fakultetet </a:t>
            </a:r>
            <a:endParaRPr lang="nb-NO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00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Flerfargede piler som peker til ulike retninger">
            <a:extLst>
              <a:ext uri="{FF2B5EF4-FFF2-40B4-BE49-F238E27FC236}">
                <a16:creationId xmlns:a16="http://schemas.microsoft.com/office/drawing/2014/main" id="{898A8BA1-94FE-40AD-DDC5-6A3BCE9105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1077423" y="681037"/>
            <a:ext cx="957097" cy="107311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D022BB9E-10E8-BC94-AAEA-9F337628DF29}"/>
              </a:ext>
            </a:extLst>
          </p:cNvPr>
          <p:cNvSpPr/>
          <p:nvPr/>
        </p:nvSpPr>
        <p:spPr>
          <a:xfrm>
            <a:off x="8107680" y="1838960"/>
            <a:ext cx="3533140" cy="4907280"/>
          </a:xfrm>
          <a:prstGeom prst="roundRect">
            <a:avLst/>
          </a:prstGeom>
          <a:solidFill>
            <a:srgbClr val="FF99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3: Fakultet skal være en attraktiv arbeids- og studieplass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Alle nivå må arbeide for gode studie- og arbeidsmiljø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 en synlig og attraktiv profil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Formidle kvalitetssikret kunnskap til studentene, forskersamfunnet og samfunnet rundt oss</a:t>
            </a:r>
            <a:endParaRPr lang="nb-NO" sz="1600" dirty="0">
              <a:solidFill>
                <a:schemeClr val="bg2">
                  <a:lumMod val="2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Legge til rette for læring og kompetanseutvikling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god ledelse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Redusere andelen midlertidig ansatte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god veiledning på alle nivå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4B37B31-1600-B944-06F5-A03D8211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" y="567672"/>
            <a:ext cx="11069320" cy="649922"/>
          </a:xfrm>
        </p:spPr>
        <p:txBody>
          <a:bodyPr>
            <a:normAutofit fontScale="90000"/>
          </a:bodyPr>
          <a:lstStyle/>
          <a:p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solidFill>
                  <a:schemeClr val="bg2">
                    <a:lumMod val="50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Hovedmål for personal og organisasjon:</a:t>
            </a:r>
            <a:b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4000" b="1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Videreutvikle ansattes virke og kompetanse i en fleksibel organisasjon</a:t>
            </a:r>
            <a:br>
              <a:rPr lang="nb-NO" sz="1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b="1" dirty="0">
                <a:solidFill>
                  <a:srgbClr val="1F4344"/>
                </a:solidFill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b-NO" sz="1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EA39E7-7FE5-AA2B-314B-417993879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2468880"/>
            <a:ext cx="6543040" cy="37080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b-NO" dirty="0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0C0F8EA2-32CB-E1D2-BBCE-6D15F34B5988}"/>
              </a:ext>
            </a:extLst>
          </p:cNvPr>
          <p:cNvSpPr/>
          <p:nvPr/>
        </p:nvSpPr>
        <p:spPr>
          <a:xfrm>
            <a:off x="538480" y="1838960"/>
            <a:ext cx="3533140" cy="4907280"/>
          </a:xfrm>
          <a:prstGeom prst="round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1: Fakultet skal være en samlende, inkluderende og bærekraftig organisasjon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fellesskapskultur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involvering av ansatte og studenter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tydelig kommunikasjon og transparente prosesser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mangfold og balanse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bærekraftmål og bærekraftperspektiv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Praktisere synlig ledelse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felles møteplasser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lokaler som stimulerer til samarbeid </a:t>
            </a:r>
          </a:p>
          <a:p>
            <a:pPr marL="685800"/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800" dirty="0">
              <a:solidFill>
                <a:schemeClr val="bg2">
                  <a:lumMod val="2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1752CD6B-6DCB-3C46-6674-C6DEF246E559}"/>
              </a:ext>
            </a:extLst>
          </p:cNvPr>
          <p:cNvSpPr/>
          <p:nvPr/>
        </p:nvSpPr>
        <p:spPr>
          <a:xfrm>
            <a:off x="4356100" y="1838960"/>
            <a:ext cx="3533140" cy="4907280"/>
          </a:xfrm>
          <a:prstGeom prst="roundRect">
            <a:avLst/>
          </a:prstGeom>
          <a:solidFill>
            <a:srgbClr val="FF99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2: Arbeidet ved fakultet skal preges av samarbeid, fleksibilitet og omstillingsevne i henhold til fakultets strategi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godt samarbeid på tvers av enheter og nivå i universitet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samarbeid regionalt, nasjonalt og internasjonalt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Legge til rette for robuste fagmiljø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fleksibilitet og endringsdyktighet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Effektiv organisering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Fortløpende evaluere og forbedre organisasjonen</a:t>
            </a:r>
          </a:p>
        </p:txBody>
      </p:sp>
    </p:spTree>
    <p:extLst>
      <p:ext uri="{BB962C8B-B14F-4D97-AF65-F5344CB8AC3E}">
        <p14:creationId xmlns:p14="http://schemas.microsoft.com/office/powerpoint/2010/main" val="184212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38310"/>
              </p:ext>
            </p:extLst>
          </p:nvPr>
        </p:nvGraphicFramePr>
        <p:xfrm>
          <a:off x="764803" y="2487749"/>
          <a:ext cx="6385804" cy="3684450"/>
        </p:xfrm>
        <a:graphic>
          <a:graphicData uri="http://schemas.openxmlformats.org/drawingml/2006/table">
            <a:tbl>
              <a:tblPr firstRow="1" firstCol="1" bandRow="1"/>
              <a:tblGrid>
                <a:gridCol w="2117714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E8DB745A-7669-38C8-3AD5-C23FA0610A93}"/>
              </a:ext>
            </a:extLst>
          </p:cNvPr>
          <p:cNvSpPr/>
          <p:nvPr/>
        </p:nvSpPr>
        <p:spPr>
          <a:xfrm>
            <a:off x="538480" y="88287"/>
            <a:ext cx="11033760" cy="11684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Innspill til </a:t>
            </a:r>
            <a:r>
              <a:rPr lang="nb-NO" sz="2800" b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fakultetes</a:t>
            </a:r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årsplan fra</a:t>
            </a:r>
            <a:r>
              <a:rPr lang="nb-NO" dirty="0">
                <a:solidFill>
                  <a:schemeClr val="tx1"/>
                </a:solidFill>
              </a:rPr>
              <a:t>__________________________________________________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EC81225-485B-6F66-5E62-6E1D5D021405}"/>
              </a:ext>
            </a:extLst>
          </p:cNvPr>
          <p:cNvSpPr/>
          <p:nvPr/>
        </p:nvSpPr>
        <p:spPr>
          <a:xfrm>
            <a:off x="-195317" y="1658858"/>
            <a:ext cx="3230254" cy="426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Hva?</a:t>
            </a:r>
          </a:p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Tiltak og prioriteringer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415C999-8D29-B896-6455-12242F98D874}"/>
              </a:ext>
            </a:extLst>
          </p:cNvPr>
          <p:cNvSpPr/>
          <p:nvPr/>
        </p:nvSpPr>
        <p:spPr>
          <a:xfrm>
            <a:off x="2743585" y="1554501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Hvordan </a:t>
            </a:r>
          </a:p>
        </p:txBody>
      </p:sp>
      <p:graphicFrame>
        <p:nvGraphicFramePr>
          <p:cNvPr id="7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352337"/>
              </p:ext>
            </p:extLst>
          </p:nvPr>
        </p:nvGraphicFramePr>
        <p:xfrm>
          <a:off x="7589519" y="2513583"/>
          <a:ext cx="4057518" cy="3632781"/>
        </p:xfrm>
        <a:graphic>
          <a:graphicData uri="http://schemas.openxmlformats.org/drawingml/2006/table">
            <a:tbl>
              <a:tblPr firstRow="1" firstCol="1" bandRow="1"/>
              <a:tblGrid>
                <a:gridCol w="1345588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8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7255257" y="1564804"/>
            <a:ext cx="1952752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Ansvar</a:t>
            </a:r>
          </a:p>
        </p:txBody>
      </p:sp>
      <p:sp>
        <p:nvSpPr>
          <p:cNvPr id="9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5161280" y="1580335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Fakultet eller enhet</a:t>
            </a:r>
          </a:p>
        </p:txBody>
      </p:sp>
      <p:sp>
        <p:nvSpPr>
          <p:cNvPr id="10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8896651" y="1572371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Start</a:t>
            </a:r>
          </a:p>
        </p:txBody>
      </p:sp>
      <p:sp>
        <p:nvSpPr>
          <p:cNvPr id="11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10128043" y="1588299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Gjennomført</a:t>
            </a:r>
          </a:p>
        </p:txBody>
      </p:sp>
    </p:spTree>
    <p:extLst>
      <p:ext uri="{BB962C8B-B14F-4D97-AF65-F5344CB8AC3E}">
        <p14:creationId xmlns:p14="http://schemas.microsoft.com/office/powerpoint/2010/main" val="3782864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810</Words>
  <Application>Microsoft Office PowerPoint</Application>
  <PresentationFormat>Widescreen</PresentationFormat>
  <Paragraphs>143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5" baseType="lpstr">
      <vt:lpstr>ADELLE-LIGHT</vt:lpstr>
      <vt:lpstr>Arial</vt:lpstr>
      <vt:lpstr>Avenir Next LT Pro</vt:lpstr>
      <vt:lpstr>Calibri</vt:lpstr>
      <vt:lpstr>Calibri Light</vt:lpstr>
      <vt:lpstr>Mattone</vt:lpstr>
      <vt:lpstr>Symbol</vt:lpstr>
      <vt:lpstr>Office-tema</vt:lpstr>
      <vt:lpstr>Fra felles strategi  til overordnet årsplan for Det medisinske fakultet  2024-2027</vt:lpstr>
      <vt:lpstr>PowerPoint-presentasjon</vt:lpstr>
      <vt:lpstr>Fra strategi til årsplan for fakultetet</vt:lpstr>
      <vt:lpstr> Hovedmål for utdanning:  Tilby fremragende helseutdanning for et bærekraftig samfunn </vt:lpstr>
      <vt:lpstr>  Hovedmål for innovasjon og forskning: Tilrettelegge for innovasjon og fremragende, relevant og banebrytende forskning    </vt:lpstr>
      <vt:lpstr>  Hovedmål for personal og organisasjon: Videreutvikle ansattes virke og kompetanse i en fleksibel organisasjon   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 felles strategi til overordnet årsplan for MedFak</dc:title>
  <dc:creator>Marianne Solem</dc:creator>
  <cp:lastModifiedBy>Knut Tore Stokke</cp:lastModifiedBy>
  <cp:revision>8</cp:revision>
  <dcterms:created xsi:type="dcterms:W3CDTF">2023-06-08T18:55:01Z</dcterms:created>
  <dcterms:modified xsi:type="dcterms:W3CDTF">2023-08-21T07:11:31Z</dcterms:modified>
</cp:coreProperties>
</file>