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191" r:id="rId1"/>
    <p:sldMasterId id="2147491163" r:id="rId2"/>
    <p:sldMasterId id="2147491147" r:id="rId3"/>
    <p:sldMasterId id="214749117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1" r:id="rId6"/>
    <p:sldId id="312" r:id="rId7"/>
    <p:sldId id="310" r:id="rId8"/>
    <p:sldId id="315" r:id="rId9"/>
    <p:sldId id="313" r:id="rId10"/>
    <p:sldId id="320" r:id="rId11"/>
    <p:sldId id="326" r:id="rId12"/>
    <p:sldId id="328" r:id="rId13"/>
    <p:sldId id="324" r:id="rId14"/>
    <p:sldId id="322" r:id="rId15"/>
    <p:sldId id="323" r:id="rId16"/>
    <p:sldId id="317" r:id="rId17"/>
    <p:sldId id="318" r:id="rId18"/>
    <p:sldId id="327" r:id="rId19"/>
    <p:sldId id="325" r:id="rId20"/>
    <p:sldId id="291" r:id="rId21"/>
    <p:sldId id="309" r:id="rId22"/>
  </p:sldIdLst>
  <p:sldSz cx="9144000" cy="6858000" type="screen4x3"/>
  <p:notesSz cx="6794500" cy="9931400"/>
  <p:custShowLst>
    <p:custShow name="OCBE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91B869-67A8-4A06-AFE6-AE4EEA59862D}">
          <p14:sldIdLst>
            <p14:sldId id="256"/>
            <p14:sldId id="311"/>
            <p14:sldId id="312"/>
            <p14:sldId id="310"/>
            <p14:sldId id="315"/>
            <p14:sldId id="313"/>
            <p14:sldId id="320"/>
            <p14:sldId id="326"/>
            <p14:sldId id="328"/>
            <p14:sldId id="324"/>
            <p14:sldId id="322"/>
            <p14:sldId id="323"/>
            <p14:sldId id="317"/>
            <p14:sldId id="318"/>
            <p14:sldId id="327"/>
            <p14:sldId id="325"/>
            <p14:sldId id="29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3600"/>
    <a:srgbClr val="EEB500"/>
    <a:srgbClr val="FFCE33"/>
    <a:srgbClr val="D2612E"/>
    <a:srgbClr val="40BA30"/>
    <a:srgbClr val="E5EEFF"/>
    <a:srgbClr val="FFCC00"/>
    <a:srgbClr val="FFFF66"/>
    <a:srgbClr val="3366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7050" autoAdjust="0"/>
  </p:normalViewPr>
  <p:slideViewPr>
    <p:cSldViewPr>
      <p:cViewPr varScale="1">
        <p:scale>
          <a:sx n="74" d="100"/>
          <a:sy n="74" d="100"/>
        </p:scale>
        <p:origin x="64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187" y="-67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4" y="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537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4" y="943537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773E6D1B-71B8-43AB-A39C-9712BFBEB2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4" y="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771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6914"/>
            <a:ext cx="4980405" cy="4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37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4" y="943537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70D2F94D-E94F-4C3B-AC77-687A05510C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8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Master </a:t>
            </a:r>
            <a:r>
              <a:rPr lang="nb-NO" dirty="0" err="1" smtClean="0"/>
              <a:t>class</a:t>
            </a:r>
            <a:r>
              <a:rPr lang="nb-NO" dirty="0" smtClean="0"/>
              <a:t> (nett/Sørlandet sykehus) Fredag d. 16. april kl. 11:30-12:30. </a:t>
            </a:r>
          </a:p>
          <a:p>
            <a:endParaRPr lang="nb-NO" dirty="0" smtClean="0"/>
          </a:p>
          <a:p>
            <a:r>
              <a:rPr lang="nb-NO" dirty="0" smtClean="0"/>
              <a:t>Med utgangspunkt i en studie fra en av forskerne ved Sørlandet Sykehus, John Kåre </a:t>
            </a:r>
            <a:r>
              <a:rPr lang="nb-NO" dirty="0" err="1" smtClean="0"/>
              <a:t>Vederhus</a:t>
            </a:r>
            <a:r>
              <a:rPr lang="nb-NO" dirty="0" smtClean="0"/>
              <a:t> er tittel for denne master </a:t>
            </a:r>
            <a:r>
              <a:rPr lang="nb-NO" dirty="0" err="1" smtClean="0"/>
              <a:t>class</a:t>
            </a:r>
            <a:r>
              <a:rPr lang="nb-NO" dirty="0" smtClean="0"/>
              <a:t>: </a:t>
            </a:r>
          </a:p>
          <a:p>
            <a:r>
              <a:rPr lang="nb-NO" dirty="0" smtClean="0"/>
              <a:t>  </a:t>
            </a:r>
          </a:p>
          <a:p>
            <a:r>
              <a:rPr lang="nb-NO" dirty="0" smtClean="0"/>
              <a:t>«Analyse av repeterte målinger i helseforskning, med en anvendelse på data fra </a:t>
            </a:r>
          </a:p>
          <a:p>
            <a:r>
              <a:rPr lang="nb-NO" dirty="0" smtClean="0"/>
              <a:t>  en pårørendestudie ved avdeling for rus- og avhengighetsbehandling, Sørlandet Sykehus»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Sted: Skype for Business: https://join.sykehuspartner.no/sshf/meet/emile.van.gelderen/6CZHHTTQ</a:t>
            </a:r>
            <a:br>
              <a:rPr lang="nb-NO" dirty="0" smtClean="0"/>
            </a:br>
            <a:endParaRPr lang="nb-NO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John-Kåre </a:t>
            </a:r>
            <a:r>
              <a:rPr lang="nb-NO" dirty="0" err="1" smtClean="0"/>
              <a:t>Vederhus</a:t>
            </a:r>
            <a:r>
              <a:rPr lang="nb-NO" dirty="0" smtClean="0"/>
              <a:t> &lt;john-kare.vederhus@sshf.no&gt;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91610859</a:t>
            </a:r>
            <a:endParaRPr lang="nb-NO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Admin</a:t>
            </a:r>
            <a:r>
              <a:rPr lang="nb-NO" dirty="0" smtClean="0"/>
              <a:t>: Gudrun Elin Rohde &lt;gudrun.rohde@sshf.no&gt;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+mn-cs"/>
              </a:rPr>
              <a:t>99164094</a:t>
            </a:r>
            <a:endParaRPr lang="nb-NO" dirty="0" smtClean="0"/>
          </a:p>
          <a:p>
            <a:r>
              <a:rPr lang="nb-NO" dirty="0" smtClean="0"/>
              <a:t>---</a:t>
            </a:r>
          </a:p>
          <a:p>
            <a:r>
              <a:rPr lang="nb-NO" dirty="0" smtClean="0"/>
              <a:t>Beskrivelse av master </a:t>
            </a:r>
            <a:r>
              <a:rPr lang="nb-NO" dirty="0" err="1" smtClean="0"/>
              <a:t>class</a:t>
            </a:r>
            <a:r>
              <a:rPr lang="nb-NO" dirty="0" smtClean="0"/>
              <a:t>: Hensikten med den personlige veiledning er gjennom en samtale med statistikeren at nå  frem til løsningen på et (konkret) problem. Mange av de problemer statistikeren kommer bort i, i sin veiledning, er av mere generell karakter og samtalen kan derfor ofte ha interesse for og berikes av flere deltakere. En master </a:t>
            </a:r>
            <a:r>
              <a:rPr lang="nb-NO" dirty="0" err="1" smtClean="0"/>
              <a:t>class</a:t>
            </a:r>
            <a:r>
              <a:rPr lang="nb-NO" dirty="0" smtClean="0"/>
              <a:t> er også en samtale mellom en forsker og en statistiker med utgangspunkt i et konkret problem, bare med den forskjell at andre forskere er med som tilskuere. Samtalen etterfølges av en plenum diskusjon, hvor også de øvrige forskere kan stille spørsmål eller kommentere.</a:t>
            </a:r>
            <a:endParaRPr lang="en-US" dirty="0" smtClean="0"/>
          </a:p>
          <a:p>
            <a:r>
              <a:rPr lang="en-US" dirty="0" smtClean="0"/>
              <a:t>---</a:t>
            </a:r>
          </a:p>
          <a:p>
            <a:r>
              <a:rPr lang="nb-NO" dirty="0" smtClean="0"/>
              <a:t> 1) Vi presentere oss og jeg sier noen ord om </a:t>
            </a:r>
            <a:r>
              <a:rPr lang="nb-NO" dirty="0" err="1" smtClean="0"/>
              <a:t>veilednignstjenesten</a:t>
            </a:r>
            <a:endParaRPr lang="nb-NO" dirty="0" smtClean="0"/>
          </a:p>
          <a:p>
            <a:r>
              <a:rPr lang="nb-NO" dirty="0" smtClean="0"/>
              <a:t>     (først han)</a:t>
            </a:r>
          </a:p>
          <a:p>
            <a:r>
              <a:rPr lang="nb-NO" dirty="0" smtClean="0"/>
              <a:t>     Min kunnskap statistikk</a:t>
            </a:r>
            <a:r>
              <a:rPr lang="nb-NO" baseline="0" dirty="0" smtClean="0"/>
              <a:t> – dekker hele feltet - </a:t>
            </a:r>
            <a:r>
              <a:rPr lang="nb-NO" dirty="0" smtClean="0"/>
              <a:t> må forklares medisinen, </a:t>
            </a:r>
          </a:p>
          <a:p>
            <a:r>
              <a:rPr lang="nb-NO" dirty="0" smtClean="0"/>
              <a:t>     sentralt UiO-</a:t>
            </a:r>
            <a:r>
              <a:rPr lang="nb-NO" dirty="0" err="1" smtClean="0"/>
              <a:t>OuS</a:t>
            </a:r>
            <a:r>
              <a:rPr lang="nb-NO" dirty="0" smtClean="0"/>
              <a:t> HSØ på høyt nivå; </a:t>
            </a:r>
            <a:r>
              <a:rPr lang="nb-NO" dirty="0" err="1" smtClean="0"/>
              <a:t>phd</a:t>
            </a:r>
            <a:r>
              <a:rPr lang="nb-NO" dirty="0" smtClean="0"/>
              <a:t> gjerne proff komp.,</a:t>
            </a:r>
          </a:p>
          <a:p>
            <a:r>
              <a:rPr lang="nb-NO" baseline="0" dirty="0" smtClean="0"/>
              <a:t>   </a:t>
            </a:r>
            <a:r>
              <a:rPr lang="nb-NO" dirty="0" smtClean="0"/>
              <a:t>  veileder i metode og programvare, </a:t>
            </a:r>
            <a:br>
              <a:rPr lang="nb-NO" dirty="0" smtClean="0"/>
            </a:br>
            <a:r>
              <a:rPr lang="nb-NO" dirty="0" smtClean="0"/>
              <a:t>     men også forskingstankegang (erfaring opp forsking)</a:t>
            </a:r>
          </a:p>
          <a:p>
            <a:r>
              <a:rPr lang="nb-NO" dirty="0" smtClean="0"/>
              <a:t>  2) Problemstilling og data («</a:t>
            </a:r>
            <a:r>
              <a:rPr lang="nb-NO" dirty="0" err="1" smtClean="0"/>
              <a:t>domain</a:t>
            </a:r>
            <a:r>
              <a:rPr lang="nb-NO" dirty="0" smtClean="0"/>
              <a:t> </a:t>
            </a:r>
            <a:r>
              <a:rPr lang="nb-NO" dirty="0" err="1" smtClean="0"/>
              <a:t>expert</a:t>
            </a:r>
            <a:r>
              <a:rPr lang="nb-NO" dirty="0" smtClean="0"/>
              <a:t>»)</a:t>
            </a:r>
          </a:p>
          <a:p>
            <a:r>
              <a:rPr lang="nb-NO" dirty="0" smtClean="0"/>
              <a:t>  3) Jeg </a:t>
            </a:r>
            <a:r>
              <a:rPr lang="nb-NO" dirty="0" err="1" smtClean="0"/>
              <a:t>presenetere</a:t>
            </a:r>
            <a:r>
              <a:rPr lang="nb-NO" dirty="0" smtClean="0"/>
              <a:t> «</a:t>
            </a:r>
            <a:r>
              <a:rPr lang="nb-NO" dirty="0" err="1" smtClean="0"/>
              <a:t>mixed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»</a:t>
            </a:r>
          </a:p>
          <a:p>
            <a:r>
              <a:rPr lang="nb-NO" dirty="0" smtClean="0"/>
              <a:t>  4) Viser kort «</a:t>
            </a:r>
            <a:r>
              <a:rPr lang="nb-NO" dirty="0" err="1" smtClean="0"/>
              <a:t>mixed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» i SPSS på </a:t>
            </a:r>
            <a:r>
              <a:rPr lang="nb-NO" dirty="0" err="1" smtClean="0"/>
              <a:t>klasisk</a:t>
            </a:r>
            <a:r>
              <a:rPr lang="nb-NO" dirty="0" smtClean="0"/>
              <a:t> eksempel datasett</a:t>
            </a:r>
            <a:br>
              <a:rPr lang="nb-NO" dirty="0" smtClean="0"/>
            </a:br>
            <a:r>
              <a:rPr lang="nb-NO" dirty="0" smtClean="0"/>
              <a:t>      (eller Stata/R)</a:t>
            </a:r>
          </a:p>
          <a:p>
            <a:r>
              <a:rPr lang="nb-NO" dirty="0" smtClean="0"/>
              <a:t>  5) Diskusjon.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7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Oslo Centre for Biostatistics and Epidemiology (OCBE) is a joint center integrating the activities of the </a:t>
            </a:r>
            <a:br>
              <a:rPr lang="en-US" sz="1200" dirty="0" smtClean="0"/>
            </a:br>
            <a:r>
              <a:rPr lang="en-US" sz="1200" dirty="0" smtClean="0"/>
              <a:t>Department of Biostatistics, UiO and the Section of Biostatistics, Epidemiology and Health Economics, 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Assumptions;</a:t>
            </a:r>
            <a:br>
              <a:rPr lang="en-US" dirty="0" smtClean="0"/>
            </a:br>
            <a:r>
              <a:rPr lang="en-US" dirty="0" smtClean="0"/>
              <a:t>The individual women level comes from a </a:t>
            </a:r>
            <a:br>
              <a:rPr lang="en-US" dirty="0" smtClean="0"/>
            </a:br>
            <a:r>
              <a:rPr lang="en-US" dirty="0" smtClean="0"/>
              <a:t>normal distribution of potential individual effects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7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Assumptions;</a:t>
            </a:r>
            <a:br>
              <a:rPr lang="en-US" dirty="0" smtClean="0"/>
            </a:br>
            <a:r>
              <a:rPr lang="en-US" dirty="0" smtClean="0"/>
              <a:t>The individual women level comes from a </a:t>
            </a:r>
            <a:br>
              <a:rPr lang="en-US" dirty="0" smtClean="0"/>
            </a:br>
            <a:r>
              <a:rPr lang="en-US" dirty="0" smtClean="0"/>
              <a:t>normal distribution of potential individual effects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7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follow-up of heart</a:t>
            </a:r>
            <a:r>
              <a:rPr lang="en-US" baseline="0" dirty="0" smtClean="0"/>
              <a:t> operated children</a:t>
            </a:r>
          </a:p>
          <a:p>
            <a:endParaRPr lang="en-US" dirty="0" smtClean="0"/>
          </a:p>
          <a:p>
            <a:r>
              <a:rPr lang="en-US" dirty="0" err="1" smtClean="0"/>
              <a:t>Proktect</a:t>
            </a:r>
            <a:r>
              <a:rPr lang="en-US" dirty="0" smtClean="0"/>
              <a:t>: Moller-hwf-Veil030 (Thomas, RH, OuS / SiV)</a:t>
            </a:r>
          </a:p>
          <a:p>
            <a:r>
              <a:rPr lang="en-US" dirty="0" smtClean="0"/>
              <a:t>“Cardiac performance during exercise and aerobic capacity in adult patients with Fontan circulation”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follow-up of heart</a:t>
            </a:r>
            <a:r>
              <a:rPr lang="en-US" baseline="0" dirty="0" smtClean="0"/>
              <a:t> operated children</a:t>
            </a:r>
          </a:p>
          <a:p>
            <a:endParaRPr lang="en-US" dirty="0" smtClean="0"/>
          </a:p>
          <a:p>
            <a:r>
              <a:rPr lang="en-US" dirty="0" err="1" smtClean="0"/>
              <a:t>Proktect</a:t>
            </a:r>
            <a:r>
              <a:rPr lang="en-US" dirty="0" smtClean="0"/>
              <a:t>: Moller-hwf-Veil030 (Thomas, RH, OuS / SiV)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9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2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64088" y="188640"/>
            <a:ext cx="3600400" cy="853063"/>
            <a:chOff x="4283968" y="-27384"/>
            <a:chExt cx="3600400" cy="853063"/>
          </a:xfrm>
        </p:grpSpPr>
        <p:grpSp>
          <p:nvGrpSpPr>
            <p:cNvPr id="5" name="Group 4"/>
            <p:cNvGrpSpPr/>
            <p:nvPr/>
          </p:nvGrpSpPr>
          <p:grpSpPr>
            <a:xfrm>
              <a:off x="6660232" y="-27384"/>
              <a:ext cx="1224136" cy="603855"/>
              <a:chOff x="8758541" y="56277"/>
              <a:chExt cx="849913" cy="480631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8532" y="170905"/>
                <a:ext cx="328992" cy="366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758541" y="56277"/>
                <a:ext cx="84991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>
                    <a:latin typeface="+mj-lt"/>
                  </a:rPr>
                  <a:t>University of Oslo</a:t>
                </a:r>
                <a:endParaRPr lang="en-US" sz="700" dirty="0">
                  <a:latin typeface="+mj-lt"/>
                </a:endParaRP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843" y="44623"/>
              <a:ext cx="2352111" cy="53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83968" y="548680"/>
              <a:ext cx="312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Oslo </a:t>
              </a:r>
              <a:r>
                <a:rPr lang="en-US" dirty="0">
                  <a:solidFill>
                    <a:srgbClr val="0033CC"/>
                  </a:solidFill>
                  <a:latin typeface="+mn-lt"/>
                </a:rPr>
                <a:t>Center for </a:t>
              </a:r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Biostatistics </a:t>
              </a:r>
              <a:r>
                <a:rPr lang="en-US" dirty="0">
                  <a:solidFill>
                    <a:srgbClr val="0033CC"/>
                  </a:solidFill>
                  <a:latin typeface="+mn-lt"/>
                </a:rPr>
                <a:t>and </a:t>
              </a:r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Epidemiology</a:t>
              </a:r>
              <a:endParaRPr lang="en-US" dirty="0">
                <a:solidFill>
                  <a:srgbClr val="0033CC"/>
                </a:solidFill>
                <a:latin typeface="+mn-lt"/>
              </a:endParaRPr>
            </a:p>
          </p:txBody>
        </p:sp>
      </p:grpSp>
      <p:graphicFrame>
        <p:nvGraphicFramePr>
          <p:cNvPr id="10" name="Group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3992871"/>
              </p:ext>
            </p:extLst>
          </p:nvPr>
        </p:nvGraphicFramePr>
        <p:xfrm>
          <a:off x="7524328" y="6642496"/>
          <a:ext cx="1628056" cy="242888"/>
        </p:xfrm>
        <a:graphic>
          <a:graphicData uri="http://schemas.openxmlformats.org/drawingml/2006/table">
            <a:tbl>
              <a:tblPr/>
              <a:tblGrid>
                <a:gridCol w="162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5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1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4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347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19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64088" y="188640"/>
            <a:ext cx="3600400" cy="853063"/>
            <a:chOff x="4283968" y="-27384"/>
            <a:chExt cx="3600400" cy="853063"/>
          </a:xfrm>
        </p:grpSpPr>
        <p:grpSp>
          <p:nvGrpSpPr>
            <p:cNvPr id="5" name="Group 4"/>
            <p:cNvGrpSpPr/>
            <p:nvPr/>
          </p:nvGrpSpPr>
          <p:grpSpPr>
            <a:xfrm>
              <a:off x="6660232" y="-27384"/>
              <a:ext cx="1224136" cy="603855"/>
              <a:chOff x="8758541" y="56277"/>
              <a:chExt cx="849913" cy="480631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8532" y="170905"/>
                <a:ext cx="328992" cy="366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758541" y="56277"/>
                <a:ext cx="84991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>
                    <a:latin typeface="+mj-lt"/>
                  </a:rPr>
                  <a:t>University of Oslo</a:t>
                </a:r>
                <a:endParaRPr lang="en-US" sz="700" dirty="0">
                  <a:latin typeface="+mj-lt"/>
                </a:endParaRP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843" y="44623"/>
              <a:ext cx="2352111" cy="53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83968" y="548680"/>
              <a:ext cx="312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Oslo </a:t>
              </a:r>
              <a:r>
                <a:rPr lang="en-US" dirty="0">
                  <a:solidFill>
                    <a:srgbClr val="0033CC"/>
                  </a:solidFill>
                  <a:latin typeface="+mn-lt"/>
                </a:rPr>
                <a:t>Center for </a:t>
              </a:r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Biostatistics </a:t>
              </a:r>
              <a:r>
                <a:rPr lang="en-US" dirty="0">
                  <a:solidFill>
                    <a:srgbClr val="0033CC"/>
                  </a:solidFill>
                  <a:latin typeface="+mn-lt"/>
                </a:rPr>
                <a:t>and </a:t>
              </a:r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Epidemiology</a:t>
              </a:r>
              <a:endParaRPr lang="en-US" dirty="0">
                <a:solidFill>
                  <a:srgbClr val="0033CC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2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03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3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2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6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76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95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96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44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40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88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33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(statistician, PhD), </a:t>
              </a:r>
              <a:r>
                <a:rPr lang="en-GB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OCBE, </a:t>
              </a:r>
              <a:r>
                <a:rPr lang="en-US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University Hospital</a:t>
              </a:r>
              <a: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</a:t>
              </a: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23" name="Packager Shell Object" showAsIcon="1" r:id="rId3" imgW="914400" imgH="792360" progId="Package">
                    <p:embed/>
                  </p:oleObj>
                </mc:Choice>
                <mc:Fallback>
                  <p:oleObj name="Packager Shell Object" showAsIcon="1" r:id="rId3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18" descr="M:\midl\[UNSET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2" y="1109775"/>
            <a:ext cx="6496216" cy="4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3362" y="5775067"/>
            <a:ext cx="2337623" cy="246221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Steilene, Nesodden,  Norway, 2013-06-14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39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19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641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12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22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854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91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680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06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8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444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25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828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49DF9-A5D1-4B89-B253-91B82662A82B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BE96-8124-4239-BBBB-CA2B99C79F6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3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572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6"/>
            <a:ext cx="8229600" cy="7938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/>
          <a:lstStyle>
            <a:lvl1pPr>
              <a:spcBef>
                <a:spcPts val="3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D56E4D3-F851-4341-A728-E8FF776BCD1F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43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43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BC1BE96-8124-4239-BBBB-CA2B99C79F6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 smtClean="0">
                <a:latin typeface="+mn-lt"/>
              </a:rPr>
              <a:t> </a:t>
            </a:r>
            <a:r>
              <a:rPr lang="nb-NO" sz="1000" b="0" dirty="0" err="1" smtClean="0">
                <a:latin typeface="+mn-lt"/>
              </a:rPr>
              <a:t>of</a:t>
            </a:r>
            <a:r>
              <a:rPr lang="nb-NO" sz="1000" b="0" baseline="0" dirty="0" smtClean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93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BCE24-263C-4DE8-80A8-A2F1160D3267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B8BA-9590-49E8-A0FD-6199435F526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 smtClean="0">
                <a:latin typeface="+mn-lt"/>
              </a:rPr>
              <a:t> </a:t>
            </a:r>
            <a:r>
              <a:rPr lang="nb-NO" sz="1000" b="0" dirty="0" err="1" smtClean="0">
                <a:latin typeface="+mn-lt"/>
              </a:rPr>
              <a:t>of</a:t>
            </a:r>
            <a:r>
              <a:rPr lang="nb-NO" sz="1000" b="0" baseline="0" dirty="0" smtClean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02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78C8F-3C9C-45DD-A0D5-D0C486E51E8D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732E-2A2A-4DFA-910A-69FE3D9E64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 smtClean="0">
                <a:latin typeface="+mn-lt"/>
              </a:rPr>
              <a:t> </a:t>
            </a:r>
            <a:r>
              <a:rPr lang="nb-NO" sz="1000" b="0" dirty="0" err="1" smtClean="0">
                <a:latin typeface="+mn-lt"/>
              </a:rPr>
              <a:t>of</a:t>
            </a:r>
            <a:r>
              <a:rPr lang="nb-NO" sz="1000" b="0" baseline="0" dirty="0" smtClean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6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51C1E-510C-43DF-9AB6-1DB24D853500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E0E0-C5FA-4808-9340-870E581943A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 smtClean="0">
                <a:latin typeface="+mn-lt"/>
              </a:rPr>
              <a:t> </a:t>
            </a:r>
            <a:r>
              <a:rPr lang="nb-NO" sz="1000" b="0" dirty="0" err="1" smtClean="0">
                <a:latin typeface="+mn-lt"/>
              </a:rPr>
              <a:t>of</a:t>
            </a:r>
            <a:r>
              <a:rPr lang="nb-NO" sz="1000" b="0" baseline="0" dirty="0" smtClean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78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BD4C0-B27A-4C12-9E72-6C4E97587F7D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427F-335B-4F3A-9DFC-36F3110F1B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 smtClean="0">
                <a:latin typeface="+mn-lt"/>
              </a:rPr>
              <a:t> </a:t>
            </a:r>
            <a:r>
              <a:rPr lang="nb-NO" sz="1000" b="0" dirty="0" err="1" smtClean="0">
                <a:latin typeface="+mn-lt"/>
              </a:rPr>
              <a:t>of</a:t>
            </a:r>
            <a:r>
              <a:rPr lang="nb-NO" sz="1000" b="0" baseline="0" dirty="0" smtClean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9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CCBD3-BBD9-472C-9C00-9F24879D51EE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F9E54-FCA3-4123-9879-C500BDAC54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0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EEB27-00AE-4092-9C6B-A42CA659E216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888C-8220-4C02-83FC-1D43457EC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1CEF6-BAEB-4D47-9B91-EBFC47332742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FA89-5B6D-4D1C-9B7B-F726EC5468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85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A5BE0-5B71-4112-A315-C7EEB937ED2F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D6252-4578-4053-B11A-8C34E2137B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FFF5A-37BB-43E6-8BA3-CD70008471A5}" type="datetimeFigureOut">
              <a:rPr lang="en-US"/>
              <a:pPr/>
              <a:t>4/16/2021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234E-AA02-409F-BAAA-8EF2937F9A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37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(statistician, PhD), </a:t>
              </a:r>
              <a:r>
                <a:rPr lang="en-GB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OCBE, </a:t>
              </a:r>
              <a:r>
                <a:rPr lang="en-US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University Hospital</a:t>
              </a:r>
              <a: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</a:t>
              </a: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47" name="Packager Shell Object" showAsIcon="1" r:id="rId3" imgW="914400" imgH="792360" progId="Package">
                    <p:embed/>
                  </p:oleObj>
                </mc:Choice>
                <mc:Fallback>
                  <p:oleObj name="Packager Shell Object" showAsIcon="1" r:id="rId3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18" descr="M:\midl\[UNSET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2" y="1109775"/>
            <a:ext cx="6496216" cy="4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3362" y="5775067"/>
            <a:ext cx="2337623" cy="246221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Steilene, Nesodden,  Norway, 2013-06-14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79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36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2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49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6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 noProof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 noProof="0" dirty="0">
              <a:latin typeface="Calibri" pitchFamily="34" charset="0"/>
            </a:endParaRPr>
          </a:p>
        </p:txBody>
      </p:sp>
      <p:graphicFrame>
        <p:nvGraphicFramePr>
          <p:cNvPr id="44546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69243"/>
              </p:ext>
            </p:extLst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778034487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351818693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"Analyzing repeated measurements"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Harald Weedon-Fekjær, </a:t>
                      </a:r>
                      <a:r>
                        <a:rPr kumimoji="0" lang="nb-NO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nb-NO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nb-NO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Page       of 18</a:t>
                      </a:r>
                      <a:endParaRPr kumimoji="0" lang="nb-NO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8114246" y="6688849"/>
            <a:ext cx="1538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FC29C4B4-2650-4BE2-A877-6EB39BD9B4FD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8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2" r:id="rId1"/>
    <p:sldLayoutId id="2147491193" r:id="rId2"/>
    <p:sldLayoutId id="2147491194" r:id="rId3"/>
    <p:sldLayoutId id="2147491195" r:id="rId4"/>
    <p:sldLayoutId id="2147491196" r:id="rId5"/>
    <p:sldLayoutId id="2147491197" r:id="rId6"/>
    <p:sldLayoutId id="2147491198" r:id="rId7"/>
    <p:sldLayoutId id="2147491199" r:id="rId8"/>
    <p:sldLayoutId id="2147491200" r:id="rId9"/>
    <p:sldLayoutId id="2147491201" r:id="rId10"/>
    <p:sldLayoutId id="2147491202" r:id="rId11"/>
    <p:sldLayoutId id="2147491203" r:id="rId12"/>
    <p:sldLayoutId id="21474912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>
              <a:latin typeface="Calibri" pitchFamily="34" charset="0"/>
            </a:endParaRPr>
          </a:p>
        </p:txBody>
      </p:sp>
      <p:graphicFrame>
        <p:nvGraphicFramePr>
          <p:cNvPr id="445462" name="Group 22"/>
          <p:cNvGraphicFramePr>
            <a:graphicFrameLocks noGrp="1"/>
          </p:cNvGraphicFramePr>
          <p:nvPr>
            <p:extLst/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Harald Weedon-Fekjær, </a:t>
                      </a: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6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4" r:id="rId1"/>
    <p:sldLayoutId id="2147491165" r:id="rId2"/>
    <p:sldLayoutId id="2147491167" r:id="rId3"/>
    <p:sldLayoutId id="2147491168" r:id="rId4"/>
    <p:sldLayoutId id="2147491169" r:id="rId5"/>
    <p:sldLayoutId id="2147491170" r:id="rId6"/>
    <p:sldLayoutId id="2147491171" r:id="rId7"/>
    <p:sldLayoutId id="2147491172" r:id="rId8"/>
    <p:sldLayoutId id="2147491173" r:id="rId9"/>
    <p:sldLayoutId id="2147491174" r:id="rId10"/>
    <p:sldLayoutId id="2147491175" r:id="rId11"/>
    <p:sldLayoutId id="2147491176" r:id="rId12"/>
    <p:sldLayoutId id="2147491177" r:id="rId13"/>
    <p:sldLayoutId id="214749116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>
              <a:latin typeface="Calibri" pitchFamily="34" charset="0"/>
            </a:endParaRPr>
          </a:p>
        </p:txBody>
      </p:sp>
      <p:graphicFrame>
        <p:nvGraphicFramePr>
          <p:cNvPr id="44546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94597"/>
              </p:ext>
            </p:extLst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Harald Weedon-Fekjær, </a:t>
                      </a: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5788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161AFF-6D11-4CFA-B980-63DB58786AE7}" type="datetimeFigureOut">
              <a:rPr lang="en-US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D14360F-2EC6-479E-9F3C-3B7434FEC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9" r:id="rId1"/>
    <p:sldLayoutId id="2147491180" r:id="rId2"/>
    <p:sldLayoutId id="2147491181" r:id="rId3"/>
    <p:sldLayoutId id="2147491182" r:id="rId4"/>
    <p:sldLayoutId id="2147491183" r:id="rId5"/>
    <p:sldLayoutId id="2147491184" r:id="rId6"/>
    <p:sldLayoutId id="2147491185" r:id="rId7"/>
    <p:sldLayoutId id="2147491186" r:id="rId8"/>
    <p:sldLayoutId id="2147491187" r:id="rId9"/>
    <p:sldLayoutId id="2147491188" r:id="rId10"/>
    <p:sldLayoutId id="2147491189" r:id="rId11"/>
    <p:sldLayoutId id="21474911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6984776" cy="2448272"/>
          </a:xfrm>
          <a:noFill/>
          <a:ln w="25400">
            <a:solidFill>
              <a:schemeClr val="bg1">
                <a:lumMod val="85000"/>
              </a:schemeClr>
            </a:solidFill>
            <a:prstDash val="sysDot"/>
          </a:ln>
        </p:spPr>
        <p:txBody>
          <a:bodyPr lIns="182880" tIns="91440" rIns="182880" bIns="18288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225425" algn="l"/>
              </a:tabLst>
            </a:pPr>
            <a:r>
              <a:rPr lang="en-US" sz="6000" b="1" i="1" dirty="0" smtClean="0"/>
              <a:t>Analyzing repeated measurements</a:t>
            </a:r>
            <a:r>
              <a:rPr lang="en-US" sz="800" b="1" i="1" dirty="0" smtClean="0"/>
              <a:t/>
            </a:r>
            <a:br>
              <a:rPr lang="en-US" sz="800" b="1" i="1" dirty="0" smtClean="0"/>
            </a:br>
            <a:r>
              <a:rPr lang="en-US" sz="800" b="1" i="1" dirty="0"/>
              <a:t/>
            </a:r>
            <a:br>
              <a:rPr lang="en-US" sz="800" b="1" i="1" dirty="0"/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mixed models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generalized estimating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equation, paired t-test …)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1840" y="5085184"/>
            <a:ext cx="5040560" cy="864096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628650" algn="l"/>
              </a:tabLst>
            </a:pPr>
            <a:r>
              <a:rPr lang="en-US" i="1" dirty="0">
                <a:latin typeface="Monotype Corsiva" panose="03010101010201010101" pitchFamily="66" charset="0"/>
              </a:rPr>
              <a:t>Harald </a:t>
            </a:r>
            <a:r>
              <a:rPr lang="en-US" i="1" dirty="0" smtClean="0">
                <a:latin typeface="Monotype Corsiva" panose="03010101010201010101" pitchFamily="66" charset="0"/>
              </a:rPr>
              <a:t>Weedon-Fekjær</a:t>
            </a:r>
            <a:br>
              <a:rPr lang="en-US" i="1" dirty="0" smtClean="0">
                <a:latin typeface="Monotype Corsiva" panose="03010101010201010101" pitchFamily="66" charset="0"/>
              </a:rPr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Oslo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Center for Biostatistics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Epidemiology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550" y="6453916"/>
            <a:ext cx="2951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0" dirty="0" err="1" smtClean="0">
                <a:solidFill>
                  <a:schemeClr val="bg1">
                    <a:lumMod val="75000"/>
                  </a:schemeClr>
                </a:solidFill>
              </a:rPr>
              <a:t>Masterclass</a:t>
            </a:r>
            <a:r>
              <a:rPr lang="nb-NO" sz="800" b="0" dirty="0" smtClean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nb-NO" sz="800" b="0" dirty="0" smtClean="0">
                <a:solidFill>
                  <a:schemeClr val="bg1">
                    <a:lumMod val="75000"/>
                  </a:schemeClr>
                </a:solidFill>
              </a:rPr>
              <a:t>Sørlandet Sykehus</a:t>
            </a:r>
            <a:r>
              <a:rPr lang="en-US" sz="800" b="0" dirty="0" smtClean="0">
                <a:solidFill>
                  <a:schemeClr val="bg1">
                    <a:lumMod val="75000"/>
                  </a:schemeClr>
                </a:solidFill>
              </a:rPr>
              <a:t>, 2021-04-16 11:30-12:30</a:t>
            </a:r>
            <a:endParaRPr lang="en-US" sz="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899592" y="1916832"/>
            <a:ext cx="6984776" cy="244827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prstDash val="sysDot"/>
          </a:ln>
          <a:extLst/>
        </p:spPr>
        <p:txBody>
          <a:bodyPr vert="horz" wrap="square" lIns="182880" tIns="91440" rIns="182880" bIns="18288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225425" algn="l"/>
              </a:tabLst>
            </a:pPr>
            <a:r>
              <a:rPr lang="nb-NO" sz="6000" b="1" i="1" kern="0" smtClean="0"/>
              <a:t>Analyse </a:t>
            </a:r>
            <a:r>
              <a:rPr lang="nb-NO" sz="6000" b="1" i="1" kern="0" dirty="0" smtClean="0"/>
              <a:t>av </a:t>
            </a:r>
            <a:br>
              <a:rPr lang="nb-NO" sz="6000" b="1" i="1" kern="0" dirty="0" smtClean="0"/>
            </a:br>
            <a:r>
              <a:rPr lang="nb-NO" sz="6000" b="1" i="1" kern="0" dirty="0" smtClean="0"/>
              <a:t>repeterte</a:t>
            </a:r>
            <a:r>
              <a:rPr lang="nb-NO" sz="6000" i="1" kern="0" dirty="0" smtClean="0"/>
              <a:t> målinger </a:t>
            </a:r>
            <a:r>
              <a:rPr lang="en-US" sz="800" b="1" i="1" kern="0" dirty="0" smtClean="0"/>
              <a:t/>
            </a:r>
            <a:br>
              <a:rPr lang="en-US" sz="800" b="1" i="1" kern="0" dirty="0" smtClean="0"/>
            </a:br>
            <a:r>
              <a:rPr lang="en-US" sz="2400" b="0" i="1" kern="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b="1" i="1" kern="0" dirty="0" smtClean="0">
                <a:solidFill>
                  <a:schemeClr val="bg1">
                    <a:lumMod val="75000"/>
                  </a:schemeClr>
                </a:solidFill>
              </a:rPr>
              <a:t>mixed models</a:t>
            </a:r>
            <a:r>
              <a:rPr lang="en-US" sz="2000" b="0" i="1" kern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b="0" i="1" kern="0" dirty="0" smtClean="0">
                <a:solidFill>
                  <a:schemeClr val="bg1">
                    <a:lumMod val="75000"/>
                  </a:schemeClr>
                </a:solidFill>
              </a:rPr>
              <a:t>generalized estimating equation, paired t-test …)</a:t>
            </a:r>
            <a:endParaRPr lang="en-US" sz="1600" b="0" kern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Mixed effects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752"/>
            <a:ext cx="8034337" cy="5400600"/>
          </a:xfrm>
        </p:spPr>
        <p:txBody>
          <a:bodyPr/>
          <a:lstStyle/>
          <a:p>
            <a:pPr marL="452438" lvl="1" indent="-452438">
              <a:spcBef>
                <a:spcPts val="3600"/>
              </a:spcBef>
            </a:pPr>
            <a:r>
              <a:rPr lang="en-US" dirty="0" smtClean="0"/>
              <a:t>Mixed effects models might be </a:t>
            </a:r>
            <a:r>
              <a:rPr lang="en-US" dirty="0"/>
              <a:t>complex </a:t>
            </a:r>
            <a:r>
              <a:rPr lang="en-US" dirty="0" smtClean="0"/>
              <a:t>with: </a:t>
            </a:r>
          </a:p>
          <a:p>
            <a:pPr marL="893763" lvl="2" indent="-452438">
              <a:spcBef>
                <a:spcPts val="300"/>
              </a:spcBef>
            </a:pPr>
            <a:r>
              <a:rPr lang="en-US" sz="2400" dirty="0" smtClean="0"/>
              <a:t>Many different levels/clusters </a:t>
            </a:r>
          </a:p>
          <a:p>
            <a:pPr marL="893763" lvl="2" indent="-452438">
              <a:spcBef>
                <a:spcPts val="300"/>
              </a:spcBef>
            </a:pPr>
            <a:r>
              <a:rPr lang="en-US" sz="2400" dirty="0"/>
              <a:t>A</a:t>
            </a:r>
            <a:r>
              <a:rPr lang="en-US" sz="2400" dirty="0" smtClean="0"/>
              <a:t>dvanced </a:t>
            </a:r>
            <a:r>
              <a:rPr lang="en-US" sz="2400" dirty="0"/>
              <a:t>covariance </a:t>
            </a:r>
            <a:r>
              <a:rPr lang="en-US" sz="2400" dirty="0" smtClean="0"/>
              <a:t>structures</a:t>
            </a:r>
          </a:p>
          <a:p>
            <a:pPr marL="893763" lvl="2" indent="-452438">
              <a:spcBef>
                <a:spcPts val="300"/>
              </a:spcBef>
            </a:pPr>
            <a:r>
              <a:rPr lang="en-US" sz="2400" dirty="0" smtClean="0"/>
              <a:t>Non-linear expected (mean) values</a:t>
            </a:r>
          </a:p>
          <a:p>
            <a:pPr marL="452438" lvl="1" indent="-452438">
              <a:spcBef>
                <a:spcPts val="2400"/>
              </a:spcBef>
            </a:pPr>
            <a:r>
              <a:rPr lang="en-US" dirty="0" smtClean="0"/>
              <a:t>Individual with more </a:t>
            </a:r>
            <a:r>
              <a:rPr lang="en-US" dirty="0"/>
              <a:t>observations </a:t>
            </a:r>
            <a:r>
              <a:rPr lang="en-US" dirty="0" smtClean="0"/>
              <a:t>influence the estimates more, but new individuals is usually more important than one more repeated observation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Mixed effects models could be used in both: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linear regression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logistic regression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poison regression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Survival analysis </a:t>
            </a:r>
            <a:r>
              <a:rPr lang="en-US" sz="1200" dirty="0" smtClean="0"/>
              <a:t>(="</a:t>
            </a:r>
            <a:r>
              <a:rPr lang="en-US" sz="1200" dirty="0"/>
              <a:t>frailty </a:t>
            </a:r>
            <a:r>
              <a:rPr lang="en-US" sz="1200" dirty="0" smtClean="0"/>
              <a:t>models”)</a:t>
            </a:r>
          </a:p>
        </p:txBody>
      </p:sp>
    </p:spTree>
    <p:extLst>
      <p:ext uri="{BB962C8B-B14F-4D97-AF65-F5344CB8AC3E}">
        <p14:creationId xmlns:p14="http://schemas.microsoft.com/office/powerpoint/2010/main" val="34707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:\OusBiostat\Veiledning\Veiledning-Prosjekter\Moller-hwf-Veil030\Prog\fig\heartchild-fi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760"/>
            <a:ext cx="7648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M:\OusBiostat\Veiledning\Veiledning-Prosjekter\Moller-hwf-Veil030\Prog\fig\heartchild-fi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760"/>
            <a:ext cx="7648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142081"/>
            <a:ext cx="8034337" cy="982663"/>
          </a:xfrm>
        </p:spPr>
        <p:txBody>
          <a:bodyPr/>
          <a:lstStyle/>
          <a:p>
            <a:r>
              <a:rPr lang="en-GB" sz="3600" b="1" dirty="0"/>
              <a:t>Cardiac performance during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exercise with </a:t>
            </a:r>
            <a:r>
              <a:rPr lang="en-GB" sz="3600" b="1" dirty="0"/>
              <a:t>Fontan </a:t>
            </a:r>
            <a:r>
              <a:rPr lang="en-GB" sz="3600" b="1" dirty="0" smtClean="0"/>
              <a:t>circulation - data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70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:\OusBiostat\Veiledning\Veiledning-Prosjekter\Moller-hwf-Veil030\Prog\fig\heartchild-fi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760"/>
            <a:ext cx="7648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M:\OusBiostat\Veiledning\Veiledning-Prosjekter\Moller-hwf-Veil030\Prog\fig\heartchild-fi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760"/>
            <a:ext cx="7648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M:\OusBiostat\Veiledning\Veiledning-Prosjekter\Moller-hwf-Veil030\Prog\fig\heartchild-f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760"/>
            <a:ext cx="7648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142081"/>
            <a:ext cx="8034337" cy="982663"/>
          </a:xfrm>
        </p:spPr>
        <p:txBody>
          <a:bodyPr/>
          <a:lstStyle/>
          <a:p>
            <a:r>
              <a:rPr lang="en-GB" sz="3600" b="1" dirty="0"/>
              <a:t>Cardiac performance during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exercise with </a:t>
            </a:r>
            <a:r>
              <a:rPr lang="en-GB" sz="3600" b="1" dirty="0"/>
              <a:t>Fontan </a:t>
            </a:r>
            <a:r>
              <a:rPr lang="en-GB" sz="3600" b="1" dirty="0" smtClean="0"/>
              <a:t>circulation - data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01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1684929" cy="100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425308" cy="982663"/>
          </a:xfrm>
        </p:spPr>
        <p:txBody>
          <a:bodyPr/>
          <a:lstStyle/>
          <a:p>
            <a:r>
              <a:rPr lang="en-US" sz="3600" dirty="0" smtClean="0"/>
              <a:t>Do we always need mixed effects models?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00808"/>
            <a:ext cx="8034337" cy="468094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When we compare first and last observation;</a:t>
            </a:r>
            <a:br>
              <a:rPr lang="en-US" dirty="0" smtClean="0"/>
            </a:br>
            <a:r>
              <a:rPr lang="en-US" b="1" dirty="0" smtClean="0"/>
              <a:t>Why not just work with difference last-first?</a:t>
            </a:r>
            <a:br>
              <a:rPr lang="en-US" b="1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(pared samples t-test &amp; confidence intervals)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Is one option to first take the mean of each group?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(typically only for balanced designs without missing)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 normal</a:t>
            </a:r>
            <a:r>
              <a:rPr lang="en-US" sz="1600" b="0" dirty="0" smtClean="0"/>
              <a:t> (continues variable)</a:t>
            </a:r>
            <a:r>
              <a:rPr lang="en-US" sz="3600" dirty="0" smtClean="0"/>
              <a:t> distributed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034337" cy="5616277"/>
          </a:xfrm>
        </p:spPr>
        <p:txBody>
          <a:bodyPr/>
          <a:lstStyle/>
          <a:p>
            <a:pPr>
              <a:spcBef>
                <a:spcPts val="14400"/>
              </a:spcBef>
            </a:pPr>
            <a:r>
              <a:rPr lang="en-US" sz="3200" b="1" dirty="0"/>
              <a:t>Generalized estimating </a:t>
            </a:r>
            <a:r>
              <a:rPr lang="en-US" sz="3200" b="1" dirty="0" smtClean="0"/>
              <a:t>equations (gee) </a:t>
            </a:r>
            <a:br>
              <a:rPr lang="en-US" sz="3200" b="1" dirty="0" smtClean="0"/>
            </a:br>
            <a:r>
              <a:rPr lang="en-US" sz="2400" dirty="0" smtClean="0"/>
              <a:t>is an option for non normal distributed data with decent number of clusters/individuals</a:t>
            </a:r>
          </a:p>
          <a:p>
            <a:pPr>
              <a:spcBef>
                <a:spcPts val="14400"/>
              </a:spcBef>
            </a:pPr>
            <a:r>
              <a:rPr lang="en-US" sz="3200" b="1" dirty="0" smtClean="0"/>
              <a:t>Bootstrap</a:t>
            </a:r>
            <a:r>
              <a:rPr lang="en-US" sz="2400" dirty="0" smtClean="0"/>
              <a:t> is a good robust method, but be careful with the standard SPSS implementation </a:t>
            </a:r>
            <a:r>
              <a:rPr lang="en-US" sz="1600" dirty="0" smtClean="0"/>
              <a:t>(not recommended!)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869160"/>
            <a:ext cx="3889423" cy="165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204864"/>
            <a:ext cx="3851920" cy="16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 and short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27113"/>
            <a:ext cx="8034337" cy="5354637"/>
          </a:xfrm>
        </p:spPr>
        <p:txBody>
          <a:bodyPr/>
          <a:lstStyle/>
          <a:p>
            <a:r>
              <a:rPr lang="en-US" dirty="0" smtClean="0"/>
              <a:t>Mixed effects models take </a:t>
            </a:r>
            <a:br>
              <a:rPr lang="en-US" dirty="0" smtClean="0"/>
            </a:br>
            <a:r>
              <a:rPr lang="en-US" dirty="0" smtClean="0"/>
              <a:t>data on “long format”;</a:t>
            </a:r>
            <a:br>
              <a:rPr lang="en-US" dirty="0" smtClean="0"/>
            </a:br>
            <a:r>
              <a:rPr lang="en-US" b="1" dirty="0" smtClean="0"/>
              <a:t>One observation per line </a:t>
            </a:r>
            <a:br>
              <a:rPr lang="en-US" b="1" dirty="0" smtClean="0"/>
            </a:br>
            <a:r>
              <a:rPr lang="en-US" b="1" dirty="0" smtClean="0"/>
              <a:t>with shared id.</a:t>
            </a:r>
          </a:p>
          <a:p>
            <a:endParaRPr lang="en-US" dirty="0"/>
          </a:p>
          <a:p>
            <a:r>
              <a:rPr lang="en-US" dirty="0" smtClean="0"/>
              <a:t>Stata/SPSS/R have routines to </a:t>
            </a:r>
            <a:br>
              <a:rPr lang="en-US" dirty="0" smtClean="0"/>
            </a:br>
            <a:r>
              <a:rPr lang="en-US" dirty="0" smtClean="0"/>
              <a:t>convert from “wide” to “long” format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Stata/SPSS/R </a:t>
            </a:r>
            <a:r>
              <a:rPr lang="en-US" dirty="0" smtClean="0"/>
              <a:t>all have comprehensive </a:t>
            </a:r>
            <a:br>
              <a:rPr lang="en-US" dirty="0" smtClean="0"/>
            </a:br>
            <a:r>
              <a:rPr lang="en-US" dirty="0" smtClean="0"/>
              <a:t>mixed models estimation routines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9" y="841997"/>
            <a:ext cx="2800641" cy="265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21750"/>
            <a:ext cx="1944216" cy="1319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 b="11496"/>
          <a:stretch/>
        </p:blipFill>
        <p:spPr>
          <a:xfrm>
            <a:off x="6948264" y="3717032"/>
            <a:ext cx="1991231" cy="13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034337" cy="1368326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Analyzing </a:t>
            </a:r>
            <a:r>
              <a:rPr lang="en-US" sz="2400" b="0" dirty="0">
                <a:solidFill>
                  <a:schemeClr val="bg1">
                    <a:lumMod val="75000"/>
                  </a:schemeClr>
                </a:solidFill>
              </a:rPr>
              <a:t>repeated </a:t>
            </a:r>
            <a:r>
              <a:rPr lang="en-US" sz="2400" b="0" dirty="0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r>
              <a:rPr lang="en-US" sz="800" b="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b="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800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532812" cy="4968552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(drop ANOVA analysis)</a:t>
            </a:r>
          </a:p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/>
              <a:t>First look for simplifications</a:t>
            </a:r>
            <a:r>
              <a:rPr lang="en-US" sz="1600" b="1" dirty="0" smtClean="0"/>
              <a:t> </a:t>
            </a:r>
            <a:r>
              <a:rPr lang="en-US" sz="1600" dirty="0" smtClean="0"/>
              <a:t> (marginal means etc.)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/>
              <a:t>Use mixed effects models with random components</a:t>
            </a:r>
            <a:br>
              <a:rPr lang="en-US" b="1" dirty="0" smtClean="0"/>
            </a:br>
            <a:r>
              <a:rPr lang="en-US" b="1" dirty="0" smtClean="0"/>
              <a:t>for complex data taking into account </a:t>
            </a:r>
            <a:br>
              <a:rPr lang="en-US" b="1" dirty="0" smtClean="0"/>
            </a:br>
            <a:r>
              <a:rPr lang="en-US" b="1" dirty="0" smtClean="0"/>
              <a:t>individual variations and </a:t>
            </a:r>
            <a:r>
              <a:rPr lang="en-US" b="1" dirty="0" err="1" smtClean="0"/>
              <a:t>covariences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Mixed effects models is just an extension of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ordinary generalized linear models with individual variation (but can become very complex)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(statistician, PhD), </a:t>
              </a:r>
              <a:r>
                <a:rPr lang="en-GB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OCBE, </a:t>
              </a:r>
              <a:r>
                <a:rPr lang="en-US" sz="16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University Hospital</a:t>
              </a:r>
              <a: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1400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</a:t>
              </a: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38" name="Packager Shell Object" showAsIcon="1" r:id="rId3" imgW="914400" imgH="792360" progId="Package">
                    <p:embed/>
                  </p:oleObj>
                </mc:Choice>
                <mc:Fallback>
                  <p:oleObj name="Packager Shell Object" showAsIcon="1" r:id="rId3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18" descr="M:\midl\[UNSET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4"/>
          <a:stretch/>
        </p:blipFill>
        <p:spPr bwMode="auto">
          <a:xfrm>
            <a:off x="7977" y="-27384"/>
            <a:ext cx="912899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847075"/>
            <a:ext cx="2337623" cy="246221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Steilene, Nesodden,  Norway, 2013-06-14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6632"/>
            <a:ext cx="3238387" cy="8309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4800" b="0" i="1" dirty="0" smtClean="0">
                <a:latin typeface="Bookman Old Style" panose="02050604050505020204" pitchFamily="18" charset="0"/>
                <a:cs typeface="Calibri" panose="020F0502020204030204" pitchFamily="34" charset="0"/>
              </a:rPr>
              <a:t>Spørsmål</a:t>
            </a:r>
            <a:r>
              <a:rPr lang="nb-NO" sz="4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b-NO" sz="4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260648"/>
            <a:ext cx="8034337" cy="982663"/>
          </a:xfrm>
        </p:spPr>
        <p:txBody>
          <a:bodyPr/>
          <a:lstStyle/>
          <a:p>
            <a:r>
              <a:rPr lang="nb-NO" dirty="0" smtClean="0"/>
              <a:t>Referanser: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968974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en-US" sz="2400" dirty="0"/>
              <a:t>Mixed models:</a:t>
            </a:r>
            <a:br>
              <a:rPr lang="en-US" sz="2400" dirty="0"/>
            </a:br>
            <a:r>
              <a:rPr lang="en-US" sz="2000" u="sng" dirty="0"/>
              <a:t>https://en.wikipedia.org/wiki/Mixed_model</a:t>
            </a:r>
            <a:br>
              <a:rPr lang="en-US" sz="2000" u="sng" dirty="0"/>
            </a:br>
            <a:r>
              <a:rPr lang="en-US" sz="2000" u="sng" dirty="0"/>
              <a:t>https://stats.idre.ucla.edu/other/mult-pkg/introduction-to-linear-mixed-models/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SPSS:</a:t>
            </a:r>
            <a:br>
              <a:rPr lang="en-US" sz="2400" dirty="0"/>
            </a:br>
            <a:r>
              <a:rPr lang="en-US" sz="2000" u="sng" dirty="0"/>
              <a:t>https://</a:t>
            </a:r>
            <a:r>
              <a:rPr lang="en-US" sz="2000" u="sng" dirty="0" smtClean="0"/>
              <a:t>www.ibm.com/analytics/spss-statistics-software</a:t>
            </a:r>
            <a:r>
              <a:rPr lang="en-US" sz="2000" u="sng" dirty="0"/>
              <a:t/>
            </a:r>
            <a:br>
              <a:rPr lang="en-US" sz="2000" u="sng" dirty="0"/>
            </a:br>
            <a:r>
              <a:rPr lang="en-US" sz="2000" u="sng" dirty="0"/>
              <a:t>https://stats.idre.ucla.edu/spss/seminars/spss-mixed-command/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Stata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000" u="sng" dirty="0"/>
              <a:t>https://www.stata.com</a:t>
            </a:r>
            <a:r>
              <a:rPr lang="en-US" sz="2000" u="sng" dirty="0" smtClean="0"/>
              <a:t>/</a:t>
            </a:r>
            <a:br>
              <a:rPr lang="en-US" sz="2000" u="sng" dirty="0" smtClean="0"/>
            </a:br>
            <a:r>
              <a:rPr lang="en-US" sz="2000" u="sng" dirty="0"/>
              <a:t> https://www.stata.com/features/multilevel-mixed-effects-models/</a:t>
            </a:r>
            <a:endParaRPr lang="en-US" sz="24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R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000" u="sng" dirty="0"/>
              <a:t>https://www.r-project.org</a:t>
            </a:r>
            <a:r>
              <a:rPr lang="en-US" sz="2000" u="sng" dirty="0" smtClean="0"/>
              <a:t>/ </a:t>
            </a:r>
            <a:r>
              <a:rPr lang="en-US" sz="2000" u="sng" dirty="0"/>
              <a:t/>
            </a:r>
            <a:br>
              <a:rPr lang="en-US" sz="2000" u="sng" dirty="0"/>
            </a:br>
            <a:r>
              <a:rPr lang="en-US" sz="2000" u="sng" dirty="0"/>
              <a:t>https://cran.r-project.org/web/packages/lme4/vignettes/lmer.pdf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237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Oslo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Centre for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Biostatistics and Epidemiology [OCBE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http://www.med.uio.no/imb/english/research/centres/ocbe/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797151"/>
            <a:ext cx="4536504" cy="180020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2800" dirty="0" smtClean="0"/>
              <a:t>Undervisning i biostatistikk </a:t>
            </a:r>
          </a:p>
          <a:p>
            <a:pPr>
              <a:spcBef>
                <a:spcPts val="1800"/>
              </a:spcBef>
            </a:pPr>
            <a:r>
              <a:rPr lang="nb-NO" sz="2800" b="1" i="1" dirty="0" smtClean="0"/>
              <a:t>Veiledning i biostatistikk</a:t>
            </a:r>
          </a:p>
          <a:p>
            <a:pPr>
              <a:spcBef>
                <a:spcPts val="1800"/>
              </a:spcBef>
            </a:pPr>
            <a:r>
              <a:rPr lang="nb-NO" sz="2800" dirty="0" smtClean="0"/>
              <a:t>Biostatistikk </a:t>
            </a:r>
            <a:r>
              <a:rPr lang="nb-NO" sz="2800" dirty="0" smtClean="0"/>
              <a:t>forsking</a:t>
            </a:r>
            <a:endParaRPr lang="nb-NO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99592" y="1844824"/>
            <a:ext cx="7198905" cy="1048181"/>
            <a:chOff x="3232638" y="-10520"/>
            <a:chExt cx="7198905" cy="1048181"/>
          </a:xfrm>
        </p:grpSpPr>
        <p:grpSp>
          <p:nvGrpSpPr>
            <p:cNvPr id="5" name="Group 4"/>
            <p:cNvGrpSpPr/>
            <p:nvPr/>
          </p:nvGrpSpPr>
          <p:grpSpPr>
            <a:xfrm>
              <a:off x="3232638" y="-10520"/>
              <a:ext cx="3342673" cy="1048181"/>
              <a:chOff x="6378774" y="69699"/>
              <a:chExt cx="2320805" cy="834287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774" y="69699"/>
                <a:ext cx="749922" cy="834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149539" y="254119"/>
                <a:ext cx="1550040" cy="46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>
                    <a:latin typeface="+mj-lt"/>
                  </a:rPr>
                  <a:t>Universitet i Oslo,</a:t>
                </a:r>
                <a:br>
                  <a:rPr lang="nb-NO" sz="1600" dirty="0" smtClean="0">
                    <a:latin typeface="+mj-lt"/>
                  </a:rPr>
                </a:br>
                <a:r>
                  <a:rPr lang="nb-NO" sz="1600" dirty="0" smtClean="0">
                    <a:latin typeface="+mj-lt"/>
                  </a:rPr>
                  <a:t>Det medisinske fakultet </a:t>
                </a:r>
                <a:endParaRPr lang="nb-NO" sz="1600" dirty="0">
                  <a:latin typeface="+mj-lt"/>
                </a:endParaRP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371" y="161151"/>
              <a:ext cx="3117172" cy="70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025216" y="2903891"/>
            <a:ext cx="1093568" cy="1515958"/>
            <a:chOff x="4103464" y="2578100"/>
            <a:chExt cx="1093568" cy="1515958"/>
          </a:xfrm>
        </p:grpSpPr>
        <p:pic>
          <p:nvPicPr>
            <p:cNvPr id="108546" name="Picture 2" descr="D:\Dropbox\tmp\frigess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149" y="2578100"/>
              <a:ext cx="854199" cy="113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03464" y="3717032"/>
              <a:ext cx="1093568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0" dirty="0">
                  <a:latin typeface="+mn-lt"/>
                </a:rPr>
                <a:t>Arnoldo </a:t>
              </a:r>
              <a:r>
                <a:rPr lang="en-US" sz="1050" b="0" dirty="0" smtClean="0">
                  <a:latin typeface="+mn-lt"/>
                </a:rPr>
                <a:t>Frigessi,</a:t>
              </a:r>
              <a:r>
                <a:rPr lang="en-US" sz="1100" b="0" dirty="0" smtClean="0">
                  <a:latin typeface="+mn-lt"/>
                </a:rPr>
                <a:t/>
              </a:r>
              <a:br>
                <a:rPr lang="en-US" sz="1100" b="0" dirty="0" smtClean="0">
                  <a:latin typeface="+mn-lt"/>
                </a:rPr>
              </a:br>
              <a:r>
                <a:rPr lang="en-US" sz="800" b="0" dirty="0" smtClean="0">
                  <a:latin typeface="+mn-lt"/>
                </a:rPr>
                <a:t>leder OCBE</a:t>
              </a:r>
              <a:endParaRPr lang="en-US" sz="800" b="0" dirty="0">
                <a:latin typeface="+mn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098497" y="6093296"/>
            <a:ext cx="937999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425308" cy="982663"/>
          </a:xfrm>
        </p:spPr>
        <p:txBody>
          <a:bodyPr/>
          <a:lstStyle/>
          <a:p>
            <a:r>
              <a:rPr lang="nb-NO" dirty="0" smtClean="0"/>
              <a:t>Planla å reise til Sørlandet Sykehus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34337" cy="4968974"/>
          </a:xfrm>
        </p:spPr>
        <p:txBody>
          <a:bodyPr/>
          <a:lstStyle/>
          <a:p>
            <a:r>
              <a:rPr lang="nb-NO" dirty="0" smtClean="0"/>
              <a:t>Hadde gjort avtaler om veiledning</a:t>
            </a:r>
          </a:p>
          <a:p>
            <a:r>
              <a:rPr lang="nb-NO" dirty="0" smtClean="0"/>
              <a:t>Planlagt overnattingen</a:t>
            </a:r>
          </a:p>
          <a:p>
            <a:r>
              <a:rPr lang="nb-NO" dirty="0" smtClean="0"/>
              <a:t>Planlagt middagen </a:t>
            </a:r>
          </a:p>
          <a:p>
            <a:pPr marL="0" indent="0">
              <a:buNone/>
            </a:pPr>
            <a:r>
              <a:rPr lang="nb-NO" dirty="0" smtClean="0"/>
              <a:t>…</a:t>
            </a:r>
            <a:br>
              <a:rPr lang="nb-NO" dirty="0" smtClean="0"/>
            </a:br>
            <a:r>
              <a:rPr lang="nb-NO" dirty="0"/>
              <a:t>…</a:t>
            </a:r>
            <a:br>
              <a:rPr lang="nb-NO" dirty="0"/>
            </a:br>
            <a:r>
              <a:rPr lang="nb-NO" dirty="0"/>
              <a:t>…</a:t>
            </a:r>
            <a:br>
              <a:rPr lang="nb-NO" dirty="0"/>
            </a:br>
            <a:r>
              <a:rPr lang="nb-NO" dirty="0" smtClean="0"/>
              <a:t>Og så kom det en pandemi </a:t>
            </a:r>
            <a:r>
              <a:rPr lang="nb-NO" dirty="0" smtClean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… men </a:t>
            </a:r>
            <a:r>
              <a:rPr lang="nb-NO" dirty="0" err="1" smtClean="0">
                <a:sym typeface="Wingdings" panose="05000000000000000000" pitchFamily="2" charset="2"/>
              </a:rPr>
              <a:t>BioNTech</a:t>
            </a:r>
            <a:r>
              <a:rPr lang="nb-NO" dirty="0" smtClean="0">
                <a:sym typeface="Wingdings" panose="05000000000000000000" pitchFamily="2" charset="2"/>
              </a:rPr>
              <a:t> sin løsning er på vei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/>
          <a:stretch/>
        </p:blipFill>
        <p:spPr>
          <a:xfrm>
            <a:off x="6414030" y="2780928"/>
            <a:ext cx="2622466" cy="37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25848"/>
          <a:stretch/>
        </p:blipFill>
        <p:spPr>
          <a:xfrm>
            <a:off x="4676517" y="1772816"/>
            <a:ext cx="4483448" cy="2952328"/>
          </a:xfrm>
          <a:prstGeom prst="rect">
            <a:avLst/>
          </a:prstGeom>
        </p:spPr>
      </p:pic>
      <p:pic>
        <p:nvPicPr>
          <p:cNvPr id="7" name="Picture 11" descr="A picture containing grass, outdoor, agave, green&#10;&#10;Description automatically generated">
            <a:extLst>
              <a:ext uri="{FF2B5EF4-FFF2-40B4-BE49-F238E27FC236}">
                <a16:creationId xmlns:a16="http://schemas.microsoft.com/office/drawing/2014/main" id="{85D09EA3-3CAC-440A-9378-CB77BA8D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9" b="4299"/>
          <a:stretch/>
        </p:blipFill>
        <p:spPr>
          <a:xfrm>
            <a:off x="0" y="9520"/>
            <a:ext cx="7286302" cy="665984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8" descr="A picture containing dark, lit, light&#10;&#10;Description automatically generated">
            <a:extLst>
              <a:ext uri="{FF2B5EF4-FFF2-40B4-BE49-F238E27FC236}">
                <a16:creationId xmlns:a16="http://schemas.microsoft.com/office/drawing/2014/main" id="{749689B2-986A-4678-A095-E759B0DCDE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114" b="7806"/>
          <a:stretch/>
        </p:blipFill>
        <p:spPr>
          <a:xfrm>
            <a:off x="3923928" y="4725144"/>
            <a:ext cx="5220072" cy="194421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7652" r="13547" b="5180"/>
          <a:stretch/>
        </p:blipFill>
        <p:spPr>
          <a:xfrm>
            <a:off x="7286302" y="191417"/>
            <a:ext cx="1164154" cy="1399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1" y="10368"/>
            <a:ext cx="6655861" cy="8309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Jeg har ikke gitt opp, jeg kommer igjen;</a:t>
            </a:r>
            <a:b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Middagen er ikke spist og skogen står der stadig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😉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8532812" cy="1512168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</a:rPr>
              <a:t>How do we analyze repeated measurements?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4800" dirty="0" smtClean="0"/>
              <a:t>ANOVA ?</a:t>
            </a:r>
            <a:r>
              <a:rPr lang="en-US" sz="4800" b="0" dirty="0" smtClean="0"/>
              <a:t>  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(analysis of variance)</a:t>
            </a:r>
            <a:endParaRPr lang="en-U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1726983" cy="130741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425308" cy="4824536"/>
          </a:xfrm>
        </p:spPr>
        <p:txBody>
          <a:bodyPr/>
          <a:lstStyle/>
          <a:p>
            <a:r>
              <a:rPr lang="en-US" dirty="0" smtClean="0"/>
              <a:t>Old classical approach</a:t>
            </a:r>
          </a:p>
          <a:p>
            <a:r>
              <a:rPr lang="en-US" dirty="0" smtClean="0"/>
              <a:t>Easy to calculate by hand</a:t>
            </a:r>
          </a:p>
          <a:p>
            <a:r>
              <a:rPr lang="en-US" dirty="0" smtClean="0"/>
              <a:t>… but:</a:t>
            </a:r>
          </a:p>
          <a:p>
            <a:pPr lvl="1"/>
            <a:r>
              <a:rPr lang="en-US" dirty="0" smtClean="0"/>
              <a:t>Gives p-values, not estimated</a:t>
            </a:r>
            <a:br>
              <a:rPr lang="en-US" dirty="0" smtClean="0"/>
            </a:br>
            <a:r>
              <a:rPr lang="en-US" dirty="0" smtClean="0"/>
              <a:t>(clinical relevant) properties </a:t>
            </a:r>
            <a:br>
              <a:rPr lang="en-US" dirty="0" smtClean="0"/>
            </a:br>
            <a:r>
              <a:rPr lang="en-US" dirty="0" smtClean="0"/>
              <a:t>with confidence interval</a:t>
            </a:r>
          </a:p>
          <a:p>
            <a:pPr lvl="1"/>
            <a:r>
              <a:rPr lang="en-US" dirty="0" smtClean="0"/>
              <a:t>No unbalanced missing data</a:t>
            </a:r>
          </a:p>
          <a:p>
            <a:pPr lvl="1"/>
            <a:r>
              <a:rPr lang="en-US" dirty="0" smtClean="0"/>
              <a:t>Not very flexible</a:t>
            </a:r>
          </a:p>
          <a:p>
            <a:pPr>
              <a:spcBef>
                <a:spcPts val="4200"/>
              </a:spcBef>
            </a:pPr>
            <a:r>
              <a:rPr lang="en-US" b="1" i="1" dirty="0"/>
              <a:t>An endangered </a:t>
            </a:r>
            <a:r>
              <a:rPr lang="en-US" b="1" i="1" dirty="0" smtClean="0"/>
              <a:t>method for repeated measurements?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379499" cy="22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8532812" cy="1512168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</a:rPr>
              <a:t>How do we analyze repeated measurements?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4800" dirty="0" smtClean="0"/>
              <a:t>Mixed models regression</a:t>
            </a:r>
            <a:endParaRPr lang="en-U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2088232" cy="208823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188" y="1772816"/>
            <a:ext cx="47529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62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0" kern="0" dirty="0" smtClean="0"/>
              <a:t>The modern flexible approach </a:t>
            </a:r>
            <a:br>
              <a:rPr lang="en-US" b="0" kern="0" dirty="0" smtClean="0"/>
            </a:br>
            <a:r>
              <a:rPr lang="en-US" b="0" kern="0" dirty="0" smtClean="0"/>
              <a:t>to </a:t>
            </a:r>
            <a:r>
              <a:rPr lang="en-US" b="0" kern="0" dirty="0"/>
              <a:t>repeated measurements</a:t>
            </a:r>
            <a:endParaRPr lang="en-US" b="0" kern="0" dirty="0" smtClean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0" i="1" kern="0" dirty="0" smtClean="0"/>
              <a:t>Works in Stata, R and SPSS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0" i="1" kern="0" dirty="0" smtClean="0"/>
              <a:t>An extension of ordinary regression analysis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0" i="1" kern="0" dirty="0" smtClean="0"/>
              <a:t>Estimates effects with</a:t>
            </a:r>
            <a:br>
              <a:rPr lang="en-US" b="0" i="1" kern="0" dirty="0" smtClean="0"/>
            </a:br>
            <a:r>
              <a:rPr lang="en-US" b="0" i="1" kern="0" dirty="0" smtClean="0"/>
              <a:t>confidence intervals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endParaRPr lang="en-US" b="0" i="1" kern="0" dirty="0" smtClean="0"/>
          </a:p>
          <a:p>
            <a:pPr>
              <a:spcBef>
                <a:spcPts val="4800"/>
              </a:spcBef>
            </a:pPr>
            <a:endParaRPr lang="en-US" b="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 b="34250"/>
          <a:stretch/>
        </p:blipFill>
        <p:spPr>
          <a:xfrm>
            <a:off x="6300192" y="332335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(Modelling individual effects)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184576"/>
          </a:xfrm>
        </p:spPr>
        <p:txBody>
          <a:bodyPr/>
          <a:lstStyle/>
          <a:p>
            <a:pPr marL="0" indent="0">
              <a:buNone/>
              <a:tabLst>
                <a:tab pos="719138" algn="l"/>
                <a:tab pos="2514600" algn="l"/>
                <a:tab pos="2960688" algn="l"/>
              </a:tabLst>
            </a:pPr>
            <a:r>
              <a:rPr lang="en-US" sz="3200" b="1" dirty="0" smtClean="0"/>
              <a:t>Classic basic statistical model: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(linear regression etc.)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sz="2400" dirty="0" smtClean="0"/>
              <a:t>	</a:t>
            </a:r>
            <a:r>
              <a:rPr lang="en-US" sz="2400" i="1" dirty="0" smtClean="0"/>
              <a:t>Y 	= 	“</a:t>
            </a:r>
            <a:r>
              <a:rPr lang="en-US" sz="2400" dirty="0" smtClean="0"/>
              <a:t>covariate effects” + “random noise”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b="1" dirty="0" smtClean="0"/>
              <a:t>A mixed effects model with random effects: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sz="2400" b="1" dirty="0"/>
              <a:t>	</a:t>
            </a:r>
            <a:r>
              <a:rPr lang="en-US" sz="2400" i="1" dirty="0" smtClean="0"/>
              <a:t>Y 	= 	</a:t>
            </a:r>
            <a:r>
              <a:rPr lang="en-US" sz="2400" dirty="0"/>
              <a:t>“covariate effects” + </a:t>
            </a:r>
            <a:r>
              <a:rPr lang="en-US" sz="2400" dirty="0" smtClean="0"/>
              <a:t>“</a:t>
            </a:r>
            <a:r>
              <a:rPr lang="en-US" sz="2400" b="1" dirty="0" smtClean="0"/>
              <a:t>individual variation” </a:t>
            </a:r>
            <a:r>
              <a:rPr lang="en-US" sz="2400" dirty="0" smtClean="0"/>
              <a:t>+ “random noise”</a:t>
            </a:r>
            <a:endParaRPr lang="en-US" sz="2400" dirty="0"/>
          </a:p>
          <a:p>
            <a:pPr marL="719138" indent="-719138">
              <a:lnSpc>
                <a:spcPct val="110000"/>
              </a:lnSpc>
              <a:spcBef>
                <a:spcPts val="8400"/>
              </a:spcBef>
              <a:buNone/>
              <a:tabLst>
                <a:tab pos="719138" algn="l"/>
                <a:tab pos="2514600" algn="l"/>
                <a:tab pos="2960688" algn="l"/>
              </a:tabLst>
            </a:pPr>
            <a:r>
              <a:rPr lang="en-US" sz="2400" dirty="0" smtClean="0">
                <a:solidFill>
                  <a:srgbClr val="0033CC"/>
                </a:solidFill>
              </a:rPr>
              <a:t>=&gt;	We take into account individual variation by random effects </a:t>
            </a:r>
            <a:br>
              <a:rPr lang="en-US" sz="2400" dirty="0" smtClean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(random effects might be used for all sorts of cluster data)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4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 bwMode="auto">
          <a:xfrm>
            <a:off x="6980782" y="5312638"/>
            <a:ext cx="1664743" cy="12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(Modelling individual effects)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184576"/>
          </a:xfrm>
        </p:spPr>
        <p:txBody>
          <a:bodyPr/>
          <a:lstStyle/>
          <a:p>
            <a:pPr marL="0" indent="0">
              <a:buNone/>
              <a:tabLst>
                <a:tab pos="719138" algn="l"/>
                <a:tab pos="2514600" algn="l"/>
                <a:tab pos="2960688" algn="l"/>
              </a:tabLst>
            </a:pPr>
            <a:r>
              <a:rPr lang="en-US" sz="3200" b="1" dirty="0" smtClean="0"/>
              <a:t>Classic basic statistical model: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(linear regression etc.)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sz="2400" dirty="0" smtClean="0"/>
              <a:t>	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b="1" dirty="0" smtClean="0"/>
              <a:t>A mixed effects model with random effects:</a:t>
            </a:r>
          </a:p>
          <a:p>
            <a:pPr marL="0" indent="0">
              <a:buNone/>
              <a:tabLst>
                <a:tab pos="361950" algn="l"/>
                <a:tab pos="712788" algn="l"/>
                <a:tab pos="1073150" algn="l"/>
              </a:tabLst>
            </a:pPr>
            <a:r>
              <a:rPr lang="en-US" sz="2400" b="1" dirty="0"/>
              <a:t>	</a:t>
            </a:r>
            <a:endParaRPr lang="en-US" sz="2400" dirty="0"/>
          </a:p>
          <a:p>
            <a:pPr marL="3225800" indent="0">
              <a:lnSpc>
                <a:spcPct val="110000"/>
              </a:lnSpc>
              <a:spcBef>
                <a:spcPts val="8400"/>
              </a:spcBef>
              <a:buNone/>
              <a:tabLst>
                <a:tab pos="92075" algn="l"/>
                <a:tab pos="2514600" algn="l"/>
                <a:tab pos="2960688" algn="l"/>
              </a:tabLst>
            </a:pPr>
            <a:r>
              <a:rPr lang="en-US" sz="2000" dirty="0"/>
              <a:t>Assumptions;</a:t>
            </a:r>
            <a:br>
              <a:rPr lang="en-US" sz="2000" dirty="0"/>
            </a:br>
            <a:r>
              <a:rPr lang="en-US" sz="2000" dirty="0"/>
              <a:t>The individual </a:t>
            </a:r>
            <a:r>
              <a:rPr lang="en-US" sz="2000" dirty="0" smtClean="0"/>
              <a:t>level </a:t>
            </a:r>
            <a:r>
              <a:rPr lang="en-US" sz="2000" dirty="0"/>
              <a:t>comes from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 smtClean="0"/>
              <a:t>normal distribution,</a:t>
            </a:r>
            <a:r>
              <a:rPr lang="en-US" sz="2400" dirty="0">
                <a:solidFill>
                  <a:srgbClr val="6C3600"/>
                </a:solidFill>
              </a:rPr>
              <a:t/>
            </a:r>
            <a:br>
              <a:rPr lang="en-US" sz="2400" dirty="0">
                <a:solidFill>
                  <a:srgbClr val="6C3600"/>
                </a:solidFill>
              </a:rPr>
            </a:b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(like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normal distributed random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noise)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marL="719138" indent="-719138">
              <a:lnSpc>
                <a:spcPct val="110000"/>
              </a:lnSpc>
              <a:spcBef>
                <a:spcPts val="8400"/>
              </a:spcBef>
              <a:buNone/>
              <a:tabLst>
                <a:tab pos="719138" algn="l"/>
                <a:tab pos="2514600" algn="l"/>
                <a:tab pos="2960688" algn="l"/>
              </a:tabLst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110621"/>
                <a:ext cx="3423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nb-NO" sz="2400" b="0" i="1" smtClean="0">
                          <a:latin typeface="Cambria Math"/>
                        </a:rPr>
                        <m:t>   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+  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 ∗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nb-NO" sz="240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10621"/>
                <a:ext cx="3423821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3861048"/>
                <a:ext cx="4834400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nb-NO" sz="2400" b="0" i="1">
                              <a:latin typeface="Cambria Math"/>
                            </a:rPr>
                            <m:t>𝑖</m:t>
                          </m:r>
                          <m:r>
                            <a:rPr lang="nb-NO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nb-NO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nb-NO" sz="2400" b="0" i="1" smtClean="0">
                          <a:latin typeface="Cambria Math"/>
                        </a:rPr>
                        <m:t>   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nb-NO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 ∗</m:t>
                      </m:r>
                      <m:r>
                        <a:rPr lang="nb-NO" sz="2400" b="0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nb-NO" sz="2400" b="0" i="1" smtClean="0">
                          <a:latin typeface="Cambria Math"/>
                          <a:ea typeface="Cambria Math"/>
                        </a:rPr>
                        <m:t>+ 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b>
                          <m:r>
                            <a:rPr lang="nb-NO" sz="24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sub>
                      </m:sSub>
                      <m:r>
                        <a:rPr lang="nb-NO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nb-NO" sz="24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nb-NO" sz="2400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nb-NO" sz="2400" b="0">
                          <a:latin typeface="Cambria Math"/>
                          <a:ea typeface="Cambria Math"/>
                        </a:rPr>
                        <m:t>+  </m:t>
                      </m:r>
                      <m:sSub>
                        <m:sSubPr>
                          <m:ctrlPr>
                            <a:rPr lang="nb-NO" sz="24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2400" b="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nb-NO" sz="2400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nb-NO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nb-NO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1048"/>
                <a:ext cx="4834400" cy="496674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0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 (individual)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7353300" cy="48863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60512" y="1052736"/>
            <a:ext cx="4391466" cy="1446550"/>
            <a:chOff x="4660512" y="1052736"/>
            <a:chExt cx="4391466" cy="144655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4660512" y="1776011"/>
              <a:ext cx="2071728" cy="64487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732240" y="1052736"/>
              <a:ext cx="2319738" cy="1446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M10 have general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long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distance between 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pituitary and 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pterygomaxillary </a:t>
              </a:r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fissure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9951" y="4725144"/>
            <a:ext cx="4979352" cy="1512168"/>
            <a:chOff x="3930000" y="4790762"/>
            <a:chExt cx="5189304" cy="144655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3930000" y="4859645"/>
              <a:ext cx="2802241" cy="6543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732240" y="4790762"/>
              <a:ext cx="2387064" cy="1446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F04 have general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short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distance between 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pituitary and 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pterygomaxillary </a:t>
              </a:r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fissure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ial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-black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7496B2B-1920-4772-988C-E55A2060A24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101091</TotalTime>
  <Words>1276</Words>
  <Application>Microsoft Office PowerPoint</Application>
  <PresentationFormat>On-screen Show (4:3)</PresentationFormat>
  <Paragraphs>129</Paragraphs>
  <Slides>18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ＭＳ Ｐゴシック</vt:lpstr>
      <vt:lpstr>Arial</vt:lpstr>
      <vt:lpstr>Bookman Old Style</vt:lpstr>
      <vt:lpstr>Calibri</vt:lpstr>
      <vt:lpstr>Cambria Math</vt:lpstr>
      <vt:lpstr>Monotype Corsiva</vt:lpstr>
      <vt:lpstr>Times New Roman</vt:lpstr>
      <vt:lpstr>Wingdings</vt:lpstr>
      <vt:lpstr>special</vt:lpstr>
      <vt:lpstr>gen</vt:lpstr>
      <vt:lpstr>gen-black</vt:lpstr>
      <vt:lpstr>std</vt:lpstr>
      <vt:lpstr>Packager Shell Object</vt:lpstr>
      <vt:lpstr>Analyzing repeated measurements  (mixed models, generalized estimating equation, paired t-test …)</vt:lpstr>
      <vt:lpstr>Oslo Centre for Biostatistics and Epidemiology [OCBE] http://www.med.uio.no/imb/english/research/centres/ocbe/</vt:lpstr>
      <vt:lpstr>Planla å reise til Sørlandet Sykehus</vt:lpstr>
      <vt:lpstr>PowerPoint Presentation</vt:lpstr>
      <vt:lpstr>How do we analyze repeated measurements?  ANOVA ?   (analysis of variance)</vt:lpstr>
      <vt:lpstr>How do we analyze repeated measurements?  Mixed models regression</vt:lpstr>
      <vt:lpstr>Random effects (Modelling individual effects)</vt:lpstr>
      <vt:lpstr>Random effects (Modelling individual effects)</vt:lpstr>
      <vt:lpstr>Random (individual) effects</vt:lpstr>
      <vt:lpstr>Mixed effects models</vt:lpstr>
      <vt:lpstr>Cardiac performance during  exercise with Fontan circulation - data</vt:lpstr>
      <vt:lpstr>Cardiac performance during  exercise with Fontan circulation - data</vt:lpstr>
      <vt:lpstr>Do we always need mixed effects models?</vt:lpstr>
      <vt:lpstr>Non normal (continues variable) distributed data?</vt:lpstr>
      <vt:lpstr>Data format and short demo</vt:lpstr>
      <vt:lpstr>Analyzing repeated measurements  Summary:</vt:lpstr>
      <vt:lpstr>PowerPoint Presentation</vt:lpstr>
      <vt:lpstr>Referanser:</vt:lpstr>
      <vt:lpstr>OCBE</vt:lpstr>
    </vt:vector>
  </TitlesOfParts>
  <Manager>Harald Weedon-Fekjær &lt;harald@weedon-fekjaer.net&gt;</Manager>
  <Company>Kreftregisteret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tumour growth estimated through mammography screening data</dc:title>
  <dc:subject>Estimating tumour growth</dc:subject>
  <dc:creator>Harald Weedon-Fekjær &lt;harald.fekjaer@kreftregisteret.no&gt;</dc:creator>
  <dc:description>17.9.2009: 1230-2pm (50 mins for talks), biostat conference room, HSPH (Harvard)</dc:description>
  <cp:lastModifiedBy>Harald Weedon-Fekjær</cp:lastModifiedBy>
  <cp:revision>2507</cp:revision>
  <cp:lastPrinted>2012-05-24T17:06:51Z</cp:lastPrinted>
  <dcterms:created xsi:type="dcterms:W3CDTF">2001-09-11T13:17:46Z</dcterms:created>
  <dcterms:modified xsi:type="dcterms:W3CDTF">2021-04-16T09:00:59Z</dcterms:modified>
  <cp:category>Kreftsim</cp:category>
  <cp:contentStatus>17.9.2009:</cp:contentStatus>
</cp:coreProperties>
</file>