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trictFirstAndLastChars="0" saveSubsetFonts="1" autoCompressPictures="0">
  <p:sldMasterIdLst>
    <p:sldMasterId id="2147483648" r:id="rId1"/>
  </p:sldMasterIdLst>
  <p:notesMasterIdLst>
    <p:notesMasterId r:id="rId18"/>
  </p:notesMasterIdLst>
  <p:handoutMasterIdLst>
    <p:handoutMasterId r:id="rId19"/>
  </p:handoutMasterIdLst>
  <p:sldIdLst>
    <p:sldId id="269" r:id="rId2"/>
    <p:sldId id="257" r:id="rId3"/>
    <p:sldId id="271" r:id="rId4"/>
    <p:sldId id="258" r:id="rId5"/>
    <p:sldId id="259" r:id="rId6"/>
    <p:sldId id="261" r:id="rId7"/>
    <p:sldId id="273" r:id="rId8"/>
    <p:sldId id="272" r:id="rId9"/>
    <p:sldId id="263" r:id="rId10"/>
    <p:sldId id="266" r:id="rId11"/>
    <p:sldId id="276" r:id="rId12"/>
    <p:sldId id="277" r:id="rId13"/>
    <p:sldId id="267" r:id="rId14"/>
    <p:sldId id="278" r:id="rId15"/>
    <p:sldId id="275" r:id="rId16"/>
    <p:sldId id="270" r:id="rId17"/>
  </p:sldIdLst>
  <p:sldSz cx="9144000" cy="6858000" type="screen4x3"/>
  <p:notesSz cx="6794500" cy="9906000"/>
  <p:defaultTextStyle>
    <a:defPPr>
      <a:defRPr lang="en-US"/>
    </a:defPPr>
    <a:lvl1pPr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1pPr>
    <a:lvl2pPr marL="4572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2pPr>
    <a:lvl3pPr marL="9144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3pPr>
    <a:lvl4pPr marL="13716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4pPr>
    <a:lvl5pPr marL="18288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5pPr>
    <a:lvl6pPr marL="2286000" algn="l" defTabSz="457200" rtl="0" eaLnBrk="1" latinLnBrk="0" hangingPunct="1">
      <a:defRPr sz="2000" kern="1200">
        <a:solidFill>
          <a:schemeClr val="tx1"/>
        </a:solidFill>
        <a:latin typeface="Arial" charset="0"/>
        <a:ea typeface="ヒラギノ角ゴ Pro W3" charset="-128"/>
        <a:cs typeface="ヒラギノ角ゴ Pro W3" charset="-128"/>
      </a:defRPr>
    </a:lvl6pPr>
    <a:lvl7pPr marL="2743200" algn="l" defTabSz="457200" rtl="0" eaLnBrk="1" latinLnBrk="0" hangingPunct="1">
      <a:defRPr sz="2000" kern="1200">
        <a:solidFill>
          <a:schemeClr val="tx1"/>
        </a:solidFill>
        <a:latin typeface="Arial" charset="0"/>
        <a:ea typeface="ヒラギノ角ゴ Pro W3" charset="-128"/>
        <a:cs typeface="ヒラギノ角ゴ Pro W3" charset="-128"/>
      </a:defRPr>
    </a:lvl7pPr>
    <a:lvl8pPr marL="3200400" algn="l" defTabSz="457200" rtl="0" eaLnBrk="1" latinLnBrk="0" hangingPunct="1">
      <a:defRPr sz="2000" kern="1200">
        <a:solidFill>
          <a:schemeClr val="tx1"/>
        </a:solidFill>
        <a:latin typeface="Arial" charset="0"/>
        <a:ea typeface="ヒラギノ角ゴ Pro W3" charset="-128"/>
        <a:cs typeface="ヒラギノ角ゴ Pro W3" charset="-128"/>
      </a:defRPr>
    </a:lvl8pPr>
    <a:lvl9pPr marL="3657600" algn="l" defTabSz="457200" rtl="0" eaLnBrk="1" latinLnBrk="0" hangingPunct="1">
      <a:defRPr sz="2000" kern="1200">
        <a:solidFill>
          <a:schemeClr val="tx1"/>
        </a:solidFill>
        <a:latin typeface="Arial" charset="0"/>
        <a:ea typeface="ヒラギノ角ゴ Pro W3" charset="-128"/>
        <a:cs typeface="ヒラギノ角ゴ Pro W3"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087" autoAdjust="0"/>
    <p:restoredTop sz="92377" autoAdjust="0"/>
  </p:normalViewPr>
  <p:slideViewPr>
    <p:cSldViewPr>
      <p:cViewPr>
        <p:scale>
          <a:sx n="70" d="100"/>
          <a:sy n="70" d="100"/>
        </p:scale>
        <p:origin x="-1812" y="-30"/>
      </p:cViewPr>
      <p:guideLst>
        <p:guide orient="horz" pos="2160"/>
        <p:guide pos="672"/>
        <p:guide pos="5472"/>
        <p:guide pos="1008"/>
        <p:guide pos="115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70" d="100"/>
        <a:sy n="1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pPr>
              <a:defRPr/>
            </a:pPr>
            <a:endParaRPr lang="nb-NO"/>
          </a:p>
        </p:txBody>
      </p:sp>
      <p:sp>
        <p:nvSpPr>
          <p:cNvPr id="3" name="Date Placeholder 2"/>
          <p:cNvSpPr>
            <a:spLocks noGrp="1"/>
          </p:cNvSpPr>
          <p:nvPr>
            <p:ph type="dt" sz="quarter" idx="1"/>
          </p:nvPr>
        </p:nvSpPr>
        <p:spPr>
          <a:xfrm>
            <a:off x="3848645" y="0"/>
            <a:ext cx="2944283" cy="495300"/>
          </a:xfrm>
          <a:prstGeom prst="rect">
            <a:avLst/>
          </a:prstGeom>
        </p:spPr>
        <p:txBody>
          <a:bodyPr vert="horz" lIns="91440" tIns="45720" rIns="91440" bIns="45720" rtlCol="0"/>
          <a:lstStyle>
            <a:lvl1pPr algn="r">
              <a:defRPr sz="1200"/>
            </a:lvl1pPr>
          </a:lstStyle>
          <a:p>
            <a:pPr>
              <a:defRPr/>
            </a:pPr>
            <a:fld id="{9B03CBC6-676D-994E-BC8B-93845DD54113}" type="datetime1">
              <a:rPr lang="nb-NO"/>
              <a:pPr>
                <a:defRPr/>
              </a:pPr>
              <a:t>19.10.2017</a:t>
            </a:fld>
            <a:endParaRPr lang="nb-NO"/>
          </a:p>
        </p:txBody>
      </p:sp>
      <p:sp>
        <p:nvSpPr>
          <p:cNvPr id="4" name="Footer Placeholder 3"/>
          <p:cNvSpPr>
            <a:spLocks noGrp="1"/>
          </p:cNvSpPr>
          <p:nvPr>
            <p:ph type="ftr" sz="quarter" idx="2"/>
          </p:nvPr>
        </p:nvSpPr>
        <p:spPr>
          <a:xfrm>
            <a:off x="0" y="9408981"/>
            <a:ext cx="2944283" cy="495300"/>
          </a:xfrm>
          <a:prstGeom prst="rect">
            <a:avLst/>
          </a:prstGeom>
        </p:spPr>
        <p:txBody>
          <a:bodyPr vert="horz" lIns="91440" tIns="45720" rIns="91440" bIns="45720" rtlCol="0" anchor="b"/>
          <a:lstStyle>
            <a:lvl1pPr algn="l">
              <a:defRPr sz="1200"/>
            </a:lvl1pPr>
          </a:lstStyle>
          <a:p>
            <a:pPr>
              <a:defRPr/>
            </a:pPr>
            <a:endParaRPr lang="nb-NO"/>
          </a:p>
        </p:txBody>
      </p:sp>
      <p:sp>
        <p:nvSpPr>
          <p:cNvPr id="5" name="Slide Number Placeholder 4"/>
          <p:cNvSpPr>
            <a:spLocks noGrp="1"/>
          </p:cNvSpPr>
          <p:nvPr>
            <p:ph type="sldNum" sz="quarter" idx="3"/>
          </p:nvPr>
        </p:nvSpPr>
        <p:spPr>
          <a:xfrm>
            <a:off x="3848645" y="9408981"/>
            <a:ext cx="2944283" cy="495300"/>
          </a:xfrm>
          <a:prstGeom prst="rect">
            <a:avLst/>
          </a:prstGeom>
        </p:spPr>
        <p:txBody>
          <a:bodyPr vert="horz" lIns="91440" tIns="45720" rIns="91440" bIns="45720" rtlCol="0" anchor="b"/>
          <a:lstStyle>
            <a:lvl1pPr algn="r">
              <a:defRPr sz="1200"/>
            </a:lvl1pPr>
          </a:lstStyle>
          <a:p>
            <a:pPr>
              <a:defRPr/>
            </a:pPr>
            <a:fld id="{8B2F31E5-9D0E-7342-B15D-ED1917DF9E3C}" type="slidenum">
              <a:rPr lang="nb-NO"/>
              <a:pPr>
                <a:defRPr/>
              </a:pPr>
              <a:t>‹#›</a:t>
            </a:fld>
            <a:endParaRPr lang="nb-NO"/>
          </a:p>
        </p:txBody>
      </p:sp>
    </p:spTree>
    <p:extLst>
      <p:ext uri="{BB962C8B-B14F-4D97-AF65-F5344CB8AC3E}">
        <p14:creationId xmlns:p14="http://schemas.microsoft.com/office/powerpoint/2010/main" val="40196942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4283" cy="495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3" name="Rectangle 3"/>
          <p:cNvSpPr>
            <a:spLocks noGrp="1" noChangeArrowheads="1"/>
          </p:cNvSpPr>
          <p:nvPr>
            <p:ph type="dt" idx="1"/>
          </p:nvPr>
        </p:nvSpPr>
        <p:spPr bwMode="auto">
          <a:xfrm>
            <a:off x="3850217" y="0"/>
            <a:ext cx="2944283" cy="495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920750" y="742950"/>
            <a:ext cx="4953000" cy="37147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05934" y="4705350"/>
            <a:ext cx="4982633" cy="4457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9410700"/>
            <a:ext cx="2944283" cy="4953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127" name="Rectangle 7"/>
          <p:cNvSpPr>
            <a:spLocks noGrp="1" noChangeArrowheads="1"/>
          </p:cNvSpPr>
          <p:nvPr>
            <p:ph type="sldNum" sz="quarter" idx="5"/>
          </p:nvPr>
        </p:nvSpPr>
        <p:spPr bwMode="auto">
          <a:xfrm>
            <a:off x="3850217" y="9410700"/>
            <a:ext cx="2944283" cy="4953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E7A5FA21-22F9-1842-A88E-F51DA8D9093C}" type="slidenum">
              <a:rPr lang="en-US"/>
              <a:pPr>
                <a:defRPr/>
              </a:pPr>
              <a:t>‹#›</a:t>
            </a:fld>
            <a:endParaRPr lang="en-US"/>
          </a:p>
        </p:txBody>
      </p:sp>
    </p:spTree>
    <p:extLst>
      <p:ext uri="{BB962C8B-B14F-4D97-AF65-F5344CB8AC3E}">
        <p14:creationId xmlns:p14="http://schemas.microsoft.com/office/powerpoint/2010/main" val="401240055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1pPr>
    <a:lvl2pPr marL="457200"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2pPr>
    <a:lvl3pPr marL="914400"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nb-NO" dirty="0" smtClean="0"/>
              <a:t>Med enkelte unntak </a:t>
            </a:r>
            <a:r>
              <a:rPr lang="nb-NO" sz="1200" dirty="0" smtClean="0"/>
              <a:t>ønsker vi å legge oss tett opp til fakultetets tiltak</a:t>
            </a:r>
            <a:r>
              <a:rPr lang="nb-NO" sz="1200" baseline="0" dirty="0" smtClean="0"/>
              <a:t> uten de store tilleggene, og være restriktive med å legge til egne mål å tiltak. Samtidig ser vi at det er noen områder som er særlig viktige for IMB, som også bør være nedfelt i årsplanen. Det er særlig disse vi vil drøfte med dere, men dere kan komme med innspill til alle mål og tiltak i årsplanen.</a:t>
            </a:r>
            <a:endParaRPr lang="nb-NO" sz="1200" dirty="0" smtClean="0"/>
          </a:p>
          <a:p>
            <a:endParaRPr lang="en-US" dirty="0"/>
          </a:p>
        </p:txBody>
      </p:sp>
      <p:sp>
        <p:nvSpPr>
          <p:cNvPr id="4" name="Plassholder for lysbildenummer 3"/>
          <p:cNvSpPr>
            <a:spLocks noGrp="1"/>
          </p:cNvSpPr>
          <p:nvPr>
            <p:ph type="sldNum" sz="quarter" idx="10"/>
          </p:nvPr>
        </p:nvSpPr>
        <p:spPr/>
        <p:txBody>
          <a:bodyPr/>
          <a:lstStyle/>
          <a:p>
            <a:pPr>
              <a:defRPr/>
            </a:pPr>
            <a:fld id="{E7A5FA21-22F9-1842-A88E-F51DA8D9093C}" type="slidenum">
              <a:rPr lang="en-US" smtClean="0"/>
              <a:pPr>
                <a:defRPr/>
              </a:pPr>
              <a:t>3</a:t>
            </a:fld>
            <a:endParaRPr lang="en-US"/>
          </a:p>
        </p:txBody>
      </p:sp>
    </p:spTree>
    <p:extLst>
      <p:ext uri="{BB962C8B-B14F-4D97-AF65-F5344CB8AC3E}">
        <p14:creationId xmlns:p14="http://schemas.microsoft.com/office/powerpoint/2010/main" val="31322380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nb-NO" dirty="0" smtClean="0"/>
              <a:t>Som ikke er dekket av fakultetets tiltak</a:t>
            </a:r>
            <a:endParaRPr lang="en-US" dirty="0" smtClean="0"/>
          </a:p>
          <a:p>
            <a:endParaRPr lang="en-US" dirty="0"/>
          </a:p>
        </p:txBody>
      </p:sp>
      <p:sp>
        <p:nvSpPr>
          <p:cNvPr id="4" name="Plassholder for lysbildenummer 3"/>
          <p:cNvSpPr>
            <a:spLocks noGrp="1"/>
          </p:cNvSpPr>
          <p:nvPr>
            <p:ph type="sldNum" sz="quarter" idx="10"/>
          </p:nvPr>
        </p:nvSpPr>
        <p:spPr/>
        <p:txBody>
          <a:bodyPr/>
          <a:lstStyle/>
          <a:p>
            <a:pPr>
              <a:defRPr/>
            </a:pPr>
            <a:fld id="{E7A5FA21-22F9-1842-A88E-F51DA8D9093C}" type="slidenum">
              <a:rPr lang="en-US" smtClean="0"/>
              <a:pPr>
                <a:defRPr/>
              </a:pPr>
              <a:t>12</a:t>
            </a:fld>
            <a:endParaRPr lang="en-US"/>
          </a:p>
        </p:txBody>
      </p:sp>
    </p:spTree>
    <p:extLst>
      <p:ext uri="{BB962C8B-B14F-4D97-AF65-F5344CB8AC3E}">
        <p14:creationId xmlns:p14="http://schemas.microsoft.com/office/powerpoint/2010/main" val="26849393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US" dirty="0"/>
          </a:p>
        </p:txBody>
      </p:sp>
      <p:sp>
        <p:nvSpPr>
          <p:cNvPr id="4" name="Plassholder for lysbildenummer 3"/>
          <p:cNvSpPr>
            <a:spLocks noGrp="1"/>
          </p:cNvSpPr>
          <p:nvPr>
            <p:ph type="sldNum" sz="quarter" idx="10"/>
          </p:nvPr>
        </p:nvSpPr>
        <p:spPr/>
        <p:txBody>
          <a:bodyPr/>
          <a:lstStyle/>
          <a:p>
            <a:pPr>
              <a:defRPr/>
            </a:pPr>
            <a:fld id="{E7A5FA21-22F9-1842-A88E-F51DA8D9093C}" type="slidenum">
              <a:rPr lang="en-US" smtClean="0"/>
              <a:pPr>
                <a:defRPr/>
              </a:pPr>
              <a:t>14</a:t>
            </a:fld>
            <a:endParaRPr lang="en-US"/>
          </a:p>
        </p:txBody>
      </p:sp>
    </p:spTree>
    <p:extLst>
      <p:ext uri="{BB962C8B-B14F-4D97-AF65-F5344CB8AC3E}">
        <p14:creationId xmlns:p14="http://schemas.microsoft.com/office/powerpoint/2010/main" val="3870573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nb-NO" sz="1200" dirty="0" smtClean="0"/>
              <a:t>Enheten skal konkretisere hvilke resultater enheten forventer at aktivitetene vil gi ved utgangen av 2018. Dette kan være flere resultater enn forventede resultatene som er omtalt i UiOs årsplan 2018-2020. Formålet med å spesifisere forventede resultater er at det skal bidra til god sammenheng mellom igangsatte aktiviteter og faktisk måloppnåelse. En konkretisering av forventede resultater på kort og mellomlang sikt vil også gjøre det enklere å evaluere hvorvidt igangsatte aktiviteter bidrar til måloppnåelse.</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nb-NO" sz="1200" dirty="0" smtClean="0"/>
              <a:t>Enheten skal spesifisere hvilke aktivitetene som skal gjennomføres i perioden 2018-2020 for å sikre at UiOs forventede resultater nås.</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nb-NO" sz="1200" dirty="0" smtClean="0"/>
              <a:t>Enheten skal spesifisere tidspunkt for når sentrale delaktiviteter/delleveranser i gjennomføring av aktiviteten skal være ferdig.</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nb-NO" sz="1200" dirty="0" smtClean="0"/>
              <a:t>Enheten skal spesifisere hvilken funksjon som har ansvar for at aktiviteten gjennomføres og at forventede resultater nås.</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nb-NO" sz="1200" dirty="0" smtClean="0"/>
              <a:t>Enhetene skal spesifisere innen hvilket tidspunkt i kommende treårsperiode tiltaket skal være fullført.</a:t>
            </a:r>
          </a:p>
          <a:p>
            <a:pPr marL="171450" marR="0" indent="-171450" algn="l" defTabSz="914400" rtl="0" eaLnBrk="0" fontAlgn="base" latinLnBrk="0" hangingPunct="0">
              <a:lnSpc>
                <a:spcPct val="100000"/>
              </a:lnSpc>
              <a:spcBef>
                <a:spcPct val="30000"/>
              </a:spcBef>
              <a:spcAft>
                <a:spcPct val="0"/>
              </a:spcAft>
              <a:buClrTx/>
              <a:buSzTx/>
              <a:buFontTx/>
              <a:buChar char="-"/>
              <a:tabLst/>
              <a:defRPr/>
            </a:pPr>
            <a:endParaRPr lang="nb-NO" sz="1200" dirty="0" smtClean="0"/>
          </a:p>
          <a:p>
            <a:pPr marL="171450" marR="0" indent="-171450" algn="l" defTabSz="914400" rtl="0" eaLnBrk="0" fontAlgn="base" latinLnBrk="0" hangingPunct="0">
              <a:lnSpc>
                <a:spcPct val="100000"/>
              </a:lnSpc>
              <a:spcBef>
                <a:spcPct val="30000"/>
              </a:spcBef>
              <a:spcAft>
                <a:spcPct val="0"/>
              </a:spcAft>
              <a:buClrTx/>
              <a:buSzTx/>
              <a:buFontTx/>
              <a:buChar char="-"/>
              <a:tabLst/>
              <a:defRPr/>
            </a:pPr>
            <a:endParaRPr lang="nb-NO" sz="1200" dirty="0" smtClean="0"/>
          </a:p>
          <a:p>
            <a:pPr marL="171450" marR="0" indent="-171450" algn="l" defTabSz="914400" rtl="0" eaLnBrk="0" fontAlgn="base" latinLnBrk="0" hangingPunct="0">
              <a:lnSpc>
                <a:spcPct val="100000"/>
              </a:lnSpc>
              <a:spcBef>
                <a:spcPct val="30000"/>
              </a:spcBef>
              <a:spcAft>
                <a:spcPct val="0"/>
              </a:spcAft>
              <a:buClrTx/>
              <a:buSzTx/>
              <a:buFontTx/>
              <a:buChar char="-"/>
              <a:tabLst/>
              <a:defRPr/>
            </a:pPr>
            <a:endParaRPr lang="nb-NO" sz="1200" dirty="0" smtClean="0"/>
          </a:p>
          <a:p>
            <a:pPr marL="171450" marR="0" indent="-171450" algn="l" defTabSz="914400" rtl="0" eaLnBrk="0" fontAlgn="base" latinLnBrk="0" hangingPunct="0">
              <a:lnSpc>
                <a:spcPct val="100000"/>
              </a:lnSpc>
              <a:spcBef>
                <a:spcPct val="30000"/>
              </a:spcBef>
              <a:spcAft>
                <a:spcPct val="0"/>
              </a:spcAft>
              <a:buClrTx/>
              <a:buSzTx/>
              <a:buFontTx/>
              <a:buChar char="-"/>
              <a:tabLst/>
              <a:defRPr/>
            </a:pPr>
            <a:endParaRPr lang="nb-NO" sz="1200" dirty="0" smtClean="0"/>
          </a:p>
          <a:p>
            <a:endParaRPr lang="nb-NO" dirty="0"/>
          </a:p>
        </p:txBody>
      </p:sp>
      <p:sp>
        <p:nvSpPr>
          <p:cNvPr id="4" name="Slide Number Placeholder 3"/>
          <p:cNvSpPr>
            <a:spLocks noGrp="1"/>
          </p:cNvSpPr>
          <p:nvPr>
            <p:ph type="sldNum" sz="quarter" idx="10"/>
          </p:nvPr>
        </p:nvSpPr>
        <p:spPr/>
        <p:txBody>
          <a:bodyPr/>
          <a:lstStyle/>
          <a:p>
            <a:pPr>
              <a:defRPr/>
            </a:pPr>
            <a:fld id="{E7A5FA21-22F9-1842-A88E-F51DA8D9093C}" type="slidenum">
              <a:rPr lang="en-US" smtClean="0"/>
              <a:pPr>
                <a:defRPr/>
              </a:pPr>
              <a:t>4</a:t>
            </a:fld>
            <a:endParaRPr lang="en-US"/>
          </a:p>
        </p:txBody>
      </p:sp>
    </p:spTree>
    <p:extLst>
      <p:ext uri="{BB962C8B-B14F-4D97-AF65-F5344CB8AC3E}">
        <p14:creationId xmlns:p14="http://schemas.microsoft.com/office/powerpoint/2010/main" val="489071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smtClean="0"/>
          </a:p>
        </p:txBody>
      </p:sp>
      <p:sp>
        <p:nvSpPr>
          <p:cNvPr id="4" name="Slide Number Placeholder 3"/>
          <p:cNvSpPr>
            <a:spLocks noGrp="1"/>
          </p:cNvSpPr>
          <p:nvPr>
            <p:ph type="sldNum" sz="quarter" idx="10"/>
          </p:nvPr>
        </p:nvSpPr>
        <p:spPr/>
        <p:txBody>
          <a:bodyPr/>
          <a:lstStyle/>
          <a:p>
            <a:pPr>
              <a:defRPr/>
            </a:pPr>
            <a:fld id="{E7A5FA21-22F9-1842-A88E-F51DA8D9093C}" type="slidenum">
              <a:rPr lang="en-US" smtClean="0"/>
              <a:pPr>
                <a:defRPr/>
              </a:pPr>
              <a:t>5</a:t>
            </a:fld>
            <a:endParaRPr lang="en-US"/>
          </a:p>
        </p:txBody>
      </p:sp>
    </p:spTree>
    <p:extLst>
      <p:ext uri="{BB962C8B-B14F-4D97-AF65-F5344CB8AC3E}">
        <p14:creationId xmlns:p14="http://schemas.microsoft.com/office/powerpoint/2010/main" val="2846593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200" b="1" i="0" u="none" strike="noStrike" kern="1200" baseline="0" dirty="0" smtClean="0">
                <a:solidFill>
                  <a:schemeClr val="tx1"/>
                </a:solidFill>
                <a:latin typeface="Arial" charset="0"/>
                <a:ea typeface="ヒラギノ角ゴ Pro W3" charset="-128"/>
                <a:cs typeface="ヒラギノ角ゴ Pro W3" charset="-128"/>
              </a:rPr>
              <a:t>Mål som instituttene spesielt skal følge opp</a:t>
            </a:r>
            <a:endParaRPr lang="nb-NO" dirty="0"/>
          </a:p>
        </p:txBody>
      </p:sp>
      <p:sp>
        <p:nvSpPr>
          <p:cNvPr id="4" name="Slide Number Placeholder 3"/>
          <p:cNvSpPr>
            <a:spLocks noGrp="1"/>
          </p:cNvSpPr>
          <p:nvPr>
            <p:ph type="sldNum" sz="quarter" idx="10"/>
          </p:nvPr>
        </p:nvSpPr>
        <p:spPr/>
        <p:txBody>
          <a:bodyPr/>
          <a:lstStyle/>
          <a:p>
            <a:pPr>
              <a:defRPr/>
            </a:pPr>
            <a:fld id="{E7A5FA21-22F9-1842-A88E-F51DA8D9093C}" type="slidenum">
              <a:rPr lang="en-US" smtClean="0"/>
              <a:pPr>
                <a:defRPr/>
              </a:pPr>
              <a:t>6</a:t>
            </a:fld>
            <a:endParaRPr lang="en-US"/>
          </a:p>
        </p:txBody>
      </p:sp>
    </p:spTree>
    <p:extLst>
      <p:ext uri="{BB962C8B-B14F-4D97-AF65-F5344CB8AC3E}">
        <p14:creationId xmlns:p14="http://schemas.microsoft.com/office/powerpoint/2010/main" val="1422730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Mål 2 berører ikke oss</a:t>
            </a:r>
            <a:endParaRPr lang="nb-NO" dirty="0"/>
          </a:p>
        </p:txBody>
      </p:sp>
      <p:sp>
        <p:nvSpPr>
          <p:cNvPr id="4" name="Slide Number Placeholder 3"/>
          <p:cNvSpPr>
            <a:spLocks noGrp="1"/>
          </p:cNvSpPr>
          <p:nvPr>
            <p:ph type="sldNum" sz="quarter" idx="10"/>
          </p:nvPr>
        </p:nvSpPr>
        <p:spPr/>
        <p:txBody>
          <a:bodyPr/>
          <a:lstStyle/>
          <a:p>
            <a:pPr>
              <a:defRPr/>
            </a:pPr>
            <a:fld id="{E7A5FA21-22F9-1842-A88E-F51DA8D9093C}" type="slidenum">
              <a:rPr lang="en-US" smtClean="0"/>
              <a:pPr>
                <a:defRPr/>
              </a:pPr>
              <a:t>7</a:t>
            </a:fld>
            <a:endParaRPr lang="en-US"/>
          </a:p>
        </p:txBody>
      </p:sp>
    </p:spTree>
    <p:extLst>
      <p:ext uri="{BB962C8B-B14F-4D97-AF65-F5344CB8AC3E}">
        <p14:creationId xmlns:p14="http://schemas.microsoft.com/office/powerpoint/2010/main" val="1422730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pPr>
              <a:defRPr/>
            </a:pPr>
            <a:fld id="{E7A5FA21-22F9-1842-A88E-F51DA8D9093C}" type="slidenum">
              <a:rPr lang="en-US" smtClean="0"/>
              <a:pPr>
                <a:defRPr/>
              </a:pPr>
              <a:t>8</a:t>
            </a:fld>
            <a:endParaRPr lang="en-US"/>
          </a:p>
        </p:txBody>
      </p:sp>
    </p:spTree>
    <p:extLst>
      <p:ext uri="{BB962C8B-B14F-4D97-AF65-F5344CB8AC3E}">
        <p14:creationId xmlns:p14="http://schemas.microsoft.com/office/powerpoint/2010/main" val="14227305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pPr>
              <a:defRPr/>
            </a:pPr>
            <a:fld id="{E7A5FA21-22F9-1842-A88E-F51DA8D9093C}" type="slidenum">
              <a:rPr lang="en-US" smtClean="0"/>
              <a:pPr>
                <a:defRPr/>
              </a:pPr>
              <a:t>9</a:t>
            </a:fld>
            <a:endParaRPr lang="en-US"/>
          </a:p>
        </p:txBody>
      </p:sp>
    </p:spTree>
    <p:extLst>
      <p:ext uri="{BB962C8B-B14F-4D97-AF65-F5344CB8AC3E}">
        <p14:creationId xmlns:p14="http://schemas.microsoft.com/office/powerpoint/2010/main" val="14227305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Mål</a:t>
            </a:r>
            <a:r>
              <a:rPr lang="nb-NO" baseline="0" dirty="0" smtClean="0"/>
              <a:t> 6, 7 og 8 berører ikke oss</a:t>
            </a:r>
            <a:endParaRPr lang="nb-NO" dirty="0"/>
          </a:p>
        </p:txBody>
      </p:sp>
      <p:sp>
        <p:nvSpPr>
          <p:cNvPr id="4" name="Slide Number Placeholder 3"/>
          <p:cNvSpPr>
            <a:spLocks noGrp="1"/>
          </p:cNvSpPr>
          <p:nvPr>
            <p:ph type="sldNum" sz="quarter" idx="10"/>
          </p:nvPr>
        </p:nvSpPr>
        <p:spPr/>
        <p:txBody>
          <a:bodyPr/>
          <a:lstStyle/>
          <a:p>
            <a:pPr>
              <a:defRPr/>
            </a:pPr>
            <a:fld id="{E7A5FA21-22F9-1842-A88E-F51DA8D9093C}" type="slidenum">
              <a:rPr lang="en-US" smtClean="0"/>
              <a:pPr>
                <a:defRPr/>
              </a:pPr>
              <a:t>10</a:t>
            </a:fld>
            <a:endParaRPr lang="en-US"/>
          </a:p>
        </p:txBody>
      </p:sp>
    </p:spTree>
    <p:extLst>
      <p:ext uri="{BB962C8B-B14F-4D97-AF65-F5344CB8AC3E}">
        <p14:creationId xmlns:p14="http://schemas.microsoft.com/office/powerpoint/2010/main" val="14227305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pPr>
              <a:defRPr/>
            </a:pPr>
            <a:fld id="{E7A5FA21-22F9-1842-A88E-F51DA8D9093C}" type="slidenum">
              <a:rPr lang="en-US" smtClean="0"/>
              <a:pPr>
                <a:defRPr/>
              </a:pPr>
              <a:t>11</a:t>
            </a:fld>
            <a:endParaRPr lang="en-US"/>
          </a:p>
        </p:txBody>
      </p:sp>
    </p:spTree>
    <p:extLst>
      <p:ext uri="{BB962C8B-B14F-4D97-AF65-F5344CB8AC3E}">
        <p14:creationId xmlns:p14="http://schemas.microsoft.com/office/powerpoint/2010/main" val="14227305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sz="quarter"/>
          </p:nvPr>
        </p:nvSpPr>
        <p:spPr>
          <a:xfrm>
            <a:off x="1143000" y="2286000"/>
            <a:ext cx="7543800" cy="1143000"/>
          </a:xfrm>
        </p:spPr>
        <p:txBody>
          <a:bodyPr anchor="b"/>
          <a:lstStyle>
            <a:lvl1pPr>
              <a:defRPr sz="2000"/>
            </a:lvl1pPr>
          </a:lstStyle>
          <a:p>
            <a:r>
              <a:rPr lang="en-US" smtClean="0"/>
              <a:t>Click to edit Master title style</a:t>
            </a:r>
            <a:endParaRPr lang="en-US"/>
          </a:p>
        </p:txBody>
      </p:sp>
      <p:sp>
        <p:nvSpPr>
          <p:cNvPr id="3075" name="Rectangle 3"/>
          <p:cNvSpPr>
            <a:spLocks noGrp="1" noChangeArrowheads="1"/>
          </p:cNvSpPr>
          <p:nvPr>
            <p:ph type="subTitle" sz="quarter" idx="1"/>
          </p:nvPr>
        </p:nvSpPr>
        <p:spPr>
          <a:xfrm>
            <a:off x="1143000" y="3429000"/>
            <a:ext cx="7543800" cy="1752600"/>
          </a:xfrm>
        </p:spPr>
        <p:txBody>
          <a:bodyPr/>
          <a:lstStyle>
            <a:lvl1pPr marL="0" indent="0">
              <a:buFontTx/>
              <a:buNone/>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Rectangle 10"/>
          <p:cNvSpPr>
            <a:spLocks noGrp="1" noChangeArrowheads="1"/>
          </p:cNvSpPr>
          <p:nvPr>
            <p:ph type="dt" sz="half" idx="10"/>
          </p:nvPr>
        </p:nvSpPr>
        <p:spPr/>
        <p:txBody>
          <a:bodyPr/>
          <a:lstStyle>
            <a:lvl1pPr>
              <a:defRPr/>
            </a:lvl1pPr>
          </a:lstStyle>
          <a:p>
            <a:pPr>
              <a:defRPr/>
            </a:pPr>
            <a:endParaRPr lang="nb-NO"/>
          </a:p>
        </p:txBody>
      </p:sp>
      <p:sp>
        <p:nvSpPr>
          <p:cNvPr id="5" name="Rectangle 11"/>
          <p:cNvSpPr>
            <a:spLocks noGrp="1" noChangeArrowheads="1"/>
          </p:cNvSpPr>
          <p:nvPr>
            <p:ph type="ftr" sz="quarter" idx="11"/>
          </p:nvPr>
        </p:nvSpPr>
        <p:spPr/>
        <p:txBody>
          <a:bodyPr/>
          <a:lstStyle>
            <a:lvl1pPr>
              <a:defRPr/>
            </a:lvl1pPr>
          </a:lstStyle>
          <a:p>
            <a:pPr>
              <a:defRPr/>
            </a:pPr>
            <a:endParaRPr lang="en-US"/>
          </a:p>
        </p:txBody>
      </p:sp>
      <p:sp>
        <p:nvSpPr>
          <p:cNvPr id="6" name="Rectangle 12"/>
          <p:cNvSpPr>
            <a:spLocks noGrp="1" noChangeArrowheads="1"/>
          </p:cNvSpPr>
          <p:nvPr>
            <p:ph type="sldNum" sz="quarter" idx="12"/>
          </p:nvPr>
        </p:nvSpPr>
        <p:spPr/>
        <p:txBody>
          <a:bodyPr/>
          <a:lstStyle>
            <a:lvl1pPr>
              <a:defRPr/>
            </a:lvl1pPr>
          </a:lstStyle>
          <a:p>
            <a:pPr>
              <a:defRPr/>
            </a:pPr>
            <a:fld id="{BE57389C-B62A-FC4E-883C-81C912132BE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838200"/>
            <a:ext cx="1924050" cy="5257800"/>
          </a:xfrm>
        </p:spPr>
        <p:txBody>
          <a:bodyPr vert="eaVert"/>
          <a:lstStyle/>
          <a:p>
            <a:r>
              <a:rPr lang="en-US" smtClean="0"/>
              <a:t>Click to edit Master title style</a:t>
            </a:r>
            <a:endParaRPr lang="nb-NO"/>
          </a:p>
        </p:txBody>
      </p:sp>
      <p:sp>
        <p:nvSpPr>
          <p:cNvPr id="3" name="Vertical Text Placeholder 2"/>
          <p:cNvSpPr>
            <a:spLocks noGrp="1"/>
          </p:cNvSpPr>
          <p:nvPr>
            <p:ph type="body" orient="vert" idx="1"/>
          </p:nvPr>
        </p:nvSpPr>
        <p:spPr>
          <a:xfrm>
            <a:off x="990600" y="838200"/>
            <a:ext cx="561975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Rectangle 10"/>
          <p:cNvSpPr>
            <a:spLocks noGrp="1" noChangeArrowheads="1"/>
          </p:cNvSpPr>
          <p:nvPr>
            <p:ph type="dt" sz="half" idx="10"/>
          </p:nvPr>
        </p:nvSpPr>
        <p:spPr/>
        <p:txBody>
          <a:bodyPr/>
          <a:lstStyle>
            <a:lvl1pPr>
              <a:defRPr/>
            </a:lvl1pPr>
          </a:lstStyle>
          <a:p>
            <a:pPr>
              <a:defRPr/>
            </a:pPr>
            <a:endParaRPr lang="nb-NO"/>
          </a:p>
        </p:txBody>
      </p:sp>
      <p:sp>
        <p:nvSpPr>
          <p:cNvPr id="5" name="Rectangle 11"/>
          <p:cNvSpPr>
            <a:spLocks noGrp="1" noChangeArrowheads="1"/>
          </p:cNvSpPr>
          <p:nvPr>
            <p:ph type="ftr" sz="quarter" idx="11"/>
          </p:nvPr>
        </p:nvSpPr>
        <p:spPr/>
        <p:txBody>
          <a:bodyPr/>
          <a:lstStyle>
            <a:lvl1pPr>
              <a:defRPr/>
            </a:lvl1pPr>
          </a:lstStyle>
          <a:p>
            <a:pPr>
              <a:defRPr/>
            </a:pPr>
            <a:endParaRPr lang="en-US"/>
          </a:p>
        </p:txBody>
      </p:sp>
      <p:sp>
        <p:nvSpPr>
          <p:cNvPr id="6" name="Rectangle 12"/>
          <p:cNvSpPr>
            <a:spLocks noGrp="1" noChangeArrowheads="1"/>
          </p:cNvSpPr>
          <p:nvPr>
            <p:ph type="sldNum" sz="quarter" idx="12"/>
          </p:nvPr>
        </p:nvSpPr>
        <p:spPr/>
        <p:txBody>
          <a:bodyPr/>
          <a:lstStyle>
            <a:lvl1pPr>
              <a:defRPr/>
            </a:lvl1pPr>
          </a:lstStyle>
          <a:p>
            <a:pPr>
              <a:defRPr/>
            </a:pPr>
            <a:fld id="{84E18950-947B-9A4A-93E1-88E3838D400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Rectangle 10"/>
          <p:cNvSpPr>
            <a:spLocks noGrp="1" noChangeArrowheads="1"/>
          </p:cNvSpPr>
          <p:nvPr>
            <p:ph type="dt" sz="half" idx="10"/>
          </p:nvPr>
        </p:nvSpPr>
        <p:spPr/>
        <p:txBody>
          <a:bodyPr/>
          <a:lstStyle>
            <a:lvl1pPr>
              <a:defRPr/>
            </a:lvl1pPr>
          </a:lstStyle>
          <a:p>
            <a:pPr>
              <a:defRPr/>
            </a:pPr>
            <a:endParaRPr lang="nb-NO"/>
          </a:p>
        </p:txBody>
      </p:sp>
      <p:sp>
        <p:nvSpPr>
          <p:cNvPr id="5" name="Rectangle 11"/>
          <p:cNvSpPr>
            <a:spLocks noGrp="1" noChangeArrowheads="1"/>
          </p:cNvSpPr>
          <p:nvPr>
            <p:ph type="ftr" sz="quarter" idx="11"/>
          </p:nvPr>
        </p:nvSpPr>
        <p:spPr/>
        <p:txBody>
          <a:bodyPr/>
          <a:lstStyle>
            <a:lvl1pPr>
              <a:defRPr/>
            </a:lvl1pPr>
          </a:lstStyle>
          <a:p>
            <a:pPr>
              <a:defRPr/>
            </a:pPr>
            <a:endParaRPr lang="en-US"/>
          </a:p>
        </p:txBody>
      </p:sp>
      <p:sp>
        <p:nvSpPr>
          <p:cNvPr id="6" name="Rectangle 12"/>
          <p:cNvSpPr>
            <a:spLocks noGrp="1" noChangeArrowheads="1"/>
          </p:cNvSpPr>
          <p:nvPr>
            <p:ph type="sldNum" sz="quarter" idx="12"/>
          </p:nvPr>
        </p:nvSpPr>
        <p:spPr/>
        <p:txBody>
          <a:bodyPr/>
          <a:lstStyle>
            <a:lvl1pPr>
              <a:defRPr/>
            </a:lvl1pPr>
          </a:lstStyle>
          <a:p>
            <a:pPr>
              <a:defRPr/>
            </a:pPr>
            <a:fld id="{554E5A98-231D-754A-BE71-DD0F181708A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p:txBody>
          <a:bodyPr/>
          <a:lstStyle>
            <a:lvl1pPr>
              <a:defRPr/>
            </a:lvl1pPr>
          </a:lstStyle>
          <a:p>
            <a:pPr>
              <a:defRPr/>
            </a:pPr>
            <a:endParaRPr lang="nb-NO"/>
          </a:p>
        </p:txBody>
      </p:sp>
      <p:sp>
        <p:nvSpPr>
          <p:cNvPr id="5" name="Rectangle 11"/>
          <p:cNvSpPr>
            <a:spLocks noGrp="1" noChangeArrowheads="1"/>
          </p:cNvSpPr>
          <p:nvPr>
            <p:ph type="ftr" sz="quarter" idx="11"/>
          </p:nvPr>
        </p:nvSpPr>
        <p:spPr/>
        <p:txBody>
          <a:bodyPr/>
          <a:lstStyle>
            <a:lvl1pPr>
              <a:defRPr/>
            </a:lvl1pPr>
          </a:lstStyle>
          <a:p>
            <a:pPr>
              <a:defRPr/>
            </a:pPr>
            <a:endParaRPr lang="en-US"/>
          </a:p>
        </p:txBody>
      </p:sp>
      <p:sp>
        <p:nvSpPr>
          <p:cNvPr id="6" name="Rectangle 12"/>
          <p:cNvSpPr>
            <a:spLocks noGrp="1" noChangeArrowheads="1"/>
          </p:cNvSpPr>
          <p:nvPr>
            <p:ph type="sldNum" sz="quarter" idx="12"/>
          </p:nvPr>
        </p:nvSpPr>
        <p:spPr/>
        <p:txBody>
          <a:bodyPr/>
          <a:lstStyle>
            <a:lvl1pPr>
              <a:defRPr/>
            </a:lvl1pPr>
          </a:lstStyle>
          <a:p>
            <a:pPr>
              <a:defRPr/>
            </a:pPr>
            <a:fld id="{8AAC3D1D-3415-4341-9B6D-C8DAECE58BE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9906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49149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Rectangle 10"/>
          <p:cNvSpPr>
            <a:spLocks noGrp="1" noChangeArrowheads="1"/>
          </p:cNvSpPr>
          <p:nvPr>
            <p:ph type="dt" sz="half" idx="10"/>
          </p:nvPr>
        </p:nvSpPr>
        <p:spPr/>
        <p:txBody>
          <a:bodyPr/>
          <a:lstStyle>
            <a:lvl1pPr>
              <a:defRPr/>
            </a:lvl1pPr>
          </a:lstStyle>
          <a:p>
            <a:pPr>
              <a:defRPr/>
            </a:pPr>
            <a:endParaRPr lang="nb-NO"/>
          </a:p>
        </p:txBody>
      </p:sp>
      <p:sp>
        <p:nvSpPr>
          <p:cNvPr id="6" name="Rectangle 11"/>
          <p:cNvSpPr>
            <a:spLocks noGrp="1" noChangeArrowheads="1"/>
          </p:cNvSpPr>
          <p:nvPr>
            <p:ph type="ftr" sz="quarter" idx="11"/>
          </p:nvPr>
        </p:nvSpPr>
        <p:spPr/>
        <p:txBody>
          <a:bodyPr/>
          <a:lstStyle>
            <a:lvl1pPr>
              <a:defRPr/>
            </a:lvl1pPr>
          </a:lstStyle>
          <a:p>
            <a:pPr>
              <a:defRPr/>
            </a:pPr>
            <a:endParaRPr lang="en-US"/>
          </a:p>
        </p:txBody>
      </p:sp>
      <p:sp>
        <p:nvSpPr>
          <p:cNvPr id="7" name="Rectangle 12"/>
          <p:cNvSpPr>
            <a:spLocks noGrp="1" noChangeArrowheads="1"/>
          </p:cNvSpPr>
          <p:nvPr>
            <p:ph type="sldNum" sz="quarter" idx="12"/>
          </p:nvPr>
        </p:nvSpPr>
        <p:spPr/>
        <p:txBody>
          <a:bodyPr/>
          <a:lstStyle>
            <a:lvl1pPr>
              <a:defRPr/>
            </a:lvl1pPr>
          </a:lstStyle>
          <a:p>
            <a:pPr>
              <a:defRPr/>
            </a:pPr>
            <a:fld id="{92A02AEF-9B37-3D49-A137-02474C350EA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7" name="Rectangle 10"/>
          <p:cNvSpPr>
            <a:spLocks noGrp="1" noChangeArrowheads="1"/>
          </p:cNvSpPr>
          <p:nvPr>
            <p:ph type="dt" sz="half" idx="10"/>
          </p:nvPr>
        </p:nvSpPr>
        <p:spPr/>
        <p:txBody>
          <a:bodyPr/>
          <a:lstStyle>
            <a:lvl1pPr>
              <a:defRPr/>
            </a:lvl1pPr>
          </a:lstStyle>
          <a:p>
            <a:pPr>
              <a:defRPr/>
            </a:pPr>
            <a:endParaRPr lang="nb-NO"/>
          </a:p>
        </p:txBody>
      </p:sp>
      <p:sp>
        <p:nvSpPr>
          <p:cNvPr id="8" name="Rectangle 11"/>
          <p:cNvSpPr>
            <a:spLocks noGrp="1" noChangeArrowheads="1"/>
          </p:cNvSpPr>
          <p:nvPr>
            <p:ph type="ftr" sz="quarter" idx="11"/>
          </p:nvPr>
        </p:nvSpPr>
        <p:spPr/>
        <p:txBody>
          <a:bodyPr/>
          <a:lstStyle>
            <a:lvl1pPr>
              <a:defRPr/>
            </a:lvl1pPr>
          </a:lstStyle>
          <a:p>
            <a:pPr>
              <a:defRPr/>
            </a:pPr>
            <a:endParaRPr lang="en-US"/>
          </a:p>
        </p:txBody>
      </p:sp>
      <p:sp>
        <p:nvSpPr>
          <p:cNvPr id="9" name="Rectangle 12"/>
          <p:cNvSpPr>
            <a:spLocks noGrp="1" noChangeArrowheads="1"/>
          </p:cNvSpPr>
          <p:nvPr>
            <p:ph type="sldNum" sz="quarter" idx="12"/>
          </p:nvPr>
        </p:nvSpPr>
        <p:spPr/>
        <p:txBody>
          <a:bodyPr/>
          <a:lstStyle>
            <a:lvl1pPr>
              <a:defRPr/>
            </a:lvl1pPr>
          </a:lstStyle>
          <a:p>
            <a:pPr>
              <a:defRPr/>
            </a:pPr>
            <a:fld id="{0CE11D12-E1D5-D44B-8E48-B0E04450B35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Rectangle 10"/>
          <p:cNvSpPr>
            <a:spLocks noGrp="1" noChangeArrowheads="1"/>
          </p:cNvSpPr>
          <p:nvPr>
            <p:ph type="dt" sz="half" idx="10"/>
          </p:nvPr>
        </p:nvSpPr>
        <p:spPr/>
        <p:txBody>
          <a:bodyPr/>
          <a:lstStyle>
            <a:lvl1pPr>
              <a:defRPr/>
            </a:lvl1pPr>
          </a:lstStyle>
          <a:p>
            <a:pPr>
              <a:defRPr/>
            </a:pPr>
            <a:endParaRPr lang="nb-NO"/>
          </a:p>
        </p:txBody>
      </p:sp>
      <p:sp>
        <p:nvSpPr>
          <p:cNvPr id="4" name="Rectangle 11"/>
          <p:cNvSpPr>
            <a:spLocks noGrp="1" noChangeArrowheads="1"/>
          </p:cNvSpPr>
          <p:nvPr>
            <p:ph type="ftr" sz="quarter" idx="11"/>
          </p:nvPr>
        </p:nvSpPr>
        <p:spPr/>
        <p:txBody>
          <a:bodyPr/>
          <a:lstStyle>
            <a:lvl1pPr>
              <a:defRPr/>
            </a:lvl1pPr>
          </a:lstStyle>
          <a:p>
            <a:pPr>
              <a:defRPr/>
            </a:pPr>
            <a:endParaRPr lang="en-US"/>
          </a:p>
        </p:txBody>
      </p:sp>
      <p:sp>
        <p:nvSpPr>
          <p:cNvPr id="5" name="Rectangle 12"/>
          <p:cNvSpPr>
            <a:spLocks noGrp="1" noChangeArrowheads="1"/>
          </p:cNvSpPr>
          <p:nvPr>
            <p:ph type="sldNum" sz="quarter" idx="12"/>
          </p:nvPr>
        </p:nvSpPr>
        <p:spPr/>
        <p:txBody>
          <a:bodyPr/>
          <a:lstStyle>
            <a:lvl1pPr>
              <a:defRPr/>
            </a:lvl1pPr>
          </a:lstStyle>
          <a:p>
            <a:pPr>
              <a:defRPr/>
            </a:pPr>
            <a:fld id="{C78529E3-5F83-764A-B942-A83F6EE74B0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p:txBody>
          <a:bodyPr/>
          <a:lstStyle>
            <a:lvl1pPr>
              <a:defRPr/>
            </a:lvl1pPr>
          </a:lstStyle>
          <a:p>
            <a:pPr>
              <a:defRPr/>
            </a:pPr>
            <a:endParaRPr lang="nb-NO"/>
          </a:p>
        </p:txBody>
      </p:sp>
      <p:sp>
        <p:nvSpPr>
          <p:cNvPr id="3" name="Rectangle 11"/>
          <p:cNvSpPr>
            <a:spLocks noGrp="1" noChangeArrowheads="1"/>
          </p:cNvSpPr>
          <p:nvPr>
            <p:ph type="ftr" sz="quarter" idx="11"/>
          </p:nvPr>
        </p:nvSpPr>
        <p:spPr/>
        <p:txBody>
          <a:bodyPr/>
          <a:lstStyle>
            <a:lvl1pPr>
              <a:defRPr/>
            </a:lvl1pPr>
          </a:lstStyle>
          <a:p>
            <a:pPr>
              <a:defRPr/>
            </a:pPr>
            <a:endParaRPr lang="en-US"/>
          </a:p>
        </p:txBody>
      </p:sp>
      <p:sp>
        <p:nvSpPr>
          <p:cNvPr id="4" name="Rectangle 12"/>
          <p:cNvSpPr>
            <a:spLocks noGrp="1" noChangeArrowheads="1"/>
          </p:cNvSpPr>
          <p:nvPr>
            <p:ph type="sldNum" sz="quarter" idx="12"/>
          </p:nvPr>
        </p:nvSpPr>
        <p:spPr/>
        <p:txBody>
          <a:bodyPr/>
          <a:lstStyle>
            <a:lvl1pPr>
              <a:defRPr/>
            </a:lvl1pPr>
          </a:lstStyle>
          <a:p>
            <a:pPr>
              <a:defRPr/>
            </a:pPr>
            <a:fld id="{29E504F5-645A-594C-BAF0-F93026CA4A0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endParaRPr lang="nb-NO"/>
          </a:p>
        </p:txBody>
      </p:sp>
      <p:sp>
        <p:nvSpPr>
          <p:cNvPr id="6" name="Rectangle 11"/>
          <p:cNvSpPr>
            <a:spLocks noGrp="1" noChangeArrowheads="1"/>
          </p:cNvSpPr>
          <p:nvPr>
            <p:ph type="ftr" sz="quarter" idx="11"/>
          </p:nvPr>
        </p:nvSpPr>
        <p:spPr/>
        <p:txBody>
          <a:bodyPr/>
          <a:lstStyle>
            <a:lvl1pPr>
              <a:defRPr/>
            </a:lvl1pPr>
          </a:lstStyle>
          <a:p>
            <a:pPr>
              <a:defRPr/>
            </a:pPr>
            <a:endParaRPr lang="en-US"/>
          </a:p>
        </p:txBody>
      </p:sp>
      <p:sp>
        <p:nvSpPr>
          <p:cNvPr id="7" name="Rectangle 12"/>
          <p:cNvSpPr>
            <a:spLocks noGrp="1" noChangeArrowheads="1"/>
          </p:cNvSpPr>
          <p:nvPr>
            <p:ph type="sldNum" sz="quarter" idx="12"/>
          </p:nvPr>
        </p:nvSpPr>
        <p:spPr/>
        <p:txBody>
          <a:bodyPr/>
          <a:lstStyle>
            <a:lvl1pPr>
              <a:defRPr/>
            </a:lvl1pPr>
          </a:lstStyle>
          <a:p>
            <a:pPr>
              <a:defRPr/>
            </a:pPr>
            <a:fld id="{055B71CB-E381-0846-B09C-0D1C245AF39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nb-NO"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endParaRPr lang="nb-NO"/>
          </a:p>
        </p:txBody>
      </p:sp>
      <p:sp>
        <p:nvSpPr>
          <p:cNvPr id="6" name="Rectangle 11"/>
          <p:cNvSpPr>
            <a:spLocks noGrp="1" noChangeArrowheads="1"/>
          </p:cNvSpPr>
          <p:nvPr>
            <p:ph type="ftr" sz="quarter" idx="11"/>
          </p:nvPr>
        </p:nvSpPr>
        <p:spPr/>
        <p:txBody>
          <a:bodyPr/>
          <a:lstStyle>
            <a:lvl1pPr>
              <a:defRPr/>
            </a:lvl1pPr>
          </a:lstStyle>
          <a:p>
            <a:pPr>
              <a:defRPr/>
            </a:pPr>
            <a:endParaRPr lang="en-US"/>
          </a:p>
        </p:txBody>
      </p:sp>
      <p:sp>
        <p:nvSpPr>
          <p:cNvPr id="7" name="Rectangle 12"/>
          <p:cNvSpPr>
            <a:spLocks noGrp="1" noChangeArrowheads="1"/>
          </p:cNvSpPr>
          <p:nvPr>
            <p:ph type="sldNum" sz="quarter" idx="12"/>
          </p:nvPr>
        </p:nvSpPr>
        <p:spPr/>
        <p:txBody>
          <a:bodyPr/>
          <a:lstStyle>
            <a:lvl1pPr>
              <a:defRPr/>
            </a:lvl1pPr>
          </a:lstStyle>
          <a:p>
            <a:pPr>
              <a:defRPr/>
            </a:pPr>
            <a:fld id="{11A068DE-6464-E04C-9E13-ACDA79DED5C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990600" y="838200"/>
            <a:ext cx="7696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Rectangle 8"/>
          <p:cNvSpPr>
            <a:spLocks noGrp="1" noChangeArrowheads="1"/>
          </p:cNvSpPr>
          <p:nvPr>
            <p:ph type="body" idx="1"/>
          </p:nvPr>
        </p:nvSpPr>
        <p:spPr bwMode="auto">
          <a:xfrm>
            <a:off x="990600" y="1981200"/>
            <a:ext cx="7696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34" name="Rectangle 10"/>
          <p:cNvSpPr>
            <a:spLocks noGrp="1" noChangeArrowheads="1"/>
          </p:cNvSpPr>
          <p:nvPr>
            <p:ph type="dt" sz="half" idx="2"/>
          </p:nvPr>
        </p:nvSpPr>
        <p:spPr bwMode="auto">
          <a:xfrm>
            <a:off x="990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900"/>
            </a:lvl1pPr>
          </a:lstStyle>
          <a:p>
            <a:pPr>
              <a:defRPr/>
            </a:pPr>
            <a:endParaRPr lang="nb-NO"/>
          </a:p>
        </p:txBody>
      </p:sp>
      <p:sp>
        <p:nvSpPr>
          <p:cNvPr id="1035" name="Rectangle 11"/>
          <p:cNvSpPr>
            <a:spLocks noGrp="1" noChangeArrowheads="1"/>
          </p:cNvSpPr>
          <p:nvPr>
            <p:ph type="ftr" sz="quarter" idx="3"/>
          </p:nvPr>
        </p:nvSpPr>
        <p:spPr bwMode="auto">
          <a:xfrm>
            <a:off x="3048000" y="6248400"/>
            <a:ext cx="4800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900"/>
            </a:lvl1pPr>
          </a:lstStyle>
          <a:p>
            <a:pPr>
              <a:defRPr/>
            </a:pPr>
            <a:endParaRPr lang="en-US"/>
          </a:p>
        </p:txBody>
      </p:sp>
      <p:sp>
        <p:nvSpPr>
          <p:cNvPr id="1036" name="Rectangle 12"/>
          <p:cNvSpPr>
            <a:spLocks noGrp="1" noChangeArrowheads="1"/>
          </p:cNvSpPr>
          <p:nvPr>
            <p:ph type="sldNum" sz="quarter" idx="4"/>
          </p:nvPr>
        </p:nvSpPr>
        <p:spPr bwMode="auto">
          <a:xfrm>
            <a:off x="8001000" y="6248400"/>
            <a:ext cx="685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900"/>
            </a:lvl1pPr>
          </a:lstStyle>
          <a:p>
            <a:pPr>
              <a:defRPr/>
            </a:pPr>
            <a:fld id="{BA1A4FF5-9392-6845-AD51-AA6F281DD362}" type="slidenum">
              <a:rPr lang="en-US"/>
              <a:pPr>
                <a:defRPr/>
              </a:pPr>
              <a:t>‹#›</a:t>
            </a:fld>
            <a:endParaRPr lang="en-US"/>
          </a:p>
        </p:txBody>
      </p:sp>
      <p:pic>
        <p:nvPicPr>
          <p:cNvPr id="8" name="Picture 7" descr="MED_IMB_A.png"/>
          <p:cNvPicPr>
            <a:picLocks noChangeAspect="1"/>
          </p:cNvPicPr>
          <p:nvPr/>
        </p:nvPicPr>
        <p:blipFill>
          <a:blip r:embed="rId13"/>
          <a:stretch>
            <a:fillRect/>
          </a:stretch>
        </p:blipFill>
        <p:spPr>
          <a:xfrm>
            <a:off x="304800" y="228600"/>
            <a:ext cx="3429872" cy="325989"/>
          </a:xfrm>
          <a:prstGeom prst="rect">
            <a:avLst/>
          </a:prstGeom>
        </p:spPr>
      </p:pic>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hf hdr="0" ftr="0" dt="0"/>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har char="–"/>
        <a:defRPr>
          <a:solidFill>
            <a:schemeClr val="tx1"/>
          </a:solidFill>
          <a:latin typeface="+mn-lt"/>
          <a:ea typeface="+mn-ea"/>
          <a:cs typeface="+mn-cs"/>
        </a:defRPr>
      </a:lvl4pPr>
      <a:lvl5pPr marL="2057400" indent="-228600" algn="l" rtl="0" eaLnBrk="1" fontAlgn="base" hangingPunct="1">
        <a:spcBef>
          <a:spcPct val="20000"/>
        </a:spcBef>
        <a:spcAft>
          <a:spcPct val="0"/>
        </a:spcAft>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16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b-NO" dirty="0" smtClean="0"/>
              <a:t>Årsplan IMB 2018-2020</a:t>
            </a:r>
            <a:endParaRPr lang="nb-NO" dirty="0"/>
          </a:p>
        </p:txBody>
      </p:sp>
      <p:sp>
        <p:nvSpPr>
          <p:cNvPr id="6" name="Text Placeholder 5"/>
          <p:cNvSpPr>
            <a:spLocks noGrp="1"/>
          </p:cNvSpPr>
          <p:nvPr>
            <p:ph type="body" idx="1"/>
          </p:nvPr>
        </p:nvSpPr>
        <p:spPr/>
        <p:txBody>
          <a:bodyPr/>
          <a:lstStyle/>
          <a:p>
            <a:r>
              <a:rPr lang="nb-NO" sz="2400" dirty="0" smtClean="0"/>
              <a:t>Instituttrådsmøte 19. oktober 2017</a:t>
            </a:r>
            <a:endParaRPr lang="nb-NO" sz="2400" dirty="0"/>
          </a:p>
        </p:txBody>
      </p:sp>
      <p:sp>
        <p:nvSpPr>
          <p:cNvPr id="4" name="Slide Number Placeholder 3"/>
          <p:cNvSpPr>
            <a:spLocks noGrp="1"/>
          </p:cNvSpPr>
          <p:nvPr>
            <p:ph type="sldNum" sz="quarter" idx="12"/>
          </p:nvPr>
        </p:nvSpPr>
        <p:spPr/>
        <p:txBody>
          <a:bodyPr/>
          <a:lstStyle/>
          <a:p>
            <a:pPr>
              <a:defRPr/>
            </a:pPr>
            <a:fld id="{554E5A98-231D-754A-BE71-DD0F181708AA}" type="slidenum">
              <a:rPr lang="en-US" smtClean="0"/>
              <a:pPr>
                <a:defRPr/>
              </a:pPr>
              <a:t>2</a:t>
            </a:fld>
            <a:endParaRPr lang="en-US"/>
          </a:p>
        </p:txBody>
      </p:sp>
    </p:spTree>
    <p:extLst>
      <p:ext uri="{BB962C8B-B14F-4D97-AF65-F5344CB8AC3E}">
        <p14:creationId xmlns:p14="http://schemas.microsoft.com/office/powerpoint/2010/main" val="3013875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844824"/>
            <a:ext cx="7696200" cy="3816424"/>
          </a:xfrm>
        </p:spPr>
        <p:txBody>
          <a:bodyPr/>
          <a:lstStyle/>
          <a:p>
            <a:pPr marL="0" indent="0">
              <a:buNone/>
            </a:pPr>
            <a:r>
              <a:rPr lang="nb-NO" sz="1600" b="1" dirty="0" smtClean="0"/>
              <a:t>Mål 10: </a:t>
            </a:r>
            <a:r>
              <a:rPr lang="nb-NO" sz="1600" b="1" dirty="0"/>
              <a:t>Styrke </a:t>
            </a:r>
            <a:r>
              <a:rPr lang="nb-NO" sz="1600" b="1" dirty="0" smtClean="0"/>
              <a:t>sektorsamarbeidet</a:t>
            </a:r>
          </a:p>
          <a:p>
            <a:pPr marL="0" indent="0">
              <a:buNone/>
            </a:pPr>
            <a:endParaRPr lang="nb-NO" sz="1400" b="1" dirty="0" smtClean="0"/>
          </a:p>
          <a:p>
            <a:pPr marL="0" indent="0">
              <a:buNone/>
            </a:pPr>
            <a:r>
              <a:rPr lang="nb-NO" sz="1400" b="1" dirty="0"/>
              <a:t>Tiltak</a:t>
            </a:r>
            <a:r>
              <a:rPr lang="nb-NO" sz="1400" b="1" dirty="0" smtClean="0"/>
              <a:t>:</a:t>
            </a:r>
          </a:p>
          <a:p>
            <a:r>
              <a:rPr lang="nb-NO" sz="1400" dirty="0"/>
              <a:t>Arbeide for at UiO og OUS etablerer et samarbeid om effektiv drift av </a:t>
            </a:r>
            <a:r>
              <a:rPr lang="nb-NO" sz="1400" dirty="0" smtClean="0"/>
              <a:t>institusjonenes dyrestaller </a:t>
            </a:r>
            <a:r>
              <a:rPr lang="nb-NO" sz="1400" dirty="0"/>
              <a:t>gjennom for eksempel </a:t>
            </a:r>
            <a:r>
              <a:rPr lang="nb-NO" sz="1400" dirty="0" smtClean="0"/>
              <a:t>arbeids-/funksjonsdeling</a:t>
            </a:r>
          </a:p>
          <a:p>
            <a:endParaRPr lang="nb-NO" sz="1400" dirty="0"/>
          </a:p>
          <a:p>
            <a:pPr marL="0" indent="0">
              <a:buNone/>
            </a:pPr>
            <a:r>
              <a:rPr lang="nb-NO" sz="1400" b="1" dirty="0"/>
              <a:t>Forventede resultater 2018-2020:</a:t>
            </a:r>
          </a:p>
          <a:p>
            <a:r>
              <a:rPr lang="nb-NO" sz="1400" dirty="0" smtClean="0"/>
              <a:t>Utdanne </a:t>
            </a:r>
            <a:r>
              <a:rPr lang="nb-NO" sz="1400" dirty="0"/>
              <a:t>årlig to «offentlige» </a:t>
            </a:r>
            <a:r>
              <a:rPr lang="nb-NO" sz="1400" dirty="0" err="1" smtClean="0"/>
              <a:t>PhD</a:t>
            </a:r>
            <a:r>
              <a:rPr lang="nb-NO" sz="1400" dirty="0" smtClean="0"/>
              <a:t>-kandidater</a:t>
            </a:r>
          </a:p>
          <a:p>
            <a:r>
              <a:rPr lang="nb-NO" sz="1400" dirty="0" smtClean="0">
                <a:solidFill>
                  <a:srgbClr val="FF0000"/>
                </a:solidFill>
              </a:rPr>
              <a:t>Driftsmodell for Avdeling for komparativ </a:t>
            </a:r>
            <a:r>
              <a:rPr lang="nb-NO" sz="1400" dirty="0" smtClean="0">
                <a:solidFill>
                  <a:srgbClr val="FF0000"/>
                </a:solidFill>
              </a:rPr>
              <a:t>medisin er </a:t>
            </a:r>
            <a:r>
              <a:rPr lang="nb-NO" sz="1400" dirty="0" smtClean="0">
                <a:solidFill>
                  <a:srgbClr val="FF0000"/>
                </a:solidFill>
              </a:rPr>
              <a:t>tilpasset samarbeid på tvers av organisasjonene</a:t>
            </a:r>
            <a:endParaRPr lang="nb-NO" sz="1400" dirty="0">
              <a:solidFill>
                <a:srgbClr val="FF0000"/>
              </a:solidFill>
            </a:endParaRPr>
          </a:p>
        </p:txBody>
      </p:sp>
      <p:sp>
        <p:nvSpPr>
          <p:cNvPr id="4" name="Slide Number Placeholder 3"/>
          <p:cNvSpPr>
            <a:spLocks noGrp="1"/>
          </p:cNvSpPr>
          <p:nvPr>
            <p:ph type="sldNum" sz="quarter" idx="12"/>
          </p:nvPr>
        </p:nvSpPr>
        <p:spPr/>
        <p:txBody>
          <a:bodyPr/>
          <a:lstStyle/>
          <a:p>
            <a:pPr>
              <a:defRPr/>
            </a:pPr>
            <a:fld id="{554E5A98-231D-754A-BE71-DD0F181708AA}" type="slidenum">
              <a:rPr lang="en-US" smtClean="0"/>
              <a:pPr>
                <a:defRPr/>
              </a:pPr>
              <a:t>11</a:t>
            </a:fld>
            <a:endParaRPr lang="en-US"/>
          </a:p>
        </p:txBody>
      </p:sp>
      <p:sp>
        <p:nvSpPr>
          <p:cNvPr id="5" name="Title 1"/>
          <p:cNvSpPr>
            <a:spLocks noGrp="1"/>
          </p:cNvSpPr>
          <p:nvPr>
            <p:ph type="title"/>
          </p:nvPr>
        </p:nvSpPr>
        <p:spPr>
          <a:xfrm>
            <a:off x="990600" y="629816"/>
            <a:ext cx="7696200" cy="1143000"/>
          </a:xfrm>
        </p:spPr>
        <p:txBody>
          <a:bodyPr/>
          <a:lstStyle/>
          <a:p>
            <a:r>
              <a:rPr lang="nb-NO" dirty="0" smtClean="0">
                <a:solidFill>
                  <a:schemeClr val="bg2"/>
                </a:solidFill>
              </a:rPr>
              <a:t>Årsplan </a:t>
            </a:r>
            <a:r>
              <a:rPr lang="nb-NO" dirty="0" err="1">
                <a:solidFill>
                  <a:schemeClr val="bg2"/>
                </a:solidFill>
              </a:rPr>
              <a:t>M</a:t>
            </a:r>
            <a:r>
              <a:rPr lang="nb-NO" dirty="0" err="1" smtClean="0">
                <a:solidFill>
                  <a:schemeClr val="bg2"/>
                </a:solidFill>
              </a:rPr>
              <a:t>edfak</a:t>
            </a:r>
            <a:r>
              <a:rPr lang="nb-NO" dirty="0">
                <a:solidFill>
                  <a:schemeClr val="bg2"/>
                </a:solidFill>
              </a:rPr>
              <a:t> 2018-2020</a:t>
            </a:r>
            <a:r>
              <a:rPr lang="nb-NO" dirty="0"/>
              <a:t/>
            </a:r>
            <a:br>
              <a:rPr lang="nb-NO" dirty="0"/>
            </a:br>
            <a:r>
              <a:rPr lang="nb-NO" sz="2400" dirty="0"/>
              <a:t>VIRKSOMHETSOVERGRIPENDE UTFORDRINGER</a:t>
            </a:r>
            <a:endParaRPr lang="nb-NO" sz="3600" dirty="0"/>
          </a:p>
        </p:txBody>
      </p:sp>
      <p:sp>
        <p:nvSpPr>
          <p:cNvPr id="6" name="Avrundet rektangel 5"/>
          <p:cNvSpPr/>
          <p:nvPr/>
        </p:nvSpPr>
        <p:spPr bwMode="auto">
          <a:xfrm>
            <a:off x="1043608" y="4941168"/>
            <a:ext cx="5976664" cy="648072"/>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1800" b="0" i="1" u="none" strike="noStrike" cap="none" normalizeH="0" baseline="0" dirty="0" smtClean="0">
                <a:ln>
                  <a:noFill/>
                </a:ln>
                <a:effectLst/>
              </a:rPr>
              <a:t>Tiltak sort</a:t>
            </a:r>
            <a:r>
              <a:rPr kumimoji="0" lang="nb-NO" sz="1800" b="0" i="1" u="none" strike="noStrike" cap="none" normalizeH="0" baseline="0" dirty="0" smtClean="0">
                <a:ln>
                  <a:noFill/>
                </a:ln>
                <a:solidFill>
                  <a:schemeClr val="accent2"/>
                </a:solidFill>
                <a:effectLst/>
              </a:rPr>
              <a:t>: Iht. fakultetets årsplan</a:t>
            </a:r>
          </a:p>
          <a:p>
            <a:pPr marL="0" marR="0" indent="0" algn="l" defTabSz="914400" rtl="0" eaLnBrk="0" fontAlgn="base" latinLnBrk="0" hangingPunct="0">
              <a:lnSpc>
                <a:spcPct val="100000"/>
              </a:lnSpc>
              <a:spcBef>
                <a:spcPct val="0"/>
              </a:spcBef>
              <a:spcAft>
                <a:spcPct val="0"/>
              </a:spcAft>
              <a:buClrTx/>
              <a:buSzTx/>
              <a:buFontTx/>
              <a:buNone/>
              <a:tabLst/>
            </a:pPr>
            <a:r>
              <a:rPr lang="nb-NO" sz="1800" i="1" dirty="0" smtClean="0">
                <a:solidFill>
                  <a:srgbClr val="FF0000"/>
                </a:solidFill>
              </a:rPr>
              <a:t>Tiltak rødt</a:t>
            </a:r>
            <a:r>
              <a:rPr lang="nb-NO" sz="1800" i="1" dirty="0" smtClean="0">
                <a:solidFill>
                  <a:schemeClr val="accent2"/>
                </a:solidFill>
              </a:rPr>
              <a:t>: Forslag til IMB-spesifikke tiltak/resultater</a:t>
            </a:r>
            <a:endParaRPr kumimoji="0" lang="en-US" sz="1800" b="0" i="1" u="none" strike="noStrike" cap="none" normalizeH="0" baseline="0" dirty="0">
              <a:ln>
                <a:noFill/>
              </a:ln>
              <a:solidFill>
                <a:schemeClr val="accent2"/>
              </a:solidFill>
              <a:effectLst/>
            </a:endParaRPr>
          </a:p>
        </p:txBody>
      </p:sp>
    </p:spTree>
    <p:extLst>
      <p:ext uri="{BB962C8B-B14F-4D97-AF65-F5344CB8AC3E}">
        <p14:creationId xmlns:p14="http://schemas.microsoft.com/office/powerpoint/2010/main" val="3505783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696200" cy="790600"/>
          </a:xfrm>
        </p:spPr>
        <p:txBody>
          <a:bodyPr/>
          <a:lstStyle/>
          <a:p>
            <a:r>
              <a:rPr lang="nb-NO" dirty="0"/>
              <a:t>Forslag til instituttspesifikke </a:t>
            </a:r>
            <a:r>
              <a:rPr lang="nb-NO" dirty="0" smtClean="0"/>
              <a:t>tiltak</a:t>
            </a:r>
            <a:endParaRPr lang="nb-NO" dirty="0"/>
          </a:p>
        </p:txBody>
      </p:sp>
      <p:sp>
        <p:nvSpPr>
          <p:cNvPr id="3" name="Content Placeholder 2"/>
          <p:cNvSpPr>
            <a:spLocks noGrp="1"/>
          </p:cNvSpPr>
          <p:nvPr>
            <p:ph idx="1"/>
          </p:nvPr>
        </p:nvSpPr>
        <p:spPr>
          <a:xfrm>
            <a:off x="990600" y="1628800"/>
            <a:ext cx="7696200" cy="4472136"/>
          </a:xfrm>
        </p:spPr>
        <p:txBody>
          <a:bodyPr/>
          <a:lstStyle/>
          <a:p>
            <a:pPr marL="0" lvl="0" indent="0">
              <a:buNone/>
            </a:pPr>
            <a:r>
              <a:rPr lang="nb-NO" sz="1400" dirty="0" smtClean="0"/>
              <a:t>FORSKNING</a:t>
            </a:r>
            <a:endParaRPr lang="nb-NO" sz="1400" dirty="0"/>
          </a:p>
          <a:p>
            <a:pPr marL="0" lvl="0" indent="0">
              <a:buNone/>
            </a:pPr>
            <a:r>
              <a:rPr lang="nb-NO" sz="1400" b="1" dirty="0"/>
              <a:t>Mål 2: </a:t>
            </a:r>
            <a:r>
              <a:rPr lang="nb-NO" sz="1400" b="1" dirty="0" smtClean="0"/>
              <a:t>IMB </a:t>
            </a:r>
            <a:r>
              <a:rPr lang="nb-NO" sz="1400" b="1" dirty="0"/>
              <a:t>skal styrke sitt tverrfaglige samarbeid</a:t>
            </a:r>
            <a:endParaRPr lang="nb-NO" sz="1400" b="1" dirty="0" smtClean="0"/>
          </a:p>
          <a:p>
            <a:pPr marL="0" lvl="0" indent="0">
              <a:buNone/>
            </a:pPr>
            <a:r>
              <a:rPr lang="nb-NO" sz="1400" dirty="0" smtClean="0"/>
              <a:t>IMB </a:t>
            </a:r>
            <a:r>
              <a:rPr lang="nb-NO" sz="1400" dirty="0"/>
              <a:t>skal videreutvikle sterke tverrfaglige miljøer internt, og posisjonere seg i UiOs satsing innen livsvitenskap. </a:t>
            </a:r>
            <a:r>
              <a:rPr lang="nb-NO" sz="1400" dirty="0" err="1"/>
              <a:t>IMBs</a:t>
            </a:r>
            <a:r>
              <a:rPr lang="nb-NO" sz="1400" dirty="0"/>
              <a:t> fagmiljøer skal bygge nasjonale og internasjonale nettverk med sikte på å styrke samarbeidet om søknader om ekstern finansiering</a:t>
            </a:r>
            <a:r>
              <a:rPr lang="nb-NO" sz="1400" dirty="0" smtClean="0"/>
              <a:t>.</a:t>
            </a:r>
          </a:p>
          <a:p>
            <a:pPr marL="0" lvl="0" indent="0">
              <a:buNone/>
            </a:pPr>
            <a:endParaRPr lang="nb-NO" sz="1400" dirty="0"/>
          </a:p>
          <a:p>
            <a:pPr marL="0" lvl="0" indent="0">
              <a:buNone/>
            </a:pPr>
            <a:r>
              <a:rPr lang="nb-NO" sz="1400" b="1" dirty="0"/>
              <a:t>Tiltak:</a:t>
            </a:r>
          </a:p>
          <a:p>
            <a:r>
              <a:rPr lang="nb-NO" sz="1400" dirty="0" smtClean="0"/>
              <a:t>Gjennomføre en retreat med gruppelederne med evaluering og videreutvikling av tematiske </a:t>
            </a:r>
            <a:r>
              <a:rPr lang="nb-NO" sz="1400" dirty="0"/>
              <a:t>områder </a:t>
            </a:r>
            <a:endParaRPr lang="nb-NO" sz="1400" dirty="0" smtClean="0"/>
          </a:p>
          <a:p>
            <a:r>
              <a:rPr lang="nb-NO" sz="1400" dirty="0" smtClean="0"/>
              <a:t>Det </a:t>
            </a:r>
            <a:r>
              <a:rPr lang="nb-NO" sz="1400" dirty="0"/>
              <a:t>skal vurderes om tematiske områder kan organiseres på nye måter for å styrke </a:t>
            </a:r>
            <a:r>
              <a:rPr lang="nb-NO" sz="1400" dirty="0" smtClean="0"/>
              <a:t>samhandling på tvers av fagområder. </a:t>
            </a:r>
          </a:p>
          <a:p>
            <a:r>
              <a:rPr lang="nb-NO" sz="1400" dirty="0" smtClean="0"/>
              <a:t>Tematiske områder for posisjonering i UiOs satsing innen livsvitenskap skal vurderes</a:t>
            </a:r>
            <a:r>
              <a:rPr lang="nb-NO" sz="1400" dirty="0" smtClean="0"/>
              <a:t>.</a:t>
            </a:r>
          </a:p>
          <a:p>
            <a:endParaRPr lang="nb-NO" sz="1200" dirty="0"/>
          </a:p>
          <a:p>
            <a:pPr marL="0" indent="0">
              <a:buNone/>
            </a:pPr>
            <a:r>
              <a:rPr lang="nb-NO" sz="1400" b="1" dirty="0"/>
              <a:t>Resultater:</a:t>
            </a:r>
          </a:p>
          <a:p>
            <a:r>
              <a:rPr lang="nb-NO" sz="1400" dirty="0" smtClean="0"/>
              <a:t>IMB </a:t>
            </a:r>
            <a:r>
              <a:rPr lang="nb-NO" sz="1400" dirty="0"/>
              <a:t>har </a:t>
            </a:r>
            <a:r>
              <a:rPr lang="nb-NO" sz="1400" dirty="0" smtClean="0"/>
              <a:t>styrket det tverrfaglige </a:t>
            </a:r>
            <a:r>
              <a:rPr lang="nb-NO" sz="1400" dirty="0"/>
              <a:t>samarbeidet internt </a:t>
            </a:r>
            <a:endParaRPr lang="nb-NO" sz="1400" dirty="0" smtClean="0"/>
          </a:p>
          <a:p>
            <a:r>
              <a:rPr lang="nb-NO" sz="1400" dirty="0" smtClean="0"/>
              <a:t>IMB </a:t>
            </a:r>
            <a:r>
              <a:rPr lang="nb-NO" sz="1400" dirty="0"/>
              <a:t>er fullt integrert i </a:t>
            </a:r>
            <a:r>
              <a:rPr lang="nb-NO" sz="1400" dirty="0" smtClean="0"/>
              <a:t>UiOs </a:t>
            </a:r>
            <a:r>
              <a:rPr lang="nb-NO" sz="1400" dirty="0" err="1" smtClean="0"/>
              <a:t>livsvitenskapsatsning</a:t>
            </a:r>
            <a:endParaRPr lang="nb-NO" sz="1400" dirty="0"/>
          </a:p>
          <a:p>
            <a:r>
              <a:rPr lang="nb-NO" sz="1400" dirty="0" smtClean="0"/>
              <a:t>IMB </a:t>
            </a:r>
            <a:r>
              <a:rPr lang="nb-NO" sz="1400" dirty="0"/>
              <a:t>har etablert solide tverrfaglige nettverk nasjonalt og internasjonalt som kan utnyttes i søknader om ekstern finansiering</a:t>
            </a:r>
            <a:endParaRPr lang="nb-NO" sz="1400" dirty="0" smtClean="0"/>
          </a:p>
          <a:p>
            <a:pPr marL="0" indent="0">
              <a:buNone/>
            </a:pPr>
            <a:endParaRPr lang="nb-NO" sz="1200" dirty="0">
              <a:solidFill>
                <a:srgbClr val="FF0000"/>
              </a:solidFill>
            </a:endParaRPr>
          </a:p>
          <a:p>
            <a:pPr lvl="0"/>
            <a:endParaRPr lang="nb-NO" sz="1400" dirty="0">
              <a:latin typeface="Arial" charset="0"/>
              <a:ea typeface="ヒラギノ角ゴ Pro W3" charset="-128"/>
              <a:cs typeface="ヒラギノ角ゴ Pro W3" charset="-128"/>
            </a:endParaRPr>
          </a:p>
          <a:p>
            <a:endParaRPr lang="nb-NO" dirty="0"/>
          </a:p>
        </p:txBody>
      </p:sp>
      <p:sp>
        <p:nvSpPr>
          <p:cNvPr id="4" name="Slide Number Placeholder 3"/>
          <p:cNvSpPr>
            <a:spLocks noGrp="1"/>
          </p:cNvSpPr>
          <p:nvPr>
            <p:ph type="sldNum" sz="quarter" idx="12"/>
          </p:nvPr>
        </p:nvSpPr>
        <p:spPr/>
        <p:txBody>
          <a:bodyPr/>
          <a:lstStyle/>
          <a:p>
            <a:pPr>
              <a:defRPr/>
            </a:pPr>
            <a:fld id="{554E5A98-231D-754A-BE71-DD0F181708AA}" type="slidenum">
              <a:rPr lang="en-US" smtClean="0"/>
              <a:pPr>
                <a:defRPr/>
              </a:pPr>
              <a:t>12</a:t>
            </a:fld>
            <a:endParaRPr lang="en-US"/>
          </a:p>
        </p:txBody>
      </p:sp>
      <p:sp>
        <p:nvSpPr>
          <p:cNvPr id="5" name="Avrundet rektangel 4"/>
          <p:cNvSpPr/>
          <p:nvPr/>
        </p:nvSpPr>
        <p:spPr bwMode="auto">
          <a:xfrm>
            <a:off x="971600" y="6190885"/>
            <a:ext cx="7704856" cy="550483"/>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1800" b="0" i="1" u="none" strike="noStrike" cap="none" normalizeH="0" baseline="0" dirty="0" smtClean="0">
                <a:ln>
                  <a:noFill/>
                </a:ln>
                <a:solidFill>
                  <a:schemeClr val="accent2"/>
                </a:solidFill>
                <a:effectLst/>
              </a:rPr>
              <a:t>Noe forenklet/justert versjon </a:t>
            </a:r>
            <a:r>
              <a:rPr kumimoji="0" lang="nb-NO" sz="1800" b="0" i="1" u="none" strike="noStrike" cap="none" normalizeH="0" baseline="0" dirty="0" smtClean="0">
                <a:ln>
                  <a:noFill/>
                </a:ln>
                <a:solidFill>
                  <a:schemeClr val="accent2"/>
                </a:solidFill>
                <a:effectLst/>
              </a:rPr>
              <a:t>i</a:t>
            </a:r>
            <a:r>
              <a:rPr kumimoji="0" lang="nb-NO" sz="1800" b="0" i="1" u="none" strike="noStrike" cap="none" normalizeH="0" dirty="0" smtClean="0">
                <a:ln>
                  <a:noFill/>
                </a:ln>
                <a:solidFill>
                  <a:schemeClr val="accent2"/>
                </a:solidFill>
                <a:effectLst/>
              </a:rPr>
              <a:t> forhold til </a:t>
            </a:r>
            <a:r>
              <a:rPr kumimoji="0" lang="nb-NO" sz="1800" b="0" i="1" u="none" strike="noStrike" cap="none" normalizeH="0" dirty="0" err="1" smtClean="0">
                <a:ln>
                  <a:noFill/>
                </a:ln>
                <a:solidFill>
                  <a:schemeClr val="accent2"/>
                </a:solidFill>
                <a:effectLst/>
              </a:rPr>
              <a:t>IMBs</a:t>
            </a:r>
            <a:r>
              <a:rPr kumimoji="0" lang="nb-NO" sz="1800" b="0" i="1" u="none" strike="noStrike" cap="none" normalizeH="0" dirty="0" smtClean="0">
                <a:ln>
                  <a:noFill/>
                </a:ln>
                <a:solidFill>
                  <a:schemeClr val="accent2"/>
                </a:solidFill>
                <a:effectLst/>
              </a:rPr>
              <a:t> eksisterende årsplan</a:t>
            </a:r>
            <a:endParaRPr kumimoji="0" lang="en-US" sz="1800" b="0" i="1" u="none" strike="noStrike" cap="none" normalizeH="0" baseline="0" dirty="0">
              <a:ln>
                <a:noFill/>
              </a:ln>
              <a:solidFill>
                <a:schemeClr val="accent2"/>
              </a:solidFill>
              <a:effectLst/>
            </a:endParaRPr>
          </a:p>
        </p:txBody>
      </p:sp>
    </p:spTree>
    <p:extLst>
      <p:ext uri="{BB962C8B-B14F-4D97-AF65-F5344CB8AC3E}">
        <p14:creationId xmlns:p14="http://schemas.microsoft.com/office/powerpoint/2010/main" val="2470139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Forslag til instituttspesifikke tiltak</a:t>
            </a:r>
          </a:p>
        </p:txBody>
      </p:sp>
      <p:sp>
        <p:nvSpPr>
          <p:cNvPr id="3" name="Content Placeholder 2"/>
          <p:cNvSpPr>
            <a:spLocks noGrp="1"/>
          </p:cNvSpPr>
          <p:nvPr>
            <p:ph idx="1"/>
          </p:nvPr>
        </p:nvSpPr>
        <p:spPr>
          <a:xfrm>
            <a:off x="990600" y="1981200"/>
            <a:ext cx="7696200" cy="3536032"/>
          </a:xfrm>
        </p:spPr>
        <p:txBody>
          <a:bodyPr/>
          <a:lstStyle/>
          <a:p>
            <a:pPr marL="0" lvl="0" indent="0">
              <a:buNone/>
            </a:pPr>
            <a:r>
              <a:rPr lang="nb-NO" sz="1400" dirty="0">
                <a:solidFill>
                  <a:srgbClr val="000000"/>
                </a:solidFill>
              </a:rPr>
              <a:t>INNOVASJON</a:t>
            </a:r>
          </a:p>
          <a:p>
            <a:pPr marL="0" lvl="0" indent="0">
              <a:buNone/>
            </a:pPr>
            <a:r>
              <a:rPr lang="nb-NO" sz="1400" b="1" dirty="0">
                <a:solidFill>
                  <a:srgbClr val="000000"/>
                </a:solidFill>
              </a:rPr>
              <a:t>Mål 3: Styrket </a:t>
            </a:r>
            <a:r>
              <a:rPr lang="nb-NO" sz="1400" b="1" dirty="0" smtClean="0">
                <a:solidFill>
                  <a:srgbClr val="000000"/>
                </a:solidFill>
              </a:rPr>
              <a:t>innovasjonsvirksomhet</a:t>
            </a:r>
          </a:p>
          <a:p>
            <a:pPr marL="0" lvl="0" indent="0">
              <a:buNone/>
            </a:pPr>
            <a:r>
              <a:rPr lang="nb-NO" sz="1400" dirty="0" smtClean="0">
                <a:solidFill>
                  <a:srgbClr val="000000"/>
                </a:solidFill>
              </a:rPr>
              <a:t>IMB </a:t>
            </a:r>
            <a:r>
              <a:rPr lang="nb-NO" sz="1400" dirty="0">
                <a:solidFill>
                  <a:srgbClr val="000000"/>
                </a:solidFill>
              </a:rPr>
              <a:t>skal legge forholdene til rette for innovasjon og næringsutvikling i tråd med universitetets strategiske planer og faglige prioriteringer</a:t>
            </a:r>
            <a:r>
              <a:rPr lang="nb-NO" sz="1400" dirty="0" smtClean="0">
                <a:solidFill>
                  <a:srgbClr val="000000"/>
                </a:solidFill>
              </a:rPr>
              <a:t>.</a:t>
            </a:r>
          </a:p>
          <a:p>
            <a:pPr marL="0" lvl="0" indent="0">
              <a:buNone/>
            </a:pPr>
            <a:endParaRPr lang="nb-NO" sz="1400" dirty="0">
              <a:solidFill>
                <a:srgbClr val="000000"/>
              </a:solidFill>
            </a:endParaRPr>
          </a:p>
          <a:p>
            <a:pPr marL="0" lvl="0" indent="0">
              <a:buNone/>
            </a:pPr>
            <a:r>
              <a:rPr lang="nb-NO" sz="1400" b="1" dirty="0">
                <a:solidFill>
                  <a:srgbClr val="000000"/>
                </a:solidFill>
              </a:rPr>
              <a:t>Tiltak:</a:t>
            </a:r>
          </a:p>
          <a:p>
            <a:pPr lvl="0"/>
            <a:r>
              <a:rPr lang="nb-NO" sz="1400" dirty="0" smtClean="0"/>
              <a:t>IMB </a:t>
            </a:r>
            <a:r>
              <a:rPr lang="nb-NO" sz="1400" dirty="0"/>
              <a:t>skal lage en plan for innovasjon og tettere samarbeid med næringsliv, med mål om felles finansiering av prosjekter. Planen skal identifisere prioriterte bedrifter og klynger i næringslivet som grunnlag for innovasjonsaktiviteter og faglige samarbeid, og vurdere mulighetene for å utnytte Senter for klinisk ernæring </a:t>
            </a:r>
            <a:r>
              <a:rPr lang="nb-NO" sz="1400" dirty="0" smtClean="0"/>
              <a:t>som </a:t>
            </a:r>
            <a:r>
              <a:rPr lang="nb-NO" sz="1400" dirty="0"/>
              <a:t>brobygger mot innovasjon</a:t>
            </a:r>
            <a:r>
              <a:rPr lang="nb-NO" sz="1400" dirty="0" smtClean="0"/>
              <a:t>.</a:t>
            </a:r>
          </a:p>
          <a:p>
            <a:pPr lvl="0"/>
            <a:endParaRPr lang="nb-NO" sz="1400" dirty="0">
              <a:solidFill>
                <a:srgbClr val="FF0000"/>
              </a:solidFill>
            </a:endParaRPr>
          </a:p>
          <a:p>
            <a:pPr marL="0" indent="0">
              <a:buNone/>
            </a:pPr>
            <a:r>
              <a:rPr lang="nb-NO" sz="1400" b="1" dirty="0" smtClean="0">
                <a:solidFill>
                  <a:srgbClr val="000000"/>
                </a:solidFill>
              </a:rPr>
              <a:t>Resultater:</a:t>
            </a:r>
            <a:endParaRPr lang="nb-NO" sz="1400" dirty="0">
              <a:solidFill>
                <a:srgbClr val="000000"/>
              </a:solidFill>
            </a:endParaRPr>
          </a:p>
          <a:p>
            <a:r>
              <a:rPr lang="nb-NO" sz="1400" dirty="0">
                <a:solidFill>
                  <a:srgbClr val="000000"/>
                </a:solidFill>
              </a:rPr>
              <a:t>Tettere samarbeid opp mot næringslivet</a:t>
            </a:r>
            <a:endParaRPr lang="nb-NO" sz="1400" dirty="0">
              <a:solidFill>
                <a:srgbClr val="000000"/>
              </a:solidFill>
            </a:endParaRPr>
          </a:p>
        </p:txBody>
      </p:sp>
      <p:sp>
        <p:nvSpPr>
          <p:cNvPr id="4" name="Slide Number Placeholder 3"/>
          <p:cNvSpPr>
            <a:spLocks noGrp="1"/>
          </p:cNvSpPr>
          <p:nvPr>
            <p:ph type="sldNum" sz="quarter" idx="12"/>
          </p:nvPr>
        </p:nvSpPr>
        <p:spPr/>
        <p:txBody>
          <a:bodyPr/>
          <a:lstStyle/>
          <a:p>
            <a:pPr>
              <a:defRPr/>
            </a:pPr>
            <a:fld id="{554E5A98-231D-754A-BE71-DD0F181708AA}" type="slidenum">
              <a:rPr lang="en-US" smtClean="0"/>
              <a:pPr>
                <a:defRPr/>
              </a:pPr>
              <a:t>13</a:t>
            </a:fld>
            <a:endParaRPr lang="en-US"/>
          </a:p>
        </p:txBody>
      </p:sp>
      <p:sp>
        <p:nvSpPr>
          <p:cNvPr id="5" name="Avrundet rektangel 4"/>
          <p:cNvSpPr/>
          <p:nvPr/>
        </p:nvSpPr>
        <p:spPr bwMode="auto">
          <a:xfrm>
            <a:off x="971600" y="5686829"/>
            <a:ext cx="7704856" cy="550483"/>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1800" b="0" i="1" u="none" strike="noStrike" cap="none" normalizeH="0" baseline="0" dirty="0" smtClean="0">
                <a:ln>
                  <a:noFill/>
                </a:ln>
                <a:solidFill>
                  <a:schemeClr val="accent2"/>
                </a:solidFill>
                <a:effectLst/>
              </a:rPr>
              <a:t>Noe forenklet/justert versjon </a:t>
            </a:r>
            <a:r>
              <a:rPr kumimoji="0" lang="nb-NO" sz="1800" b="0" i="1" u="none" strike="noStrike" cap="none" normalizeH="0" baseline="0" dirty="0" smtClean="0">
                <a:ln>
                  <a:noFill/>
                </a:ln>
                <a:solidFill>
                  <a:schemeClr val="accent2"/>
                </a:solidFill>
                <a:effectLst/>
              </a:rPr>
              <a:t>i</a:t>
            </a:r>
            <a:r>
              <a:rPr kumimoji="0" lang="nb-NO" sz="1800" b="0" i="1" u="none" strike="noStrike" cap="none" normalizeH="0" dirty="0" smtClean="0">
                <a:ln>
                  <a:noFill/>
                </a:ln>
                <a:solidFill>
                  <a:schemeClr val="accent2"/>
                </a:solidFill>
                <a:effectLst/>
              </a:rPr>
              <a:t> forhold til </a:t>
            </a:r>
            <a:r>
              <a:rPr kumimoji="0" lang="nb-NO" sz="1800" b="0" i="1" u="none" strike="noStrike" cap="none" normalizeH="0" dirty="0" err="1" smtClean="0">
                <a:ln>
                  <a:noFill/>
                </a:ln>
                <a:solidFill>
                  <a:schemeClr val="accent2"/>
                </a:solidFill>
                <a:effectLst/>
              </a:rPr>
              <a:t>IMBs</a:t>
            </a:r>
            <a:r>
              <a:rPr kumimoji="0" lang="nb-NO" sz="1800" b="0" i="1" u="none" strike="noStrike" cap="none" normalizeH="0" dirty="0" smtClean="0">
                <a:ln>
                  <a:noFill/>
                </a:ln>
                <a:solidFill>
                  <a:schemeClr val="accent2"/>
                </a:solidFill>
                <a:effectLst/>
              </a:rPr>
              <a:t> eksisterende årsplan</a:t>
            </a:r>
            <a:endParaRPr kumimoji="0" lang="en-US" sz="1800" b="0" i="1" u="none" strike="noStrike" cap="none" normalizeH="0" baseline="0" dirty="0">
              <a:ln>
                <a:noFill/>
              </a:ln>
              <a:solidFill>
                <a:schemeClr val="accent2"/>
              </a:solidFill>
              <a:effectLst/>
            </a:endParaRPr>
          </a:p>
        </p:txBody>
      </p:sp>
    </p:spTree>
    <p:extLst>
      <p:ext uri="{BB962C8B-B14F-4D97-AF65-F5344CB8AC3E}">
        <p14:creationId xmlns:p14="http://schemas.microsoft.com/office/powerpoint/2010/main" val="4101474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620688"/>
            <a:ext cx="7696200" cy="790600"/>
          </a:xfrm>
        </p:spPr>
        <p:txBody>
          <a:bodyPr/>
          <a:lstStyle/>
          <a:p>
            <a:r>
              <a:rPr lang="nb-NO" dirty="0" smtClean="0"/>
              <a:t>Forslag til instituttspesifikke tiltak</a:t>
            </a:r>
            <a:endParaRPr lang="nb-NO" dirty="0"/>
          </a:p>
        </p:txBody>
      </p:sp>
      <p:sp>
        <p:nvSpPr>
          <p:cNvPr id="3" name="Content Placeholder 2"/>
          <p:cNvSpPr>
            <a:spLocks noGrp="1"/>
          </p:cNvSpPr>
          <p:nvPr>
            <p:ph idx="1"/>
          </p:nvPr>
        </p:nvSpPr>
        <p:spPr>
          <a:xfrm>
            <a:off x="683568" y="1340768"/>
            <a:ext cx="7984232" cy="5040560"/>
          </a:xfrm>
        </p:spPr>
        <p:txBody>
          <a:bodyPr/>
          <a:lstStyle/>
          <a:p>
            <a:pPr marL="0" indent="0">
              <a:buNone/>
            </a:pPr>
            <a:r>
              <a:rPr lang="nb-NO" sz="1400" dirty="0"/>
              <a:t>ORGANISASJON, LEDELSE OG </a:t>
            </a:r>
            <a:r>
              <a:rPr lang="nb-NO" sz="1400" dirty="0" smtClean="0"/>
              <a:t>ADMINISTRASJON</a:t>
            </a:r>
          </a:p>
          <a:p>
            <a:pPr marL="0" indent="0">
              <a:buNone/>
            </a:pPr>
            <a:r>
              <a:rPr lang="nb-NO" sz="1400" b="1" dirty="0"/>
              <a:t>Mål 8: IMB skal videreutvikle ny lederstruktur og legge til rette for et godt og sikkert </a:t>
            </a:r>
            <a:r>
              <a:rPr lang="nb-NO" sz="1400" b="1" dirty="0" smtClean="0"/>
              <a:t>arbeidsmiljø</a:t>
            </a:r>
          </a:p>
          <a:p>
            <a:pPr marL="0" indent="0">
              <a:buNone/>
            </a:pPr>
            <a:endParaRPr lang="nb-NO" sz="1400" b="1" dirty="0" smtClean="0"/>
          </a:p>
          <a:p>
            <a:pPr marL="0" indent="0">
              <a:buNone/>
            </a:pPr>
            <a:r>
              <a:rPr lang="nb-NO" sz="1200" b="1" dirty="0"/>
              <a:t>Et godt arbeidsmiljø:</a:t>
            </a:r>
          </a:p>
          <a:p>
            <a:r>
              <a:rPr lang="nb-NO" sz="1200" dirty="0"/>
              <a:t>Instituttet skal gjennomføre UiOs arbeidsmiljøundersøkelse ARK og følge opp resultatene</a:t>
            </a:r>
          </a:p>
          <a:p>
            <a:pPr marL="0" indent="0">
              <a:buNone/>
            </a:pPr>
            <a:endParaRPr lang="nb-NO" sz="1200" dirty="0"/>
          </a:p>
          <a:p>
            <a:pPr marL="0" indent="0">
              <a:buNone/>
            </a:pPr>
            <a:r>
              <a:rPr lang="nb-NO" sz="1200" b="1" dirty="0"/>
              <a:t>Oppfølging av ny lederstruktur:</a:t>
            </a:r>
          </a:p>
          <a:p>
            <a:r>
              <a:rPr lang="nb-NO" sz="1200" dirty="0" smtClean="0"/>
              <a:t>Etablere </a:t>
            </a:r>
            <a:r>
              <a:rPr lang="nb-NO" sz="1200" dirty="0"/>
              <a:t>et opplegg for lederutvikling og kompetanseheving av ledere på alle </a:t>
            </a:r>
            <a:r>
              <a:rPr lang="nb-NO" sz="1200" dirty="0" smtClean="0"/>
              <a:t>nivåer</a:t>
            </a:r>
          </a:p>
          <a:p>
            <a:r>
              <a:rPr lang="nb-NO" sz="1200" dirty="0" smtClean="0"/>
              <a:t>Lett </a:t>
            </a:r>
            <a:r>
              <a:rPr lang="nb-NO" sz="1200" dirty="0"/>
              <a:t>tilgjengelig informasjonsmateriale målrettet mot </a:t>
            </a:r>
            <a:r>
              <a:rPr lang="nb-NO" sz="1200" dirty="0" err="1"/>
              <a:t>IMBs</a:t>
            </a:r>
            <a:r>
              <a:rPr lang="nb-NO" sz="1200" dirty="0"/>
              <a:t> linjeledere skal utarbeides og vedlikeholdes</a:t>
            </a:r>
          </a:p>
          <a:p>
            <a:r>
              <a:rPr lang="nb-NO" sz="1200" dirty="0"/>
              <a:t>Alle nye gruppeledere ved IMB skal gjennomføre forskningslederprogrammet, og samtlige gruppeledere ved instituttet skal få tilbud om det samme</a:t>
            </a:r>
          </a:p>
          <a:p>
            <a:r>
              <a:rPr lang="nb-NO" sz="1200" dirty="0" err="1"/>
              <a:t>Oppstartssamtale</a:t>
            </a:r>
            <a:r>
              <a:rPr lang="nb-NO" sz="1200" dirty="0"/>
              <a:t> med instituttleder for alle nye gruppeledere </a:t>
            </a:r>
          </a:p>
          <a:p>
            <a:r>
              <a:rPr lang="nb-NO" sz="1200" dirty="0"/>
              <a:t>Gjennomføre evaluering av nye </a:t>
            </a:r>
            <a:r>
              <a:rPr lang="nb-NO" sz="1200" dirty="0" smtClean="0"/>
              <a:t>lederroller</a:t>
            </a:r>
            <a:endParaRPr lang="nb-NO" sz="1200" dirty="0"/>
          </a:p>
          <a:p>
            <a:pPr marL="0" indent="0">
              <a:buNone/>
            </a:pPr>
            <a:endParaRPr lang="nb-NO" sz="1200" dirty="0"/>
          </a:p>
          <a:p>
            <a:pPr marL="0" indent="0">
              <a:buNone/>
            </a:pPr>
            <a:r>
              <a:rPr lang="nb-NO" sz="1200" b="1" dirty="0" smtClean="0"/>
              <a:t>Styrke systematisk HMS-arbeid og beredskap:</a:t>
            </a:r>
          </a:p>
          <a:p>
            <a:r>
              <a:rPr lang="nb-NO" sz="1200" dirty="0" smtClean="0"/>
              <a:t>Evaluere </a:t>
            </a:r>
            <a:r>
              <a:rPr lang="nb-NO" sz="1200" dirty="0"/>
              <a:t>ny modell for oppgavedeling og samhandling mellom institutt- og avdelingsnivå innen HMS for </a:t>
            </a:r>
            <a:r>
              <a:rPr lang="nb-NO" sz="1200" dirty="0" smtClean="0"/>
              <a:t>laboratorieavdelingene</a:t>
            </a:r>
            <a:endParaRPr lang="nb-NO" sz="1200" dirty="0"/>
          </a:p>
          <a:p>
            <a:r>
              <a:rPr lang="nb-NO" sz="1200" dirty="0"/>
              <a:t>Styrke samhandling mellom  lokale verneombud og linjeledelsen</a:t>
            </a:r>
          </a:p>
          <a:p>
            <a:r>
              <a:rPr lang="nb-NO" sz="1200" dirty="0"/>
              <a:t>UiOs nye HMS-avvikssystem skal implementeres gjennomgående ved </a:t>
            </a:r>
            <a:r>
              <a:rPr lang="nb-NO" sz="1200" dirty="0" smtClean="0"/>
              <a:t>instituttet</a:t>
            </a:r>
          </a:p>
          <a:p>
            <a:r>
              <a:rPr lang="nb-NO" sz="1200" dirty="0"/>
              <a:t>Beredskapsøvelse skal gjennomføres </a:t>
            </a:r>
            <a:r>
              <a:rPr lang="nb-NO" sz="1200" dirty="0" smtClean="0"/>
              <a:t>i samarbeid med </a:t>
            </a:r>
            <a:r>
              <a:rPr lang="nb-NO" sz="1200" dirty="0"/>
              <a:t>fakultetet</a:t>
            </a:r>
            <a:endParaRPr lang="nb-NO" sz="1200" dirty="0" smtClean="0"/>
          </a:p>
          <a:p>
            <a:endParaRPr lang="nb-NO" sz="1400" dirty="0" smtClean="0">
              <a:solidFill>
                <a:srgbClr val="FF0000"/>
              </a:solidFill>
            </a:endParaRPr>
          </a:p>
        </p:txBody>
      </p:sp>
      <p:sp>
        <p:nvSpPr>
          <p:cNvPr id="4" name="Slide Number Placeholder 3"/>
          <p:cNvSpPr>
            <a:spLocks noGrp="1"/>
          </p:cNvSpPr>
          <p:nvPr>
            <p:ph type="sldNum" sz="quarter" idx="12"/>
          </p:nvPr>
        </p:nvSpPr>
        <p:spPr/>
        <p:txBody>
          <a:bodyPr/>
          <a:lstStyle/>
          <a:p>
            <a:pPr>
              <a:defRPr/>
            </a:pPr>
            <a:fld id="{554E5A98-231D-754A-BE71-DD0F181708AA}" type="slidenum">
              <a:rPr lang="en-US" smtClean="0"/>
              <a:pPr>
                <a:defRPr/>
              </a:pPr>
              <a:t>14</a:t>
            </a:fld>
            <a:endParaRPr lang="en-US"/>
          </a:p>
        </p:txBody>
      </p:sp>
      <p:sp>
        <p:nvSpPr>
          <p:cNvPr id="7" name="Avrundet rektangel 6"/>
          <p:cNvSpPr/>
          <p:nvPr/>
        </p:nvSpPr>
        <p:spPr bwMode="auto">
          <a:xfrm>
            <a:off x="971600" y="6118877"/>
            <a:ext cx="7704856" cy="550483"/>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1800" b="0" i="1" u="none" strike="noStrike" cap="none" normalizeH="0" baseline="0" dirty="0" smtClean="0">
                <a:ln>
                  <a:noFill/>
                </a:ln>
                <a:solidFill>
                  <a:schemeClr val="accent2"/>
                </a:solidFill>
                <a:effectLst/>
              </a:rPr>
              <a:t>Noe forenklet/justert versjon </a:t>
            </a:r>
            <a:r>
              <a:rPr kumimoji="0" lang="nb-NO" sz="1800" b="0" i="1" u="none" strike="noStrike" cap="none" normalizeH="0" baseline="0" dirty="0" smtClean="0">
                <a:ln>
                  <a:noFill/>
                </a:ln>
                <a:solidFill>
                  <a:schemeClr val="accent2"/>
                </a:solidFill>
                <a:effectLst/>
              </a:rPr>
              <a:t>i</a:t>
            </a:r>
            <a:r>
              <a:rPr kumimoji="0" lang="nb-NO" sz="1800" b="0" i="1" u="none" strike="noStrike" cap="none" normalizeH="0" dirty="0" smtClean="0">
                <a:ln>
                  <a:noFill/>
                </a:ln>
                <a:solidFill>
                  <a:schemeClr val="accent2"/>
                </a:solidFill>
                <a:effectLst/>
              </a:rPr>
              <a:t> forhold til </a:t>
            </a:r>
            <a:r>
              <a:rPr kumimoji="0" lang="nb-NO" sz="1800" b="0" i="1" u="none" strike="noStrike" cap="none" normalizeH="0" dirty="0" err="1" smtClean="0">
                <a:ln>
                  <a:noFill/>
                </a:ln>
                <a:solidFill>
                  <a:schemeClr val="accent2"/>
                </a:solidFill>
                <a:effectLst/>
              </a:rPr>
              <a:t>IMBs</a:t>
            </a:r>
            <a:r>
              <a:rPr kumimoji="0" lang="nb-NO" sz="1800" b="0" i="1" u="none" strike="noStrike" cap="none" normalizeH="0" dirty="0" smtClean="0">
                <a:ln>
                  <a:noFill/>
                </a:ln>
                <a:solidFill>
                  <a:schemeClr val="accent2"/>
                </a:solidFill>
                <a:effectLst/>
              </a:rPr>
              <a:t> eksisterende årsplan</a:t>
            </a:r>
            <a:endParaRPr kumimoji="0" lang="en-US" sz="1800" b="0" i="1" u="none" strike="noStrike" cap="none" normalizeH="0" baseline="0" dirty="0">
              <a:ln>
                <a:noFill/>
              </a:ln>
              <a:solidFill>
                <a:schemeClr val="accent2"/>
              </a:solidFill>
              <a:effectLst/>
            </a:endParaRPr>
          </a:p>
        </p:txBody>
      </p:sp>
    </p:spTree>
    <p:extLst>
      <p:ext uri="{BB962C8B-B14F-4D97-AF65-F5344CB8AC3E}">
        <p14:creationId xmlns:p14="http://schemas.microsoft.com/office/powerpoint/2010/main" val="2693577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Forslag til instituttspesifikke tiltak</a:t>
            </a:r>
          </a:p>
        </p:txBody>
      </p:sp>
      <p:sp>
        <p:nvSpPr>
          <p:cNvPr id="3" name="Content Placeholder 2"/>
          <p:cNvSpPr>
            <a:spLocks noGrp="1"/>
          </p:cNvSpPr>
          <p:nvPr>
            <p:ph idx="1"/>
          </p:nvPr>
        </p:nvSpPr>
        <p:spPr>
          <a:xfrm>
            <a:off x="990600" y="1772816"/>
            <a:ext cx="7696200" cy="4114800"/>
          </a:xfrm>
        </p:spPr>
        <p:txBody>
          <a:bodyPr/>
          <a:lstStyle/>
          <a:p>
            <a:pPr marL="0" indent="0">
              <a:buNone/>
            </a:pPr>
            <a:r>
              <a:rPr lang="nb-NO" sz="1800" b="1" dirty="0"/>
              <a:t>Mål 9: Effektiv ressursforvaltning og velfungerende støttefunksjoner</a:t>
            </a:r>
          </a:p>
          <a:p>
            <a:pPr marL="0" indent="0">
              <a:buNone/>
            </a:pPr>
            <a:endParaRPr lang="nb-NO" sz="1400" b="1" dirty="0"/>
          </a:p>
          <a:p>
            <a:pPr marL="57150" indent="0">
              <a:buNone/>
            </a:pPr>
            <a:r>
              <a:rPr lang="nb-NO" sz="1600" b="1" dirty="0" smtClean="0"/>
              <a:t>Tiltak</a:t>
            </a:r>
            <a:r>
              <a:rPr lang="nb-NO" sz="1600" dirty="0"/>
              <a:t>:</a:t>
            </a:r>
          </a:p>
          <a:p>
            <a:pPr indent="-285750"/>
            <a:r>
              <a:rPr lang="nb-NO" sz="1400" dirty="0"/>
              <a:t>Gjennomføre en konkret kartlegging av tilbudet i Intern Service og bruken av </a:t>
            </a:r>
            <a:r>
              <a:rPr lang="nb-NO" sz="1400" dirty="0" smtClean="0"/>
              <a:t>disse</a:t>
            </a:r>
          </a:p>
          <a:p>
            <a:pPr indent="-285750"/>
            <a:r>
              <a:rPr lang="nb-NO" sz="1400" dirty="0" smtClean="0"/>
              <a:t>Implementere ny internhusleiemodell på avdelingsnivå</a:t>
            </a:r>
            <a:endParaRPr lang="nb-NO" sz="1400" dirty="0"/>
          </a:p>
          <a:p>
            <a:pPr indent="-285750"/>
            <a:r>
              <a:rPr lang="nb-NO" sz="1400" dirty="0" smtClean="0"/>
              <a:t>Gjennomføre </a:t>
            </a:r>
            <a:r>
              <a:rPr lang="nb-NO" sz="1400" dirty="0"/>
              <a:t>evaluering av leiested og driftssted, som utgangspunkt for økt sambruk av vitenskapelig utstyr</a:t>
            </a:r>
          </a:p>
          <a:p>
            <a:pPr indent="-285750"/>
            <a:r>
              <a:rPr lang="nb-NO" sz="1400" dirty="0" smtClean="0"/>
              <a:t>Utarbeide </a:t>
            </a:r>
            <a:r>
              <a:rPr lang="nb-NO" sz="1400" dirty="0"/>
              <a:t>søknad i neste rundes infrastrukturutlysning med utgangspunkt i komparativ medisin, </a:t>
            </a:r>
            <a:r>
              <a:rPr lang="nb-NO" sz="1400" dirty="0" err="1"/>
              <a:t>transgensenteret</a:t>
            </a:r>
            <a:r>
              <a:rPr lang="nb-NO" sz="1400" dirty="0"/>
              <a:t> og </a:t>
            </a:r>
            <a:r>
              <a:rPr lang="nb-NO" sz="1400" dirty="0" err="1"/>
              <a:t>imagingfasiliteter</a:t>
            </a:r>
            <a:endParaRPr lang="nb-NO" sz="1400" dirty="0"/>
          </a:p>
          <a:p>
            <a:pPr indent="-285750"/>
            <a:r>
              <a:rPr lang="nb-NO" sz="1400" dirty="0" smtClean="0"/>
              <a:t>Implementere </a:t>
            </a:r>
            <a:r>
              <a:rPr lang="nb-NO" sz="1400" dirty="0"/>
              <a:t>en revidert forvaltningsmodell for De </a:t>
            </a:r>
            <a:r>
              <a:rPr lang="nb-NO" sz="1400" dirty="0" err="1"/>
              <a:t>Schreinerske</a:t>
            </a:r>
            <a:r>
              <a:rPr lang="nb-NO" sz="1400" dirty="0"/>
              <a:t> </a:t>
            </a:r>
            <a:r>
              <a:rPr lang="nb-NO" sz="1400" dirty="0" smtClean="0"/>
              <a:t>samlinger</a:t>
            </a:r>
          </a:p>
          <a:p>
            <a:pPr indent="-285750"/>
            <a:endParaRPr lang="nb-NO" sz="1400" dirty="0"/>
          </a:p>
          <a:p>
            <a:pPr marL="57150" indent="0">
              <a:buNone/>
            </a:pPr>
            <a:r>
              <a:rPr lang="nb-NO" sz="1400" b="1" dirty="0" smtClean="0"/>
              <a:t>Resultater: </a:t>
            </a:r>
          </a:p>
          <a:p>
            <a:pPr marL="342900" lvl="1">
              <a:buFontTx/>
              <a:buChar char="•"/>
            </a:pPr>
            <a:r>
              <a:rPr lang="nb-NO" sz="1400" dirty="0" smtClean="0"/>
              <a:t>Tjenestetilbudet i Intern Service er kjent blant de ansatte og avstemt med virksomhetens behov</a:t>
            </a:r>
          </a:p>
          <a:p>
            <a:pPr marL="342900" lvl="1">
              <a:buFontTx/>
              <a:buChar char="•"/>
            </a:pPr>
            <a:r>
              <a:rPr lang="nb-NO" sz="1400" dirty="0"/>
              <a:t>Bedre arealutnyttelse</a:t>
            </a:r>
          </a:p>
          <a:p>
            <a:pPr marL="342900" lvl="1">
              <a:buFontTx/>
              <a:buChar char="•"/>
            </a:pPr>
            <a:r>
              <a:rPr lang="nb-NO" sz="1400" dirty="0" smtClean="0"/>
              <a:t>Økt </a:t>
            </a:r>
            <a:r>
              <a:rPr lang="nb-NO" sz="1400" dirty="0"/>
              <a:t>sambruk av vitenskapelig utstyr</a:t>
            </a:r>
          </a:p>
          <a:p>
            <a:endParaRPr lang="nb-NO" dirty="0"/>
          </a:p>
        </p:txBody>
      </p:sp>
      <p:sp>
        <p:nvSpPr>
          <p:cNvPr id="4" name="Slide Number Placeholder 3"/>
          <p:cNvSpPr>
            <a:spLocks noGrp="1"/>
          </p:cNvSpPr>
          <p:nvPr>
            <p:ph type="sldNum" sz="quarter" idx="12"/>
          </p:nvPr>
        </p:nvSpPr>
        <p:spPr/>
        <p:txBody>
          <a:bodyPr/>
          <a:lstStyle/>
          <a:p>
            <a:pPr>
              <a:defRPr/>
            </a:pPr>
            <a:fld id="{554E5A98-231D-754A-BE71-DD0F181708AA}" type="slidenum">
              <a:rPr lang="en-US" smtClean="0"/>
              <a:pPr>
                <a:defRPr/>
              </a:pPr>
              <a:t>15</a:t>
            </a:fld>
            <a:endParaRPr lang="en-US"/>
          </a:p>
        </p:txBody>
      </p:sp>
      <p:sp>
        <p:nvSpPr>
          <p:cNvPr id="6" name="Avrundet rektangel 5"/>
          <p:cNvSpPr/>
          <p:nvPr/>
        </p:nvSpPr>
        <p:spPr bwMode="auto">
          <a:xfrm>
            <a:off x="971600" y="6021288"/>
            <a:ext cx="7704856" cy="550483"/>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1800" b="0" i="1" u="none" strike="noStrike" cap="none" normalizeH="0" baseline="0" dirty="0" smtClean="0">
                <a:ln>
                  <a:noFill/>
                </a:ln>
                <a:solidFill>
                  <a:schemeClr val="accent2"/>
                </a:solidFill>
                <a:effectLst/>
              </a:rPr>
              <a:t>Noe forenklet/justert versjon </a:t>
            </a:r>
            <a:r>
              <a:rPr kumimoji="0" lang="nb-NO" sz="1800" b="0" i="1" u="none" strike="noStrike" cap="none" normalizeH="0" baseline="0" dirty="0" smtClean="0">
                <a:ln>
                  <a:noFill/>
                </a:ln>
                <a:solidFill>
                  <a:schemeClr val="accent2"/>
                </a:solidFill>
                <a:effectLst/>
              </a:rPr>
              <a:t>i</a:t>
            </a:r>
            <a:r>
              <a:rPr kumimoji="0" lang="nb-NO" sz="1800" b="0" i="1" u="none" strike="noStrike" cap="none" normalizeH="0" dirty="0" smtClean="0">
                <a:ln>
                  <a:noFill/>
                </a:ln>
                <a:solidFill>
                  <a:schemeClr val="accent2"/>
                </a:solidFill>
                <a:effectLst/>
              </a:rPr>
              <a:t> forhold til </a:t>
            </a:r>
            <a:r>
              <a:rPr kumimoji="0" lang="nb-NO" sz="1800" b="0" i="1" u="none" strike="noStrike" cap="none" normalizeH="0" dirty="0" err="1" smtClean="0">
                <a:ln>
                  <a:noFill/>
                </a:ln>
                <a:solidFill>
                  <a:schemeClr val="accent2"/>
                </a:solidFill>
                <a:effectLst/>
              </a:rPr>
              <a:t>IMBs</a:t>
            </a:r>
            <a:r>
              <a:rPr kumimoji="0" lang="nb-NO" sz="1800" b="0" i="1" u="none" strike="noStrike" cap="none" normalizeH="0" dirty="0" smtClean="0">
                <a:ln>
                  <a:noFill/>
                </a:ln>
                <a:solidFill>
                  <a:schemeClr val="accent2"/>
                </a:solidFill>
                <a:effectLst/>
              </a:rPr>
              <a:t> eksisterende årsplan</a:t>
            </a:r>
            <a:endParaRPr kumimoji="0" lang="en-US" sz="1800" b="0" i="1" u="none" strike="noStrike" cap="none" normalizeH="0" baseline="0" dirty="0">
              <a:ln>
                <a:noFill/>
              </a:ln>
              <a:solidFill>
                <a:schemeClr val="accent2"/>
              </a:solidFill>
              <a:effectLst/>
            </a:endParaRPr>
          </a:p>
        </p:txBody>
      </p:sp>
    </p:spTree>
    <p:extLst>
      <p:ext uri="{BB962C8B-B14F-4D97-AF65-F5344CB8AC3E}">
        <p14:creationId xmlns:p14="http://schemas.microsoft.com/office/powerpoint/2010/main" val="1692905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Forslag til instituttspesifikke mål og tiltak</a:t>
            </a:r>
          </a:p>
        </p:txBody>
      </p:sp>
      <p:sp>
        <p:nvSpPr>
          <p:cNvPr id="3" name="Content Placeholder 2"/>
          <p:cNvSpPr>
            <a:spLocks noGrp="1"/>
          </p:cNvSpPr>
          <p:nvPr>
            <p:ph idx="1"/>
          </p:nvPr>
        </p:nvSpPr>
        <p:spPr/>
        <p:txBody>
          <a:bodyPr/>
          <a:lstStyle/>
          <a:p>
            <a:pPr marL="0" lvl="0" indent="0">
              <a:buNone/>
            </a:pPr>
            <a:r>
              <a:rPr lang="nb-NO" sz="1400" dirty="0"/>
              <a:t>FORMIDLING</a:t>
            </a:r>
          </a:p>
          <a:p>
            <a:pPr lvl="0"/>
            <a:r>
              <a:rPr lang="nb-NO" sz="1400" b="1" dirty="0"/>
              <a:t>Mål 10: Instituttets forskning og utdanning skal synliggjøres i </a:t>
            </a:r>
            <a:r>
              <a:rPr lang="nb-NO" sz="1400" b="1" dirty="0" smtClean="0"/>
              <a:t>samfunnet</a:t>
            </a:r>
          </a:p>
          <a:p>
            <a:pPr marL="0" lvl="0" indent="0">
              <a:buNone/>
            </a:pPr>
            <a:r>
              <a:rPr lang="nb-NO" sz="1400" dirty="0"/>
              <a:t>Instituttet skal løfte frem betydningen av grunnforskning som fundamentet for fremgang i medisinske fag, og synliggjøre basalfagene som en del av livsvitenskapssatsingen</a:t>
            </a:r>
            <a:r>
              <a:rPr lang="nb-NO" sz="1400" dirty="0" smtClean="0"/>
              <a:t>.</a:t>
            </a:r>
          </a:p>
          <a:p>
            <a:pPr marL="0" lvl="0" indent="0">
              <a:buNone/>
            </a:pPr>
            <a:endParaRPr lang="nb-NO" sz="1400" dirty="0" smtClean="0"/>
          </a:p>
          <a:p>
            <a:pPr marL="0" lvl="0" indent="0">
              <a:buNone/>
            </a:pPr>
            <a:r>
              <a:rPr lang="nb-NO" sz="1400" b="1" dirty="0" smtClean="0"/>
              <a:t>Tiltak</a:t>
            </a:r>
            <a:r>
              <a:rPr lang="nb-NO" sz="1400" b="1" dirty="0"/>
              <a:t>:</a:t>
            </a:r>
          </a:p>
          <a:p>
            <a:pPr marL="0" lvl="0" indent="0">
              <a:buNone/>
            </a:pPr>
            <a:r>
              <a:rPr lang="nb-NO" sz="1400" dirty="0" smtClean="0"/>
              <a:t>- Delta </a:t>
            </a:r>
            <a:r>
              <a:rPr lang="nb-NO" sz="1400" dirty="0"/>
              <a:t>i fakultetets arbeid med å etablere en kommunikasjonsplan og operasjonalisere denne på instituttnivå</a:t>
            </a:r>
          </a:p>
          <a:p>
            <a:pPr marL="0" lvl="0" indent="0">
              <a:buNone/>
            </a:pPr>
            <a:r>
              <a:rPr lang="nb-NO" sz="1400" dirty="0" smtClean="0"/>
              <a:t>- Styrke </a:t>
            </a:r>
            <a:r>
              <a:rPr lang="nb-NO" sz="1400" dirty="0"/>
              <a:t>engelskspråklige nettsider ved instituttet</a:t>
            </a:r>
          </a:p>
          <a:p>
            <a:pPr marL="0" lvl="0" indent="0">
              <a:buNone/>
            </a:pPr>
            <a:r>
              <a:rPr lang="nb-NO" sz="1400" dirty="0" smtClean="0"/>
              <a:t>- Etablere </a:t>
            </a:r>
            <a:r>
              <a:rPr lang="nb-NO" sz="1400" dirty="0"/>
              <a:t>en struktur med lokale publisister for å forankre kommunikasjonsarbeidet bedre i organisasjonen</a:t>
            </a:r>
          </a:p>
          <a:p>
            <a:pPr marL="0" lvl="0" indent="0">
              <a:buNone/>
            </a:pPr>
            <a:endParaRPr lang="nb-NO" sz="1400" b="1" dirty="0">
              <a:solidFill>
                <a:srgbClr val="FF0000"/>
              </a:solidFill>
            </a:endParaRPr>
          </a:p>
          <a:p>
            <a:pPr lvl="0"/>
            <a:endParaRPr lang="nb-NO" sz="1400" dirty="0">
              <a:solidFill>
                <a:srgbClr val="FF0000"/>
              </a:solidFill>
              <a:latin typeface="Arial" charset="0"/>
              <a:ea typeface="ヒラギノ角ゴ Pro W3" charset="-128"/>
              <a:cs typeface="ヒラギノ角ゴ Pro W3" charset="-128"/>
            </a:endParaRPr>
          </a:p>
          <a:p>
            <a:pPr marL="0" indent="0">
              <a:buNone/>
            </a:pPr>
            <a:endParaRPr lang="nb-NO" dirty="0"/>
          </a:p>
        </p:txBody>
      </p:sp>
      <p:sp>
        <p:nvSpPr>
          <p:cNvPr id="4" name="Slide Number Placeholder 3"/>
          <p:cNvSpPr>
            <a:spLocks noGrp="1"/>
          </p:cNvSpPr>
          <p:nvPr>
            <p:ph type="sldNum" sz="quarter" idx="12"/>
          </p:nvPr>
        </p:nvSpPr>
        <p:spPr/>
        <p:txBody>
          <a:bodyPr/>
          <a:lstStyle/>
          <a:p>
            <a:pPr>
              <a:defRPr/>
            </a:pPr>
            <a:fld id="{554E5A98-231D-754A-BE71-DD0F181708AA}" type="slidenum">
              <a:rPr lang="en-US" smtClean="0"/>
              <a:pPr>
                <a:defRPr/>
              </a:pPr>
              <a:t>16</a:t>
            </a:fld>
            <a:endParaRPr lang="en-US"/>
          </a:p>
        </p:txBody>
      </p:sp>
      <p:sp>
        <p:nvSpPr>
          <p:cNvPr id="5" name="Avrundet rektangel 4"/>
          <p:cNvSpPr/>
          <p:nvPr/>
        </p:nvSpPr>
        <p:spPr bwMode="auto">
          <a:xfrm>
            <a:off x="971600" y="5301208"/>
            <a:ext cx="7704856" cy="550483"/>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1800" b="0" i="1" u="none" strike="noStrike" cap="none" normalizeH="0" baseline="0" dirty="0" smtClean="0">
                <a:ln>
                  <a:noFill/>
                </a:ln>
                <a:solidFill>
                  <a:schemeClr val="accent2"/>
                </a:solidFill>
                <a:effectLst/>
              </a:rPr>
              <a:t>Noe forenklet/justert versjon </a:t>
            </a:r>
            <a:r>
              <a:rPr kumimoji="0" lang="nb-NO" sz="1800" b="0" i="1" u="none" strike="noStrike" cap="none" normalizeH="0" baseline="0" dirty="0" smtClean="0">
                <a:ln>
                  <a:noFill/>
                </a:ln>
                <a:solidFill>
                  <a:schemeClr val="accent2"/>
                </a:solidFill>
                <a:effectLst/>
              </a:rPr>
              <a:t>i</a:t>
            </a:r>
            <a:r>
              <a:rPr kumimoji="0" lang="nb-NO" sz="1800" b="0" i="1" u="none" strike="noStrike" cap="none" normalizeH="0" dirty="0" smtClean="0">
                <a:ln>
                  <a:noFill/>
                </a:ln>
                <a:solidFill>
                  <a:schemeClr val="accent2"/>
                </a:solidFill>
                <a:effectLst/>
              </a:rPr>
              <a:t> forhold til </a:t>
            </a:r>
            <a:r>
              <a:rPr kumimoji="0" lang="nb-NO" sz="1800" b="0" i="1" u="none" strike="noStrike" cap="none" normalizeH="0" dirty="0" err="1" smtClean="0">
                <a:ln>
                  <a:noFill/>
                </a:ln>
                <a:solidFill>
                  <a:schemeClr val="accent2"/>
                </a:solidFill>
                <a:effectLst/>
              </a:rPr>
              <a:t>IMBs</a:t>
            </a:r>
            <a:r>
              <a:rPr kumimoji="0" lang="nb-NO" sz="1800" b="0" i="1" u="none" strike="noStrike" cap="none" normalizeH="0" dirty="0" smtClean="0">
                <a:ln>
                  <a:noFill/>
                </a:ln>
                <a:solidFill>
                  <a:schemeClr val="accent2"/>
                </a:solidFill>
                <a:effectLst/>
              </a:rPr>
              <a:t> eksisterende årsplan</a:t>
            </a:r>
            <a:endParaRPr kumimoji="0" lang="en-US" sz="1800" b="0" i="1" u="none" strike="noStrike" cap="none" normalizeH="0" baseline="0" dirty="0">
              <a:ln>
                <a:noFill/>
              </a:ln>
              <a:solidFill>
                <a:schemeClr val="accent2"/>
              </a:solidFill>
              <a:effectLst/>
            </a:endParaRPr>
          </a:p>
        </p:txBody>
      </p:sp>
    </p:spTree>
    <p:extLst>
      <p:ext uri="{BB962C8B-B14F-4D97-AF65-F5344CB8AC3E}">
        <p14:creationId xmlns:p14="http://schemas.microsoft.com/office/powerpoint/2010/main" val="2658079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Videre prosess</a:t>
            </a:r>
            <a:endParaRPr lang="nb-NO"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nb-NO" dirty="0" smtClean="0"/>
              <a:t>Forankring i </a:t>
            </a:r>
            <a:r>
              <a:rPr lang="nb-NO" dirty="0" err="1" smtClean="0"/>
              <a:t>IMBs</a:t>
            </a:r>
            <a:r>
              <a:rPr lang="nb-NO" dirty="0" smtClean="0"/>
              <a:t> ledergruppe og i avdelingene</a:t>
            </a:r>
          </a:p>
          <a:p>
            <a:pPr>
              <a:buFont typeface="Wingdings" panose="05000000000000000000" pitchFamily="2" charset="2"/>
              <a:buChar char="Ø"/>
            </a:pPr>
            <a:endParaRPr lang="nb-NO" dirty="0" smtClean="0"/>
          </a:p>
          <a:p>
            <a:pPr>
              <a:buFont typeface="Wingdings" panose="05000000000000000000" pitchFamily="2" charset="2"/>
              <a:buChar char="Ø"/>
            </a:pPr>
            <a:r>
              <a:rPr lang="nb-NO" dirty="0" smtClean="0"/>
              <a:t>Utkast til årsplan for IMB legges frem til diskusjon på rådsmøtet 27. november</a:t>
            </a:r>
          </a:p>
          <a:p>
            <a:pPr>
              <a:buFont typeface="Wingdings" panose="05000000000000000000" pitchFamily="2" charset="2"/>
              <a:buChar char="Ø"/>
            </a:pPr>
            <a:endParaRPr lang="nb-NO" dirty="0" smtClean="0"/>
          </a:p>
          <a:p>
            <a:pPr>
              <a:buFont typeface="Wingdings" panose="05000000000000000000" pitchFamily="2" charset="2"/>
              <a:buChar char="Ø"/>
            </a:pPr>
            <a:r>
              <a:rPr lang="nb-NO" dirty="0" smtClean="0"/>
              <a:t>Leveranse til fakultetet 1. desember</a:t>
            </a:r>
            <a:endParaRPr lang="nb-NO" dirty="0"/>
          </a:p>
        </p:txBody>
      </p:sp>
      <p:sp>
        <p:nvSpPr>
          <p:cNvPr id="4" name="Slide Number Placeholder 3"/>
          <p:cNvSpPr>
            <a:spLocks noGrp="1"/>
          </p:cNvSpPr>
          <p:nvPr>
            <p:ph type="sldNum" sz="quarter" idx="12"/>
          </p:nvPr>
        </p:nvSpPr>
        <p:spPr/>
        <p:txBody>
          <a:bodyPr/>
          <a:lstStyle/>
          <a:p>
            <a:pPr>
              <a:defRPr/>
            </a:pPr>
            <a:fld id="{554E5A98-231D-754A-BE71-DD0F181708AA}" type="slidenum">
              <a:rPr lang="en-US" smtClean="0"/>
              <a:pPr>
                <a:defRPr/>
              </a:pPr>
              <a:t>17</a:t>
            </a:fld>
            <a:endParaRPr lang="en-US"/>
          </a:p>
        </p:txBody>
      </p:sp>
    </p:spTree>
    <p:extLst>
      <p:ext uri="{BB962C8B-B14F-4D97-AF65-F5344CB8AC3E}">
        <p14:creationId xmlns:p14="http://schemas.microsoft.com/office/powerpoint/2010/main" val="2086766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Årsplan 2018-2020</a:t>
            </a:r>
            <a:endParaRPr lang="nb-NO" dirty="0"/>
          </a:p>
        </p:txBody>
      </p:sp>
      <p:sp>
        <p:nvSpPr>
          <p:cNvPr id="3" name="Content Placeholder 2"/>
          <p:cNvSpPr>
            <a:spLocks noGrp="1"/>
          </p:cNvSpPr>
          <p:nvPr>
            <p:ph idx="1"/>
          </p:nvPr>
        </p:nvSpPr>
        <p:spPr/>
        <p:txBody>
          <a:bodyPr/>
          <a:lstStyle/>
          <a:p>
            <a:r>
              <a:rPr lang="nb-NO" sz="2000" dirty="0" smtClean="0"/>
              <a:t>Det medisinske fakultets årsplan for 2018-2020 ble vedtatt av fakultetsstyret 26. september.</a:t>
            </a:r>
          </a:p>
          <a:p>
            <a:endParaRPr lang="nb-NO" sz="2000" dirty="0" smtClean="0"/>
          </a:p>
          <a:p>
            <a:r>
              <a:rPr lang="nb-NO" sz="2000" dirty="0" err="1" smtClean="0"/>
              <a:t>IMBs</a:t>
            </a:r>
            <a:r>
              <a:rPr lang="nb-NO" sz="2000" dirty="0" smtClean="0"/>
              <a:t> årsplan skal følge samme oppsett, og skal leveres innen 1. desember.</a:t>
            </a:r>
          </a:p>
          <a:p>
            <a:endParaRPr lang="nb-NO" sz="2000" dirty="0" smtClean="0"/>
          </a:p>
          <a:p>
            <a:r>
              <a:rPr lang="nb-NO" sz="2000" dirty="0" smtClean="0"/>
              <a:t>Fakultetet har lagt til grunn tiltak som instituttene skal følge opp. I tillegg står vi fritt til å identifisere egne mål og tiltak</a:t>
            </a:r>
            <a:r>
              <a:rPr lang="nb-NO" sz="2000" dirty="0" smtClean="0"/>
              <a:t>.</a:t>
            </a:r>
          </a:p>
          <a:p>
            <a:endParaRPr lang="nb-NO" sz="2000" dirty="0"/>
          </a:p>
          <a:p>
            <a:pPr marL="0" indent="0">
              <a:buNone/>
            </a:pPr>
            <a:endParaRPr lang="nb-NO" sz="2000" dirty="0" smtClean="0"/>
          </a:p>
        </p:txBody>
      </p:sp>
      <p:sp>
        <p:nvSpPr>
          <p:cNvPr id="4" name="Slide Number Placeholder 3"/>
          <p:cNvSpPr>
            <a:spLocks noGrp="1"/>
          </p:cNvSpPr>
          <p:nvPr>
            <p:ph type="sldNum" sz="quarter" idx="12"/>
          </p:nvPr>
        </p:nvSpPr>
        <p:spPr/>
        <p:txBody>
          <a:bodyPr/>
          <a:lstStyle/>
          <a:p>
            <a:pPr>
              <a:defRPr/>
            </a:pPr>
            <a:fld id="{554E5A98-231D-754A-BE71-DD0F181708AA}" type="slidenum">
              <a:rPr lang="en-US" smtClean="0"/>
              <a:pPr>
                <a:defRPr/>
              </a:pPr>
              <a:t>3</a:t>
            </a:fld>
            <a:endParaRPr lang="en-US"/>
          </a:p>
        </p:txBody>
      </p:sp>
    </p:spTree>
    <p:extLst>
      <p:ext uri="{BB962C8B-B14F-4D97-AF65-F5344CB8AC3E}">
        <p14:creationId xmlns:p14="http://schemas.microsoft.com/office/powerpoint/2010/main" val="1646246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Krav til utforming fra UiO sentralt</a:t>
            </a:r>
            <a:endParaRPr lang="nb-NO" dirty="0"/>
          </a:p>
        </p:txBody>
      </p:sp>
      <p:sp>
        <p:nvSpPr>
          <p:cNvPr id="3" name="Content Placeholder 2"/>
          <p:cNvSpPr>
            <a:spLocks noGrp="1"/>
          </p:cNvSpPr>
          <p:nvPr>
            <p:ph idx="1"/>
          </p:nvPr>
        </p:nvSpPr>
        <p:spPr/>
        <p:txBody>
          <a:bodyPr/>
          <a:lstStyle/>
          <a:p>
            <a:r>
              <a:rPr lang="nb-NO" sz="2000" dirty="0"/>
              <a:t>Forventede resultater ved utgangen av </a:t>
            </a:r>
            <a:r>
              <a:rPr lang="nb-NO" sz="2000" dirty="0" smtClean="0"/>
              <a:t>2018</a:t>
            </a:r>
            <a:endParaRPr lang="nb-NO" sz="2000" dirty="0"/>
          </a:p>
          <a:p>
            <a:r>
              <a:rPr lang="nb-NO" sz="2000" dirty="0"/>
              <a:t>Forventede resultater ved utgangen av </a:t>
            </a:r>
            <a:r>
              <a:rPr lang="nb-NO" sz="2000" dirty="0" smtClean="0"/>
              <a:t>2020</a:t>
            </a:r>
            <a:endParaRPr lang="nb-NO" sz="2000" dirty="0"/>
          </a:p>
          <a:p>
            <a:r>
              <a:rPr lang="nb-NO" sz="2000" dirty="0"/>
              <a:t>Aktiviteter</a:t>
            </a:r>
          </a:p>
          <a:p>
            <a:r>
              <a:rPr lang="nb-NO" sz="2000" dirty="0" smtClean="0"/>
              <a:t>Milepæler </a:t>
            </a:r>
            <a:r>
              <a:rPr lang="nb-NO" sz="2000" dirty="0"/>
              <a:t>for </a:t>
            </a:r>
            <a:r>
              <a:rPr lang="nb-NO" sz="2000" dirty="0" smtClean="0"/>
              <a:t>gjennomføring</a:t>
            </a:r>
            <a:endParaRPr lang="nb-NO" sz="2000" dirty="0"/>
          </a:p>
          <a:p>
            <a:r>
              <a:rPr lang="nb-NO" sz="2000" dirty="0"/>
              <a:t>Ansvarlig</a:t>
            </a:r>
          </a:p>
          <a:p>
            <a:r>
              <a:rPr lang="nb-NO" sz="2000" dirty="0" smtClean="0"/>
              <a:t>Frist</a:t>
            </a:r>
            <a:endParaRPr lang="nb-NO" sz="2000" dirty="0"/>
          </a:p>
        </p:txBody>
      </p:sp>
      <p:sp>
        <p:nvSpPr>
          <p:cNvPr id="4" name="Slide Number Placeholder 3"/>
          <p:cNvSpPr>
            <a:spLocks noGrp="1"/>
          </p:cNvSpPr>
          <p:nvPr>
            <p:ph type="sldNum" sz="quarter" idx="12"/>
          </p:nvPr>
        </p:nvSpPr>
        <p:spPr/>
        <p:txBody>
          <a:bodyPr/>
          <a:lstStyle/>
          <a:p>
            <a:pPr>
              <a:defRPr/>
            </a:pPr>
            <a:fld id="{554E5A98-231D-754A-BE71-DD0F181708AA}" type="slidenum">
              <a:rPr lang="en-US" smtClean="0"/>
              <a:pPr>
                <a:defRPr/>
              </a:pPr>
              <a:t>4</a:t>
            </a:fld>
            <a:endParaRPr lang="en-US"/>
          </a:p>
        </p:txBody>
      </p:sp>
      <p:sp>
        <p:nvSpPr>
          <p:cNvPr id="5" name="Rounded Rectangle 4"/>
          <p:cNvSpPr/>
          <p:nvPr/>
        </p:nvSpPr>
        <p:spPr bwMode="auto">
          <a:xfrm>
            <a:off x="1043608" y="4797152"/>
            <a:ext cx="7344816" cy="1584176"/>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nb-NO" sz="1800" b="0" i="0" u="none" strike="noStrike" cap="none" normalizeH="0" baseline="0" dirty="0" smtClean="0">
                <a:ln>
                  <a:noFill/>
                </a:ln>
                <a:solidFill>
                  <a:schemeClr val="tx1"/>
                </a:solidFill>
                <a:effectLst/>
                <a:latin typeface="Arial" charset="0"/>
                <a:ea typeface="ヒラギノ角ゴ Pro W3" charset="-128"/>
                <a:cs typeface="ヒラギノ角ゴ Pro W3" charset="-128"/>
              </a:rPr>
              <a:t>IMB rapporterer på status i årsplanen </a:t>
            </a:r>
            <a:r>
              <a:rPr kumimoji="0" lang="nb-NO" sz="1800" b="0" i="0" u="none" strike="noStrike" cap="none" normalizeH="0" baseline="0" dirty="0" err="1" smtClean="0">
                <a:ln>
                  <a:noFill/>
                </a:ln>
                <a:solidFill>
                  <a:schemeClr val="tx1"/>
                </a:solidFill>
                <a:effectLst/>
                <a:latin typeface="Arial" charset="0"/>
                <a:ea typeface="ヒラギノ角ゴ Pro W3" charset="-128"/>
                <a:cs typeface="ヒラギノ角ゴ Pro W3" charset="-128"/>
              </a:rPr>
              <a:t>ifm</a:t>
            </a:r>
            <a:r>
              <a:rPr kumimoji="0" lang="nb-NO" sz="1800" b="0" i="0" u="none" strike="noStrike" cap="none" normalizeH="0" baseline="0" dirty="0" smtClean="0">
                <a:ln>
                  <a:noFill/>
                </a:ln>
                <a:solidFill>
                  <a:schemeClr val="tx1"/>
                </a:solidFill>
                <a:effectLst/>
                <a:latin typeface="Arial" charset="0"/>
                <a:ea typeface="ヒラギノ角ゴ Pro W3" charset="-128"/>
                <a:cs typeface="ヒラギノ角ゴ Pro W3" charset="-128"/>
              </a:rPr>
              <a:t>. virksomhetsrapportering for 2. tertial hvert år</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nb-NO" sz="1800" b="0" i="0" u="none" strike="noStrike" cap="none" normalizeH="0" baseline="0" dirty="0" smtClean="0">
              <a:ln>
                <a:noFill/>
              </a:ln>
              <a:solidFill>
                <a:schemeClr val="tx1"/>
              </a:solidFill>
              <a:effectLst/>
              <a:latin typeface="Arial" charset="0"/>
              <a:ea typeface="ヒラギノ角ゴ Pro W3" charset="-128"/>
              <a:cs typeface="ヒラギノ角ゴ Pro W3" charset="-128"/>
            </a:endParaRP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nb-NO" sz="1800" b="0" i="0" u="none" strike="noStrike" cap="none" normalizeH="0" baseline="0" dirty="0" smtClean="0">
                <a:ln>
                  <a:noFill/>
                </a:ln>
                <a:solidFill>
                  <a:schemeClr val="tx1"/>
                </a:solidFill>
                <a:effectLst/>
                <a:latin typeface="Arial" charset="0"/>
                <a:ea typeface="ヒラギノ角ゴ Pro W3" charset="-128"/>
                <a:cs typeface="ヒラギノ角ゴ Pro W3" charset="-128"/>
              </a:rPr>
              <a:t>Det utarbeides en tiltaksplan med ansvarlig,</a:t>
            </a:r>
            <a:r>
              <a:rPr kumimoji="0" lang="nb-NO" sz="1800" b="0" i="0" u="none" strike="noStrike" cap="none" normalizeH="0" dirty="0" smtClean="0">
                <a:ln>
                  <a:noFill/>
                </a:ln>
                <a:solidFill>
                  <a:schemeClr val="tx1"/>
                </a:solidFill>
                <a:effectLst/>
                <a:latin typeface="Arial" charset="0"/>
                <a:ea typeface="ヒラギノ角ゴ Pro W3" charset="-128"/>
                <a:cs typeface="ヒラギノ角ゴ Pro W3" charset="-128"/>
              </a:rPr>
              <a:t> frist og status som vil følges opp i ledergruppen to ganger årlig</a:t>
            </a:r>
            <a:endParaRPr kumimoji="0" lang="nb-NO" sz="18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Tree>
    <p:extLst>
      <p:ext uri="{BB962C8B-B14F-4D97-AF65-F5344CB8AC3E}">
        <p14:creationId xmlns:p14="http://schemas.microsoft.com/office/powerpoint/2010/main" val="1871908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solidFill>
                  <a:schemeClr val="bg2"/>
                </a:solidFill>
              </a:rPr>
              <a:t>Årsplan </a:t>
            </a:r>
            <a:r>
              <a:rPr lang="nb-NO" dirty="0" err="1">
                <a:solidFill>
                  <a:schemeClr val="bg2"/>
                </a:solidFill>
              </a:rPr>
              <a:t>M</a:t>
            </a:r>
            <a:r>
              <a:rPr lang="nb-NO" dirty="0" err="1" smtClean="0">
                <a:solidFill>
                  <a:schemeClr val="bg2"/>
                </a:solidFill>
              </a:rPr>
              <a:t>edfak</a:t>
            </a:r>
            <a:r>
              <a:rPr lang="nb-NO" dirty="0">
                <a:solidFill>
                  <a:schemeClr val="bg2"/>
                </a:solidFill>
              </a:rPr>
              <a:t> </a:t>
            </a:r>
            <a:r>
              <a:rPr lang="nb-NO" dirty="0" smtClean="0">
                <a:solidFill>
                  <a:schemeClr val="bg2"/>
                </a:solidFill>
              </a:rPr>
              <a:t>2018-2020</a:t>
            </a:r>
            <a:r>
              <a:rPr lang="nb-NO" dirty="0"/>
              <a:t/>
            </a:r>
            <a:br>
              <a:rPr lang="nb-NO" dirty="0"/>
            </a:br>
            <a:r>
              <a:rPr lang="nb-NO" dirty="0"/>
              <a:t>STRATEGIER OG VERDIER</a:t>
            </a:r>
          </a:p>
        </p:txBody>
      </p:sp>
      <p:sp>
        <p:nvSpPr>
          <p:cNvPr id="3" name="Content Placeholder 2"/>
          <p:cNvSpPr>
            <a:spLocks noGrp="1"/>
          </p:cNvSpPr>
          <p:nvPr>
            <p:ph idx="1"/>
          </p:nvPr>
        </p:nvSpPr>
        <p:spPr>
          <a:xfrm>
            <a:off x="990600" y="2125216"/>
            <a:ext cx="7696200" cy="2815952"/>
          </a:xfrm>
        </p:spPr>
        <p:txBody>
          <a:bodyPr/>
          <a:lstStyle/>
          <a:p>
            <a:pPr>
              <a:buFont typeface="Wingdings" panose="05000000000000000000" pitchFamily="2" charset="2"/>
              <a:buChar char="ü"/>
            </a:pPr>
            <a:r>
              <a:rPr lang="nb-NO" sz="1600" dirty="0"/>
              <a:t>Et åpent, handlekraftig og lærende </a:t>
            </a:r>
            <a:r>
              <a:rPr lang="nb-NO" sz="1600" dirty="0" smtClean="0"/>
              <a:t>fakultet</a:t>
            </a:r>
          </a:p>
          <a:p>
            <a:pPr>
              <a:buFont typeface="Wingdings" panose="05000000000000000000" pitchFamily="2" charset="2"/>
              <a:buChar char="ü"/>
            </a:pPr>
            <a:r>
              <a:rPr lang="nb-NO" sz="1600" dirty="0"/>
              <a:t>Samvirke mellom utdanning, forskning og </a:t>
            </a:r>
            <a:r>
              <a:rPr lang="nb-NO" sz="1600" dirty="0" smtClean="0"/>
              <a:t>innovasjon</a:t>
            </a:r>
          </a:p>
          <a:p>
            <a:pPr>
              <a:buFont typeface="Wingdings" panose="05000000000000000000" pitchFamily="2" charset="2"/>
              <a:buChar char="ü"/>
            </a:pPr>
            <a:r>
              <a:rPr lang="nb-NO" sz="1600" dirty="0"/>
              <a:t>Internasjonalisering skal være tett integrert i all forskning og </a:t>
            </a:r>
            <a:r>
              <a:rPr lang="nb-NO" sz="1600" dirty="0" smtClean="0"/>
              <a:t>utdanning</a:t>
            </a:r>
          </a:p>
          <a:p>
            <a:pPr>
              <a:buFont typeface="Wingdings" panose="05000000000000000000" pitchFamily="2" charset="2"/>
              <a:buChar char="ü"/>
            </a:pPr>
            <a:r>
              <a:rPr lang="nb-NO" sz="1600" dirty="0" smtClean="0"/>
              <a:t>Formidling av kunnskap nasjonalt og internasjonalt</a:t>
            </a:r>
          </a:p>
          <a:p>
            <a:pPr>
              <a:buFont typeface="Wingdings" panose="05000000000000000000" pitchFamily="2" charset="2"/>
              <a:buChar char="ü"/>
            </a:pPr>
            <a:r>
              <a:rPr lang="nb-NO" sz="1600" dirty="0" smtClean="0"/>
              <a:t>Organisasjon</a:t>
            </a:r>
            <a:r>
              <a:rPr lang="nb-NO" sz="1600" dirty="0"/>
              <a:t>, ledelse og </a:t>
            </a:r>
            <a:r>
              <a:rPr lang="nb-NO" sz="1600" dirty="0" smtClean="0"/>
              <a:t>rekruttering: Styrking </a:t>
            </a:r>
            <a:r>
              <a:rPr lang="nb-NO" sz="1600" dirty="0"/>
              <a:t>av lederskap på alle </a:t>
            </a:r>
            <a:r>
              <a:rPr lang="nb-NO" sz="1600" dirty="0" smtClean="0"/>
              <a:t>nivåer. Rekruttering </a:t>
            </a:r>
            <a:r>
              <a:rPr lang="nb-NO" sz="1600" dirty="0"/>
              <a:t>skal understøtte en kontinuerlig fornying og </a:t>
            </a:r>
            <a:r>
              <a:rPr lang="nb-NO" sz="1600" dirty="0" smtClean="0"/>
              <a:t>omstilling.</a:t>
            </a:r>
          </a:p>
          <a:p>
            <a:pPr>
              <a:buFont typeface="Wingdings" panose="05000000000000000000" pitchFamily="2" charset="2"/>
              <a:buChar char="ü"/>
            </a:pPr>
            <a:r>
              <a:rPr lang="nb-NO" sz="1600" dirty="0" smtClean="0"/>
              <a:t>Økonomi: Fakultetet </a:t>
            </a:r>
            <a:r>
              <a:rPr lang="nb-NO" sz="1600" dirty="0"/>
              <a:t>er inne i en omstillingsperiode med lavere </a:t>
            </a:r>
            <a:r>
              <a:rPr lang="nb-NO" sz="1600" dirty="0" smtClean="0"/>
              <a:t>basisfinansiering, som innebærer </a:t>
            </a:r>
            <a:r>
              <a:rPr lang="nb-NO" sz="1600" dirty="0"/>
              <a:t>en </a:t>
            </a:r>
            <a:r>
              <a:rPr lang="nb-NO" sz="1600" dirty="0" smtClean="0"/>
              <a:t>streng prioritering </a:t>
            </a:r>
            <a:r>
              <a:rPr lang="nb-NO" sz="1600" dirty="0"/>
              <a:t>av fakultetets satsinger i </a:t>
            </a:r>
            <a:r>
              <a:rPr lang="nb-NO" sz="1600" dirty="0" smtClean="0"/>
              <a:t>årsplanperioden</a:t>
            </a:r>
            <a:r>
              <a:rPr lang="nb-NO" sz="1600" dirty="0"/>
              <a:t> </a:t>
            </a:r>
            <a:r>
              <a:rPr lang="nb-NO" sz="1600" dirty="0" smtClean="0"/>
              <a:t>med fokus på økning av eksterne midler og forbedring av studiekvalitet.</a:t>
            </a:r>
          </a:p>
        </p:txBody>
      </p:sp>
      <p:sp>
        <p:nvSpPr>
          <p:cNvPr id="4" name="Slide Number Placeholder 3"/>
          <p:cNvSpPr>
            <a:spLocks noGrp="1"/>
          </p:cNvSpPr>
          <p:nvPr>
            <p:ph type="sldNum" sz="quarter" idx="12"/>
          </p:nvPr>
        </p:nvSpPr>
        <p:spPr/>
        <p:txBody>
          <a:bodyPr/>
          <a:lstStyle/>
          <a:p>
            <a:pPr>
              <a:defRPr/>
            </a:pPr>
            <a:fld id="{554E5A98-231D-754A-BE71-DD0F181708AA}" type="slidenum">
              <a:rPr lang="en-US" smtClean="0"/>
              <a:pPr>
                <a:defRPr/>
              </a:pPr>
              <a:t>5</a:t>
            </a:fld>
            <a:endParaRPr lang="en-US"/>
          </a:p>
        </p:txBody>
      </p:sp>
      <p:sp>
        <p:nvSpPr>
          <p:cNvPr id="5" name="Rounded Rectangle 4"/>
          <p:cNvSpPr/>
          <p:nvPr/>
        </p:nvSpPr>
        <p:spPr bwMode="auto">
          <a:xfrm>
            <a:off x="1043608" y="5085184"/>
            <a:ext cx="7632848" cy="144016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nb-NO" sz="1600" dirty="0"/>
              <a:t>All aktivitet ved fakultetet skal tuftes på grunnleggende verdier og normer som akademisk frihet, dokumentert kunnskap, fri meningsbrytning, etterrettelighet, åpenhet, solidaritet, engasjement, sjenerøsitet og hjelpsomhet</a:t>
            </a:r>
            <a:r>
              <a:rPr lang="nb-NO" sz="1600" dirty="0" smtClean="0"/>
              <a:t>. Nærhetsprinsippet innebærer at vedtak fattes på lavest ansvarlige nivå i organisasjonen.</a:t>
            </a:r>
            <a:endParaRPr lang="nb-NO" sz="1600" dirty="0"/>
          </a:p>
        </p:txBody>
      </p:sp>
    </p:spTree>
    <p:extLst>
      <p:ext uri="{BB962C8B-B14F-4D97-AF65-F5344CB8AC3E}">
        <p14:creationId xmlns:p14="http://schemas.microsoft.com/office/powerpoint/2010/main" val="2920767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nb-NO" sz="1600" b="1" dirty="0"/>
              <a:t>Mål 1: Fakultetet skal ha en betydelig økning i ekstern forskningsfinansiering både fra nasjonale </a:t>
            </a:r>
            <a:r>
              <a:rPr lang="nb-NO" sz="1600" b="1" dirty="0" smtClean="0"/>
              <a:t>og internasjonale finansieringskilder</a:t>
            </a:r>
          </a:p>
          <a:p>
            <a:pPr marL="0" indent="0">
              <a:buNone/>
            </a:pPr>
            <a:endParaRPr lang="nb-NO" sz="1400" b="1" dirty="0" smtClean="0"/>
          </a:p>
          <a:p>
            <a:pPr marL="0" indent="0">
              <a:buNone/>
            </a:pPr>
            <a:r>
              <a:rPr lang="nb-NO" sz="1400" b="1" dirty="0"/>
              <a:t>Tiltak:</a:t>
            </a:r>
          </a:p>
          <a:p>
            <a:r>
              <a:rPr lang="nb-NO" sz="1400" dirty="0"/>
              <a:t>Ledere på alle nivåer skal identifisere potensielle søkermiljø. Enhet for </a:t>
            </a:r>
            <a:r>
              <a:rPr lang="nb-NO" sz="1400" dirty="0" smtClean="0"/>
              <a:t>ekstern forskningsfinansiering </a:t>
            </a:r>
            <a:r>
              <a:rPr lang="nb-NO" sz="1400" dirty="0"/>
              <a:t>(EEF) skal bistå i arbeidet om gode søknadsprosesser.</a:t>
            </a:r>
          </a:p>
          <a:p>
            <a:r>
              <a:rPr lang="nb-NO" sz="1400" dirty="0" smtClean="0"/>
              <a:t>Ledere </a:t>
            </a:r>
            <a:r>
              <a:rPr lang="nb-NO" sz="1400" dirty="0"/>
              <a:t>på alle nivåer må sørge for å oppmuntre og dyktiggjøre forskere til å skrive flere </a:t>
            </a:r>
            <a:r>
              <a:rPr lang="nb-NO" sz="1400" dirty="0" smtClean="0"/>
              <a:t>og bedre </a:t>
            </a:r>
            <a:r>
              <a:rPr lang="nb-NO" sz="1400" dirty="0"/>
              <a:t>søknader.</a:t>
            </a:r>
          </a:p>
          <a:p>
            <a:r>
              <a:rPr lang="nb-NO" sz="1400" dirty="0" smtClean="0"/>
              <a:t>Senterledere </a:t>
            </a:r>
            <a:r>
              <a:rPr lang="nb-NO" sz="1400" dirty="0"/>
              <a:t>og forskningsgruppeledere skal sørge for at forskere tidligere blir </a:t>
            </a:r>
            <a:r>
              <a:rPr lang="nb-NO" sz="1400" dirty="0" smtClean="0"/>
              <a:t>uavhengige prosjektledere.</a:t>
            </a:r>
          </a:p>
          <a:p>
            <a:endParaRPr lang="nb-NO" sz="1400" dirty="0"/>
          </a:p>
          <a:p>
            <a:pPr marL="0" indent="0">
              <a:buNone/>
            </a:pPr>
            <a:r>
              <a:rPr lang="nb-NO" sz="1400" b="1" dirty="0"/>
              <a:t>Forventede resultater 2018-2020</a:t>
            </a:r>
            <a:r>
              <a:rPr lang="nb-NO" sz="1400" dirty="0"/>
              <a:t>:</a:t>
            </a:r>
          </a:p>
          <a:p>
            <a:r>
              <a:rPr lang="nb-NO" sz="1400" dirty="0" smtClean="0"/>
              <a:t>Økt </a:t>
            </a:r>
            <a:r>
              <a:rPr lang="nb-NO" sz="1400" dirty="0"/>
              <a:t>antall innvilgede søknader til EUs </a:t>
            </a:r>
            <a:r>
              <a:rPr lang="nb-NO" sz="1400" dirty="0" err="1"/>
              <a:t>Horizon</a:t>
            </a:r>
            <a:r>
              <a:rPr lang="nb-NO" sz="1400" dirty="0"/>
              <a:t> </a:t>
            </a:r>
            <a:r>
              <a:rPr lang="nb-NO" sz="1400" dirty="0" smtClean="0"/>
              <a:t>2020-program </a:t>
            </a:r>
          </a:p>
          <a:p>
            <a:r>
              <a:rPr lang="nb-NO" sz="1400" dirty="0" smtClean="0"/>
              <a:t>Økt </a:t>
            </a:r>
            <a:r>
              <a:rPr lang="nb-NO" sz="1400" dirty="0"/>
              <a:t>antall innvilgede søknader til FRIPRO og til tematiske programmer i </a:t>
            </a:r>
            <a:r>
              <a:rPr lang="nb-NO" sz="1400" dirty="0" smtClean="0"/>
              <a:t>Forskningsrådet</a:t>
            </a:r>
            <a:endParaRPr lang="nb-NO" sz="1400" dirty="0"/>
          </a:p>
          <a:p>
            <a:r>
              <a:rPr lang="nb-NO" sz="1400" dirty="0" err="1" smtClean="0"/>
              <a:t>Impementere</a:t>
            </a:r>
            <a:r>
              <a:rPr lang="nb-NO" sz="1400" dirty="0" smtClean="0"/>
              <a:t> </a:t>
            </a:r>
            <a:r>
              <a:rPr lang="nb-NO" sz="1400" dirty="0" err="1"/>
              <a:t>Scientia</a:t>
            </a:r>
            <a:r>
              <a:rPr lang="nb-NO" sz="1400" dirty="0"/>
              <a:t> </a:t>
            </a:r>
            <a:r>
              <a:rPr lang="nb-NO" sz="1400" dirty="0" err="1"/>
              <a:t>Fellows</a:t>
            </a:r>
            <a:r>
              <a:rPr lang="nb-NO" sz="1400" dirty="0"/>
              <a:t> II i COFUND- programmet 2018.</a:t>
            </a:r>
          </a:p>
        </p:txBody>
      </p:sp>
      <p:sp>
        <p:nvSpPr>
          <p:cNvPr id="4" name="Slide Number Placeholder 3"/>
          <p:cNvSpPr>
            <a:spLocks noGrp="1"/>
          </p:cNvSpPr>
          <p:nvPr>
            <p:ph type="sldNum" sz="quarter" idx="12"/>
          </p:nvPr>
        </p:nvSpPr>
        <p:spPr/>
        <p:txBody>
          <a:bodyPr/>
          <a:lstStyle/>
          <a:p>
            <a:pPr>
              <a:defRPr/>
            </a:pPr>
            <a:fld id="{554E5A98-231D-754A-BE71-DD0F181708AA}" type="slidenum">
              <a:rPr lang="en-US" smtClean="0"/>
              <a:pPr>
                <a:defRPr/>
              </a:pPr>
              <a:t>6</a:t>
            </a:fld>
            <a:endParaRPr lang="en-US"/>
          </a:p>
        </p:txBody>
      </p:sp>
      <p:sp>
        <p:nvSpPr>
          <p:cNvPr id="5" name="Title 1"/>
          <p:cNvSpPr>
            <a:spLocks noGrp="1"/>
          </p:cNvSpPr>
          <p:nvPr>
            <p:ph type="title"/>
          </p:nvPr>
        </p:nvSpPr>
        <p:spPr/>
        <p:txBody>
          <a:bodyPr/>
          <a:lstStyle/>
          <a:p>
            <a:r>
              <a:rPr lang="nb-NO" dirty="0" smtClean="0">
                <a:solidFill>
                  <a:schemeClr val="bg2"/>
                </a:solidFill>
              </a:rPr>
              <a:t>Årsplan </a:t>
            </a:r>
            <a:r>
              <a:rPr lang="nb-NO" dirty="0" err="1">
                <a:solidFill>
                  <a:schemeClr val="bg2"/>
                </a:solidFill>
              </a:rPr>
              <a:t>M</a:t>
            </a:r>
            <a:r>
              <a:rPr lang="nb-NO" dirty="0" err="1" smtClean="0">
                <a:solidFill>
                  <a:schemeClr val="bg2"/>
                </a:solidFill>
              </a:rPr>
              <a:t>edfak</a:t>
            </a:r>
            <a:r>
              <a:rPr lang="nb-NO" dirty="0">
                <a:solidFill>
                  <a:schemeClr val="bg2"/>
                </a:solidFill>
              </a:rPr>
              <a:t> 2018-2020</a:t>
            </a:r>
            <a:r>
              <a:rPr lang="nb-NO" dirty="0"/>
              <a:t/>
            </a:r>
            <a:br>
              <a:rPr lang="nb-NO" dirty="0"/>
            </a:br>
            <a:r>
              <a:rPr lang="nb-NO" dirty="0" smtClean="0"/>
              <a:t>FORSKNING</a:t>
            </a:r>
            <a:endParaRPr lang="nb-NO" dirty="0"/>
          </a:p>
        </p:txBody>
      </p:sp>
      <p:sp>
        <p:nvSpPr>
          <p:cNvPr id="6" name="Avrundet rektangel 5"/>
          <p:cNvSpPr/>
          <p:nvPr/>
        </p:nvSpPr>
        <p:spPr bwMode="auto">
          <a:xfrm>
            <a:off x="1115616" y="6093294"/>
            <a:ext cx="6120680" cy="550483"/>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1800" b="0" i="1" u="none" strike="noStrike" cap="none" normalizeH="0" baseline="0" dirty="0" smtClean="0">
                <a:ln>
                  <a:noFill/>
                </a:ln>
                <a:solidFill>
                  <a:schemeClr val="accent2"/>
                </a:solidFill>
                <a:effectLst/>
              </a:rPr>
              <a:t>Ingen foreslåtte endringer i</a:t>
            </a:r>
            <a:r>
              <a:rPr kumimoji="0" lang="nb-NO" sz="1800" b="0" i="1" u="none" strike="noStrike" cap="none" normalizeH="0" dirty="0" smtClean="0">
                <a:ln>
                  <a:noFill/>
                </a:ln>
                <a:solidFill>
                  <a:schemeClr val="accent2"/>
                </a:solidFill>
                <a:effectLst/>
              </a:rPr>
              <a:t> forhold til fakultetets årsplan</a:t>
            </a:r>
            <a:endParaRPr kumimoji="0" lang="en-US" sz="1800" b="0" i="1" u="none" strike="noStrike" cap="none" normalizeH="0" baseline="0" dirty="0">
              <a:ln>
                <a:noFill/>
              </a:ln>
              <a:solidFill>
                <a:schemeClr val="accent2"/>
              </a:solidFill>
              <a:effectLst/>
            </a:endParaRPr>
          </a:p>
        </p:txBody>
      </p:sp>
    </p:spTree>
    <p:extLst>
      <p:ext uri="{BB962C8B-B14F-4D97-AF65-F5344CB8AC3E}">
        <p14:creationId xmlns:p14="http://schemas.microsoft.com/office/powerpoint/2010/main" val="3438231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844824"/>
            <a:ext cx="7696200" cy="4536504"/>
          </a:xfrm>
        </p:spPr>
        <p:txBody>
          <a:bodyPr/>
          <a:lstStyle/>
          <a:p>
            <a:pPr marL="0" indent="0">
              <a:buNone/>
            </a:pPr>
            <a:r>
              <a:rPr lang="nb-NO" sz="1600" b="1" dirty="0"/>
              <a:t>Mål 3: Videreutvikling av </a:t>
            </a:r>
            <a:r>
              <a:rPr lang="nb-NO" sz="1600" b="1" dirty="0" smtClean="0"/>
              <a:t>studieprogrammene</a:t>
            </a:r>
          </a:p>
          <a:p>
            <a:pPr marL="0" indent="0">
              <a:buNone/>
            </a:pPr>
            <a:endParaRPr lang="nb-NO" sz="1600" b="1" dirty="0"/>
          </a:p>
          <a:p>
            <a:pPr marL="0" indent="0">
              <a:buNone/>
            </a:pPr>
            <a:r>
              <a:rPr lang="nb-NO" sz="1400" b="1" dirty="0" smtClean="0"/>
              <a:t>Tiltak</a:t>
            </a:r>
            <a:r>
              <a:rPr lang="nb-NO" sz="1400" b="1" dirty="0"/>
              <a:t>:</a:t>
            </a:r>
          </a:p>
          <a:p>
            <a:r>
              <a:rPr lang="nb-NO" sz="1400" dirty="0"/>
              <a:t>Pilotering av nyskapende effektiviseringstiltak i undervisningen.</a:t>
            </a:r>
          </a:p>
          <a:p>
            <a:r>
              <a:rPr lang="nb-NO" sz="1400" dirty="0"/>
              <a:t>Styrke klinisk ferdighetstrening i </a:t>
            </a:r>
            <a:r>
              <a:rPr lang="nb-NO" sz="1400" dirty="0" smtClean="0"/>
              <a:t>medisinutdanningen</a:t>
            </a:r>
          </a:p>
          <a:p>
            <a:r>
              <a:rPr lang="nb-NO" sz="1400" dirty="0"/>
              <a:t>Sluttføre utredningen om alternative opptaksformer på profesjonsstudiet i </a:t>
            </a:r>
            <a:r>
              <a:rPr lang="nb-NO" sz="1400" dirty="0" smtClean="0"/>
              <a:t>medisin</a:t>
            </a:r>
          </a:p>
          <a:p>
            <a:r>
              <a:rPr lang="nb-NO" sz="1400" dirty="0" smtClean="0">
                <a:solidFill>
                  <a:srgbClr val="FF0000"/>
                </a:solidFill>
              </a:rPr>
              <a:t>Gjennomgang av undervisningsopplegg for </a:t>
            </a:r>
            <a:r>
              <a:rPr lang="nb-NO" sz="1400" dirty="0">
                <a:solidFill>
                  <a:srgbClr val="FF0000"/>
                </a:solidFill>
              </a:rPr>
              <a:t>medisin og klinisk ernæring med sikte på effektivisering og læringsutbytte </a:t>
            </a:r>
            <a:endParaRPr lang="nb-NO" sz="1400" dirty="0" smtClean="0">
              <a:solidFill>
                <a:srgbClr val="FF0000"/>
              </a:solidFill>
            </a:endParaRPr>
          </a:p>
          <a:p>
            <a:endParaRPr lang="nb-NO" sz="1400" dirty="0" smtClean="0"/>
          </a:p>
          <a:p>
            <a:pPr marL="0" indent="0">
              <a:buNone/>
            </a:pPr>
            <a:r>
              <a:rPr lang="nb-NO" sz="1400" b="1" dirty="0"/>
              <a:t>Forventede resultater 2018-2020:</a:t>
            </a:r>
          </a:p>
          <a:p>
            <a:r>
              <a:rPr lang="nb-NO" sz="1400" dirty="0" smtClean="0"/>
              <a:t>Ultralydundervisning </a:t>
            </a:r>
            <a:r>
              <a:rPr lang="nb-NO" sz="1400" dirty="0"/>
              <a:t>i basalfag og kliniske fag for medisinstudenter er </a:t>
            </a:r>
            <a:r>
              <a:rPr lang="nb-NO" sz="1400" dirty="0" smtClean="0"/>
              <a:t>implementert</a:t>
            </a:r>
          </a:p>
          <a:p>
            <a:r>
              <a:rPr lang="nb-NO" sz="1400" dirty="0" smtClean="0">
                <a:solidFill>
                  <a:srgbClr val="FF0000"/>
                </a:solidFill>
              </a:rPr>
              <a:t>Undervisningsopplegg </a:t>
            </a:r>
            <a:r>
              <a:rPr lang="nb-NO" sz="1400" dirty="0">
                <a:solidFill>
                  <a:srgbClr val="FF0000"/>
                </a:solidFill>
              </a:rPr>
              <a:t>for medisin og </a:t>
            </a:r>
            <a:r>
              <a:rPr lang="nb-NO" sz="1400" dirty="0" smtClean="0">
                <a:solidFill>
                  <a:srgbClr val="FF0000"/>
                </a:solidFill>
              </a:rPr>
              <a:t>klinisk ernæring er effektivisert med fokus på læringsutbytte</a:t>
            </a:r>
          </a:p>
          <a:p>
            <a:endParaRPr lang="nb-NO" sz="1400" dirty="0"/>
          </a:p>
          <a:p>
            <a:pPr marL="0" indent="0">
              <a:buNone/>
            </a:pPr>
            <a:endParaRPr lang="nb-NO" sz="1400" dirty="0"/>
          </a:p>
        </p:txBody>
      </p:sp>
      <p:sp>
        <p:nvSpPr>
          <p:cNvPr id="4" name="Slide Number Placeholder 3"/>
          <p:cNvSpPr>
            <a:spLocks noGrp="1"/>
          </p:cNvSpPr>
          <p:nvPr>
            <p:ph type="sldNum" sz="quarter" idx="12"/>
          </p:nvPr>
        </p:nvSpPr>
        <p:spPr/>
        <p:txBody>
          <a:bodyPr/>
          <a:lstStyle/>
          <a:p>
            <a:pPr>
              <a:defRPr/>
            </a:pPr>
            <a:fld id="{554E5A98-231D-754A-BE71-DD0F181708AA}" type="slidenum">
              <a:rPr lang="en-US" smtClean="0"/>
              <a:pPr>
                <a:defRPr/>
              </a:pPr>
              <a:t>7</a:t>
            </a:fld>
            <a:endParaRPr lang="en-US"/>
          </a:p>
        </p:txBody>
      </p:sp>
      <p:sp>
        <p:nvSpPr>
          <p:cNvPr id="5" name="Title 1"/>
          <p:cNvSpPr>
            <a:spLocks noGrp="1"/>
          </p:cNvSpPr>
          <p:nvPr>
            <p:ph type="title"/>
          </p:nvPr>
        </p:nvSpPr>
        <p:spPr>
          <a:xfrm>
            <a:off x="990600" y="692696"/>
            <a:ext cx="7696200" cy="1143000"/>
          </a:xfrm>
        </p:spPr>
        <p:txBody>
          <a:bodyPr/>
          <a:lstStyle/>
          <a:p>
            <a:r>
              <a:rPr lang="nb-NO" dirty="0" smtClean="0">
                <a:solidFill>
                  <a:schemeClr val="bg2"/>
                </a:solidFill>
              </a:rPr>
              <a:t>Årsplan </a:t>
            </a:r>
            <a:r>
              <a:rPr lang="nb-NO" dirty="0" err="1">
                <a:solidFill>
                  <a:schemeClr val="bg2"/>
                </a:solidFill>
              </a:rPr>
              <a:t>M</a:t>
            </a:r>
            <a:r>
              <a:rPr lang="nb-NO" dirty="0" err="1" smtClean="0">
                <a:solidFill>
                  <a:schemeClr val="bg2"/>
                </a:solidFill>
              </a:rPr>
              <a:t>edfak</a:t>
            </a:r>
            <a:r>
              <a:rPr lang="nb-NO" dirty="0">
                <a:solidFill>
                  <a:schemeClr val="bg2"/>
                </a:solidFill>
              </a:rPr>
              <a:t> 2018-2020</a:t>
            </a:r>
            <a:r>
              <a:rPr lang="nb-NO" dirty="0"/>
              <a:t/>
            </a:r>
            <a:br>
              <a:rPr lang="nb-NO" dirty="0"/>
            </a:br>
            <a:r>
              <a:rPr lang="nb-NO" dirty="0" smtClean="0"/>
              <a:t>UTDANNING</a:t>
            </a:r>
            <a:endParaRPr lang="nb-NO" dirty="0"/>
          </a:p>
        </p:txBody>
      </p:sp>
      <p:sp>
        <p:nvSpPr>
          <p:cNvPr id="2" name="Avrundet rektangel 1"/>
          <p:cNvSpPr/>
          <p:nvPr/>
        </p:nvSpPr>
        <p:spPr bwMode="auto">
          <a:xfrm>
            <a:off x="1043608" y="5445224"/>
            <a:ext cx="5976664" cy="648072"/>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1800" b="0" i="1" u="none" strike="noStrike" cap="none" normalizeH="0" baseline="0" dirty="0" smtClean="0">
                <a:ln>
                  <a:noFill/>
                </a:ln>
                <a:effectLst/>
              </a:rPr>
              <a:t>Tiltak sort</a:t>
            </a:r>
            <a:r>
              <a:rPr kumimoji="0" lang="nb-NO" sz="1800" b="0" i="1" u="none" strike="noStrike" cap="none" normalizeH="0" baseline="0" dirty="0" smtClean="0">
                <a:ln>
                  <a:noFill/>
                </a:ln>
                <a:solidFill>
                  <a:schemeClr val="accent2"/>
                </a:solidFill>
                <a:effectLst/>
              </a:rPr>
              <a:t>: Iht. fakultetets årsplan</a:t>
            </a:r>
          </a:p>
          <a:p>
            <a:pPr marL="0" marR="0" indent="0" algn="l" defTabSz="914400" rtl="0" eaLnBrk="0" fontAlgn="base" latinLnBrk="0" hangingPunct="0">
              <a:lnSpc>
                <a:spcPct val="100000"/>
              </a:lnSpc>
              <a:spcBef>
                <a:spcPct val="0"/>
              </a:spcBef>
              <a:spcAft>
                <a:spcPct val="0"/>
              </a:spcAft>
              <a:buClrTx/>
              <a:buSzTx/>
              <a:buFontTx/>
              <a:buNone/>
              <a:tabLst/>
            </a:pPr>
            <a:r>
              <a:rPr lang="nb-NO" sz="1800" i="1" dirty="0" smtClean="0">
                <a:solidFill>
                  <a:srgbClr val="FF0000"/>
                </a:solidFill>
              </a:rPr>
              <a:t>Tiltak rødt</a:t>
            </a:r>
            <a:r>
              <a:rPr lang="nb-NO" sz="1800" i="1" dirty="0" smtClean="0">
                <a:solidFill>
                  <a:schemeClr val="accent2"/>
                </a:solidFill>
              </a:rPr>
              <a:t>: Forslag til IMB-spesifikke tiltak/resultater</a:t>
            </a:r>
            <a:endParaRPr kumimoji="0" lang="en-US" sz="1800" b="0" i="1" u="none" strike="noStrike" cap="none" normalizeH="0" baseline="0" dirty="0">
              <a:ln>
                <a:noFill/>
              </a:ln>
              <a:solidFill>
                <a:schemeClr val="accent2"/>
              </a:solidFill>
              <a:effectLst/>
            </a:endParaRPr>
          </a:p>
        </p:txBody>
      </p:sp>
    </p:spTree>
    <p:extLst>
      <p:ext uri="{BB962C8B-B14F-4D97-AF65-F5344CB8AC3E}">
        <p14:creationId xmlns:p14="http://schemas.microsoft.com/office/powerpoint/2010/main" val="2141263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844824"/>
            <a:ext cx="7696200" cy="4104456"/>
          </a:xfrm>
        </p:spPr>
        <p:txBody>
          <a:bodyPr/>
          <a:lstStyle/>
          <a:p>
            <a:pPr marL="0" indent="0">
              <a:buNone/>
            </a:pPr>
            <a:r>
              <a:rPr lang="nb-NO" sz="1600" b="1" dirty="0"/>
              <a:t>Mål </a:t>
            </a:r>
            <a:r>
              <a:rPr lang="nb-NO" sz="1600" b="1" dirty="0" smtClean="0"/>
              <a:t>4</a:t>
            </a:r>
            <a:r>
              <a:rPr lang="nb-NO" sz="1600" b="1" dirty="0"/>
              <a:t>: Fakultetet skal styrke studentenes læringsutbytte og utdanningenes </a:t>
            </a:r>
            <a:r>
              <a:rPr lang="nb-NO" sz="1600" b="1" dirty="0" smtClean="0"/>
              <a:t>arbeidslivsrelevans gjennom </a:t>
            </a:r>
            <a:r>
              <a:rPr lang="nb-NO" sz="1600" b="1" dirty="0"/>
              <a:t>bruk av nyskapende og studentaktive lærings- og </a:t>
            </a:r>
            <a:r>
              <a:rPr lang="nb-NO" sz="1600" b="1" dirty="0" smtClean="0"/>
              <a:t>vurderingsformer</a:t>
            </a:r>
          </a:p>
          <a:p>
            <a:pPr marL="0" indent="0">
              <a:buNone/>
            </a:pPr>
            <a:endParaRPr lang="nb-NO" sz="1600" b="1" dirty="0" smtClean="0"/>
          </a:p>
          <a:p>
            <a:pPr marL="0" indent="0">
              <a:buNone/>
            </a:pPr>
            <a:r>
              <a:rPr lang="nb-NO" sz="1400" b="1" dirty="0" smtClean="0"/>
              <a:t>Tiltak</a:t>
            </a:r>
            <a:r>
              <a:rPr lang="nb-NO" sz="1400" b="1" dirty="0"/>
              <a:t>:</a:t>
            </a:r>
          </a:p>
          <a:p>
            <a:r>
              <a:rPr lang="nb-NO" sz="1400" dirty="0"/>
              <a:t>Mer bruk av praksis og kontakt i de elektive perioder med viktige fremtidige arbeidsplasser </a:t>
            </a:r>
            <a:r>
              <a:rPr lang="nb-NO" sz="1400" dirty="0" smtClean="0"/>
              <a:t>i helseinstitusjoner </a:t>
            </a:r>
            <a:r>
              <a:rPr lang="nb-NO" sz="1400" dirty="0"/>
              <a:t>og andre relaterte virksomheter</a:t>
            </a:r>
          </a:p>
          <a:p>
            <a:r>
              <a:rPr lang="nb-NO" sz="1400" dirty="0" smtClean="0"/>
              <a:t>Se </a:t>
            </a:r>
            <a:r>
              <a:rPr lang="nb-NO" sz="1400" dirty="0"/>
              <a:t>til at digitale eksamensoppgaver kan gjenbrukes</a:t>
            </a:r>
          </a:p>
          <a:p>
            <a:r>
              <a:rPr lang="nb-NO" sz="1400" dirty="0" smtClean="0"/>
              <a:t>Samarbeid </a:t>
            </a:r>
            <a:r>
              <a:rPr lang="nb-NO" sz="1400" dirty="0"/>
              <a:t>med Oslo kommune om tverrprofesjonelt undervisningsopplegg for studenter </a:t>
            </a:r>
            <a:r>
              <a:rPr lang="nb-NO" sz="1400" dirty="0" smtClean="0"/>
              <a:t>i ernæring</a:t>
            </a:r>
            <a:r>
              <a:rPr lang="nb-NO" sz="1400" dirty="0"/>
              <a:t>, odontologi, medisin og geriatrisk </a:t>
            </a:r>
            <a:r>
              <a:rPr lang="nb-NO" sz="1400" dirty="0" smtClean="0"/>
              <a:t>sykepleie</a:t>
            </a:r>
          </a:p>
          <a:p>
            <a:endParaRPr lang="nb-NO" sz="1400" dirty="0" smtClean="0"/>
          </a:p>
          <a:p>
            <a:pPr marL="0" indent="0">
              <a:buNone/>
            </a:pPr>
            <a:r>
              <a:rPr lang="nb-NO" sz="1400" b="1" dirty="0"/>
              <a:t>Forventede resultater 2018-2020:</a:t>
            </a:r>
          </a:p>
          <a:p>
            <a:r>
              <a:rPr lang="nb-NO" sz="1400" dirty="0" smtClean="0"/>
              <a:t>Øke </a:t>
            </a:r>
            <a:r>
              <a:rPr lang="nb-NO" sz="1400" dirty="0"/>
              <a:t>andel digitaliserte lærings- og evalueringsformer</a:t>
            </a:r>
          </a:p>
          <a:p>
            <a:r>
              <a:rPr lang="nb-NO" sz="1400" dirty="0" smtClean="0"/>
              <a:t>Øke </a:t>
            </a:r>
            <a:r>
              <a:rPr lang="nb-NO" sz="1400" dirty="0"/>
              <a:t>tverrprofesjonell læring</a:t>
            </a:r>
          </a:p>
          <a:p>
            <a:r>
              <a:rPr lang="nb-NO" sz="1400" dirty="0" smtClean="0"/>
              <a:t>Styrket </a:t>
            </a:r>
            <a:r>
              <a:rPr lang="nb-NO" sz="1400" dirty="0"/>
              <a:t>arbeidslivsrelevansen av utdanningene</a:t>
            </a:r>
          </a:p>
        </p:txBody>
      </p:sp>
      <p:sp>
        <p:nvSpPr>
          <p:cNvPr id="4" name="Slide Number Placeholder 3"/>
          <p:cNvSpPr>
            <a:spLocks noGrp="1"/>
          </p:cNvSpPr>
          <p:nvPr>
            <p:ph type="sldNum" sz="quarter" idx="12"/>
          </p:nvPr>
        </p:nvSpPr>
        <p:spPr/>
        <p:txBody>
          <a:bodyPr/>
          <a:lstStyle/>
          <a:p>
            <a:pPr>
              <a:defRPr/>
            </a:pPr>
            <a:fld id="{554E5A98-231D-754A-BE71-DD0F181708AA}" type="slidenum">
              <a:rPr lang="en-US" smtClean="0"/>
              <a:pPr>
                <a:defRPr/>
              </a:pPr>
              <a:t>8</a:t>
            </a:fld>
            <a:endParaRPr lang="en-US"/>
          </a:p>
        </p:txBody>
      </p:sp>
      <p:sp>
        <p:nvSpPr>
          <p:cNvPr id="5" name="Title 1"/>
          <p:cNvSpPr>
            <a:spLocks noGrp="1"/>
          </p:cNvSpPr>
          <p:nvPr>
            <p:ph type="title"/>
          </p:nvPr>
        </p:nvSpPr>
        <p:spPr>
          <a:xfrm>
            <a:off x="990600" y="692696"/>
            <a:ext cx="7696200" cy="1143000"/>
          </a:xfrm>
        </p:spPr>
        <p:txBody>
          <a:bodyPr/>
          <a:lstStyle/>
          <a:p>
            <a:r>
              <a:rPr lang="nb-NO" dirty="0" smtClean="0">
                <a:solidFill>
                  <a:schemeClr val="bg2"/>
                </a:solidFill>
              </a:rPr>
              <a:t>Årsplan </a:t>
            </a:r>
            <a:r>
              <a:rPr lang="nb-NO" dirty="0" err="1">
                <a:solidFill>
                  <a:schemeClr val="bg2"/>
                </a:solidFill>
              </a:rPr>
              <a:t>M</a:t>
            </a:r>
            <a:r>
              <a:rPr lang="nb-NO" dirty="0" err="1" smtClean="0">
                <a:solidFill>
                  <a:schemeClr val="bg2"/>
                </a:solidFill>
              </a:rPr>
              <a:t>edfak</a:t>
            </a:r>
            <a:r>
              <a:rPr lang="nb-NO" dirty="0">
                <a:solidFill>
                  <a:schemeClr val="bg2"/>
                </a:solidFill>
              </a:rPr>
              <a:t> 2018-2020</a:t>
            </a:r>
            <a:r>
              <a:rPr lang="nb-NO" dirty="0"/>
              <a:t/>
            </a:r>
            <a:br>
              <a:rPr lang="nb-NO" dirty="0"/>
            </a:br>
            <a:r>
              <a:rPr lang="nb-NO" dirty="0" smtClean="0"/>
              <a:t>UTDANNING</a:t>
            </a:r>
            <a:endParaRPr lang="nb-NO" dirty="0"/>
          </a:p>
        </p:txBody>
      </p:sp>
      <p:sp>
        <p:nvSpPr>
          <p:cNvPr id="6" name="Avrundet rektangel 5"/>
          <p:cNvSpPr/>
          <p:nvPr/>
        </p:nvSpPr>
        <p:spPr bwMode="auto">
          <a:xfrm>
            <a:off x="1115616" y="5949280"/>
            <a:ext cx="6120680" cy="550483"/>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1800" b="0" i="1" u="none" strike="noStrike" cap="none" normalizeH="0" baseline="0" dirty="0" smtClean="0">
                <a:ln>
                  <a:noFill/>
                </a:ln>
                <a:solidFill>
                  <a:schemeClr val="accent2"/>
                </a:solidFill>
                <a:effectLst/>
              </a:rPr>
              <a:t>Ingen foreslåtte endringer i</a:t>
            </a:r>
            <a:r>
              <a:rPr kumimoji="0" lang="nb-NO" sz="1800" b="0" i="1" u="none" strike="noStrike" cap="none" normalizeH="0" dirty="0" smtClean="0">
                <a:ln>
                  <a:noFill/>
                </a:ln>
                <a:solidFill>
                  <a:schemeClr val="accent2"/>
                </a:solidFill>
                <a:effectLst/>
              </a:rPr>
              <a:t> forhold til fakultetets årsplan</a:t>
            </a:r>
            <a:endParaRPr kumimoji="0" lang="en-US" sz="1800" b="0" i="1" u="none" strike="noStrike" cap="none" normalizeH="0" baseline="0" dirty="0">
              <a:ln>
                <a:noFill/>
              </a:ln>
              <a:solidFill>
                <a:schemeClr val="accent2"/>
              </a:solidFill>
              <a:effectLst/>
            </a:endParaRPr>
          </a:p>
        </p:txBody>
      </p:sp>
    </p:spTree>
    <p:extLst>
      <p:ext uri="{BB962C8B-B14F-4D97-AF65-F5344CB8AC3E}">
        <p14:creationId xmlns:p14="http://schemas.microsoft.com/office/powerpoint/2010/main" val="231599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844824"/>
            <a:ext cx="7696200" cy="4248472"/>
          </a:xfrm>
        </p:spPr>
        <p:txBody>
          <a:bodyPr/>
          <a:lstStyle/>
          <a:p>
            <a:pPr marL="0" indent="0">
              <a:buNone/>
            </a:pPr>
            <a:r>
              <a:rPr lang="nb-NO" sz="1400" b="1" dirty="0" smtClean="0"/>
              <a:t>Mål 5: </a:t>
            </a:r>
            <a:r>
              <a:rPr lang="nb-NO" sz="1400" b="1" dirty="0"/>
              <a:t>Fakultetet skal </a:t>
            </a:r>
            <a:r>
              <a:rPr lang="nb-NO" sz="1400" b="1" dirty="0" smtClean="0"/>
              <a:t>iverksette tiltak som styrker </a:t>
            </a:r>
            <a:r>
              <a:rPr lang="nb-NO" sz="1400" b="1" dirty="0"/>
              <a:t>studentenes </a:t>
            </a:r>
            <a:r>
              <a:rPr lang="nb-NO" sz="1400" b="1" dirty="0" smtClean="0"/>
              <a:t>læringsmiljø </a:t>
            </a:r>
            <a:r>
              <a:rPr lang="nb-NO" sz="1400" b="1" dirty="0"/>
              <a:t>og studentenes integrering i fagmiljøet. Det skal gis god oppfølging underveis i studiet.</a:t>
            </a:r>
          </a:p>
          <a:p>
            <a:pPr marL="0" indent="0">
              <a:buNone/>
            </a:pPr>
            <a:endParaRPr lang="nb-NO" sz="1200" dirty="0"/>
          </a:p>
          <a:p>
            <a:pPr marL="0" indent="0">
              <a:buNone/>
            </a:pPr>
            <a:r>
              <a:rPr lang="nb-NO" sz="1400" b="1" dirty="0"/>
              <a:t>Tiltak:</a:t>
            </a:r>
          </a:p>
          <a:p>
            <a:r>
              <a:rPr lang="nb-NO" sz="1400" dirty="0"/>
              <a:t>Utvikle evalueringsformer som avspeiler læringsmålene i de forskjellige </a:t>
            </a:r>
            <a:r>
              <a:rPr lang="nb-NO" sz="1400" dirty="0" smtClean="0"/>
              <a:t>studieprogrammer</a:t>
            </a:r>
          </a:p>
          <a:p>
            <a:r>
              <a:rPr lang="nb-NO" sz="1400" dirty="0" smtClean="0"/>
              <a:t>Stimulere</a:t>
            </a:r>
            <a:r>
              <a:rPr lang="nb-NO" sz="1400" dirty="0"/>
              <a:t>, understøtte og formidle informasjon om tiltak som bedrer gjennomstrømming og ha et særlig fokus på arbeid med masteroppgaven</a:t>
            </a:r>
          </a:p>
          <a:p>
            <a:r>
              <a:rPr lang="nb-NO" sz="1400" dirty="0"/>
              <a:t>Økt bruk av tema fra sektorer i Oslo kommune i masteroppgaver, prosjektoppgaver og studentforskning</a:t>
            </a:r>
            <a:r>
              <a:rPr lang="nb-NO" sz="1400" dirty="0" smtClean="0"/>
              <a:t>.</a:t>
            </a:r>
          </a:p>
          <a:p>
            <a:endParaRPr lang="nb-NO" sz="1400" dirty="0"/>
          </a:p>
          <a:p>
            <a:pPr marL="0" indent="0">
              <a:buNone/>
            </a:pPr>
            <a:r>
              <a:rPr lang="nb-NO" sz="1400" b="1" dirty="0"/>
              <a:t>Forventede resultater 2018-2020:</a:t>
            </a:r>
          </a:p>
          <a:p>
            <a:r>
              <a:rPr lang="nb-NO" sz="1400" dirty="0" smtClean="0"/>
              <a:t>Ha </a:t>
            </a:r>
            <a:r>
              <a:rPr lang="nb-NO" sz="1400" dirty="0"/>
              <a:t>styrket introduksjonsopplegg og mottak av nye studenter</a:t>
            </a:r>
          </a:p>
          <a:p>
            <a:r>
              <a:rPr lang="nb-NO" sz="1400" dirty="0" smtClean="0"/>
              <a:t>Redusert </a:t>
            </a:r>
            <a:r>
              <a:rPr lang="nb-NO" sz="1400" dirty="0"/>
              <a:t>frafall i de ulike studieprogrammene sammenlignet med perioden 2014-2016</a:t>
            </a:r>
          </a:p>
          <a:p>
            <a:r>
              <a:rPr lang="nb-NO" sz="1400" dirty="0" smtClean="0"/>
              <a:t>Vurdering </a:t>
            </a:r>
            <a:r>
              <a:rPr lang="nb-NO" sz="1400" dirty="0"/>
              <a:t>av studenttilfredshet er innarbeidet i de løpende evalueringene</a:t>
            </a:r>
          </a:p>
          <a:p>
            <a:r>
              <a:rPr lang="nb-NO" sz="1400" dirty="0" smtClean="0"/>
              <a:t>Flere </a:t>
            </a:r>
            <a:r>
              <a:rPr lang="nb-NO" sz="1400" dirty="0"/>
              <a:t>tverrprofesjonelle og praksisnære læringsarenaer</a:t>
            </a:r>
          </a:p>
          <a:p>
            <a:r>
              <a:rPr lang="nb-NO" sz="1400" dirty="0" smtClean="0"/>
              <a:t>Økt </a:t>
            </a:r>
            <a:r>
              <a:rPr lang="nb-NO" sz="1400" dirty="0"/>
              <a:t>andel bachelor-, master og </a:t>
            </a:r>
            <a:r>
              <a:rPr lang="nb-NO" sz="1400" dirty="0" err="1"/>
              <a:t>PhD</a:t>
            </a:r>
            <a:r>
              <a:rPr lang="nb-NO" sz="1400" dirty="0"/>
              <a:t>-studenter som gjennomfører på normert tid</a:t>
            </a:r>
          </a:p>
          <a:p>
            <a:pPr marL="0" indent="0">
              <a:buNone/>
            </a:pPr>
            <a:endParaRPr lang="nb-NO" sz="1400" dirty="0" smtClean="0"/>
          </a:p>
          <a:p>
            <a:endParaRPr lang="nb-NO" sz="1400" dirty="0"/>
          </a:p>
        </p:txBody>
      </p:sp>
      <p:sp>
        <p:nvSpPr>
          <p:cNvPr id="4" name="Slide Number Placeholder 3"/>
          <p:cNvSpPr>
            <a:spLocks noGrp="1"/>
          </p:cNvSpPr>
          <p:nvPr>
            <p:ph type="sldNum" sz="quarter" idx="12"/>
          </p:nvPr>
        </p:nvSpPr>
        <p:spPr/>
        <p:txBody>
          <a:bodyPr/>
          <a:lstStyle/>
          <a:p>
            <a:pPr>
              <a:defRPr/>
            </a:pPr>
            <a:fld id="{554E5A98-231D-754A-BE71-DD0F181708AA}" type="slidenum">
              <a:rPr lang="en-US" smtClean="0"/>
              <a:pPr>
                <a:defRPr/>
              </a:pPr>
              <a:t>9</a:t>
            </a:fld>
            <a:endParaRPr lang="en-US"/>
          </a:p>
        </p:txBody>
      </p:sp>
      <p:sp>
        <p:nvSpPr>
          <p:cNvPr id="5" name="Title 1"/>
          <p:cNvSpPr>
            <a:spLocks noGrp="1"/>
          </p:cNvSpPr>
          <p:nvPr>
            <p:ph type="title"/>
          </p:nvPr>
        </p:nvSpPr>
        <p:spPr>
          <a:xfrm>
            <a:off x="990600" y="692696"/>
            <a:ext cx="7696200" cy="1143000"/>
          </a:xfrm>
        </p:spPr>
        <p:txBody>
          <a:bodyPr/>
          <a:lstStyle/>
          <a:p>
            <a:r>
              <a:rPr lang="nb-NO" dirty="0" smtClean="0">
                <a:solidFill>
                  <a:schemeClr val="bg2"/>
                </a:solidFill>
              </a:rPr>
              <a:t>Årsplan </a:t>
            </a:r>
            <a:r>
              <a:rPr lang="nb-NO" dirty="0" err="1">
                <a:solidFill>
                  <a:schemeClr val="bg2"/>
                </a:solidFill>
              </a:rPr>
              <a:t>M</a:t>
            </a:r>
            <a:r>
              <a:rPr lang="nb-NO" dirty="0" err="1" smtClean="0">
                <a:solidFill>
                  <a:schemeClr val="bg2"/>
                </a:solidFill>
              </a:rPr>
              <a:t>edfak</a:t>
            </a:r>
            <a:r>
              <a:rPr lang="nb-NO" dirty="0">
                <a:solidFill>
                  <a:schemeClr val="bg2"/>
                </a:solidFill>
              </a:rPr>
              <a:t> 2018-2020</a:t>
            </a:r>
            <a:r>
              <a:rPr lang="nb-NO" dirty="0"/>
              <a:t/>
            </a:r>
            <a:br>
              <a:rPr lang="nb-NO" dirty="0"/>
            </a:br>
            <a:r>
              <a:rPr lang="nb-NO" dirty="0" smtClean="0"/>
              <a:t>UTDANNING</a:t>
            </a:r>
            <a:endParaRPr lang="nb-NO" dirty="0"/>
          </a:p>
        </p:txBody>
      </p:sp>
      <p:sp>
        <p:nvSpPr>
          <p:cNvPr id="6" name="Avrundet rektangel 5"/>
          <p:cNvSpPr/>
          <p:nvPr/>
        </p:nvSpPr>
        <p:spPr bwMode="auto">
          <a:xfrm>
            <a:off x="1115616" y="5949280"/>
            <a:ext cx="6120680" cy="550483"/>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1800" b="0" i="1" u="none" strike="noStrike" cap="none" normalizeH="0" baseline="0" dirty="0" smtClean="0">
                <a:ln>
                  <a:noFill/>
                </a:ln>
                <a:solidFill>
                  <a:schemeClr val="accent2"/>
                </a:solidFill>
                <a:effectLst/>
              </a:rPr>
              <a:t>Ingen foreslåtte endringer i</a:t>
            </a:r>
            <a:r>
              <a:rPr kumimoji="0" lang="nb-NO" sz="1800" b="0" i="1" u="none" strike="noStrike" cap="none" normalizeH="0" dirty="0" smtClean="0">
                <a:ln>
                  <a:noFill/>
                </a:ln>
                <a:solidFill>
                  <a:schemeClr val="accent2"/>
                </a:solidFill>
                <a:effectLst/>
              </a:rPr>
              <a:t> forhold til fakultetets årsplan</a:t>
            </a:r>
            <a:endParaRPr kumimoji="0" lang="en-US" sz="1800" b="0" i="1" u="none" strike="noStrike" cap="none" normalizeH="0" baseline="0" dirty="0">
              <a:ln>
                <a:noFill/>
              </a:ln>
              <a:solidFill>
                <a:schemeClr val="accent2"/>
              </a:solidFill>
              <a:effectLst/>
            </a:endParaRPr>
          </a:p>
        </p:txBody>
      </p:sp>
    </p:spTree>
    <p:extLst>
      <p:ext uri="{BB962C8B-B14F-4D97-AF65-F5344CB8AC3E}">
        <p14:creationId xmlns:p14="http://schemas.microsoft.com/office/powerpoint/2010/main" val="1805612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916832"/>
            <a:ext cx="7696200" cy="4104456"/>
          </a:xfrm>
        </p:spPr>
        <p:txBody>
          <a:bodyPr/>
          <a:lstStyle/>
          <a:p>
            <a:pPr marL="0" indent="0">
              <a:buNone/>
            </a:pPr>
            <a:r>
              <a:rPr lang="nb-NO" sz="1600" b="1" dirty="0"/>
              <a:t>Mål 9: Være attraktive for de beste forskere og </a:t>
            </a:r>
            <a:r>
              <a:rPr lang="nb-NO" sz="1600" b="1" dirty="0" smtClean="0"/>
              <a:t>undervisere</a:t>
            </a:r>
          </a:p>
          <a:p>
            <a:pPr marL="0" indent="0">
              <a:buNone/>
            </a:pPr>
            <a:endParaRPr lang="nb-NO" sz="1400" b="1" dirty="0" smtClean="0"/>
          </a:p>
          <a:p>
            <a:pPr marL="0" indent="0">
              <a:buNone/>
            </a:pPr>
            <a:r>
              <a:rPr lang="nb-NO" sz="1400" b="1" dirty="0"/>
              <a:t>Tiltak:</a:t>
            </a:r>
          </a:p>
          <a:p>
            <a:r>
              <a:rPr lang="nb-NO" sz="1400" dirty="0" smtClean="0"/>
              <a:t>Redusere </a:t>
            </a:r>
            <a:r>
              <a:rPr lang="nb-NO" sz="1400" dirty="0"/>
              <a:t>gjennomsnittlig </a:t>
            </a:r>
            <a:r>
              <a:rPr lang="nb-NO" sz="1400" dirty="0" err="1"/>
              <a:t>rekrutteringstid</a:t>
            </a:r>
            <a:r>
              <a:rPr lang="nb-NO" sz="1400" dirty="0"/>
              <a:t> for vitenskapelige stillinger gjennom </a:t>
            </a:r>
            <a:r>
              <a:rPr lang="nb-NO" sz="1400" dirty="0" smtClean="0"/>
              <a:t>god planlegging</a:t>
            </a:r>
            <a:r>
              <a:rPr lang="nb-NO" sz="1400" dirty="0"/>
              <a:t>, inkludert aktiv bruk av mer forpliktende fremdriftsplan i </a:t>
            </a:r>
            <a:r>
              <a:rPr lang="nb-NO" sz="1400" dirty="0" smtClean="0"/>
              <a:t>tilsettingsprosessen samt </a:t>
            </a:r>
            <a:r>
              <a:rPr lang="nb-NO" sz="1400" dirty="0"/>
              <a:t>tidligst mulig oppnevning av sakkyndig komite.</a:t>
            </a:r>
          </a:p>
          <a:p>
            <a:r>
              <a:rPr lang="nb-NO" sz="1400" dirty="0" smtClean="0"/>
              <a:t>Bruk </a:t>
            </a:r>
            <a:r>
              <a:rPr lang="nb-NO" sz="1400" dirty="0"/>
              <a:t>av strategiske kallelser og </a:t>
            </a:r>
            <a:r>
              <a:rPr lang="nb-NO" sz="1400" dirty="0" err="1"/>
              <a:t>innstegsstillinger</a:t>
            </a:r>
            <a:r>
              <a:rPr lang="nb-NO" sz="1400" dirty="0"/>
              <a:t> i henhold til fakultetets </a:t>
            </a:r>
            <a:r>
              <a:rPr lang="nb-NO" sz="1400" dirty="0" smtClean="0"/>
              <a:t>vedtatte rekrutteringspolicy</a:t>
            </a:r>
            <a:endParaRPr lang="nb-NO" sz="1400" dirty="0"/>
          </a:p>
          <a:p>
            <a:r>
              <a:rPr lang="nb-NO" sz="1400" dirty="0" smtClean="0"/>
              <a:t>Utvikle </a:t>
            </a:r>
            <a:r>
              <a:rPr lang="nb-NO" sz="1400" dirty="0"/>
              <a:t>kriterier for god undervisning/gode </a:t>
            </a:r>
            <a:r>
              <a:rPr lang="nb-NO" sz="1400" dirty="0" smtClean="0"/>
              <a:t>undervisere</a:t>
            </a:r>
          </a:p>
          <a:p>
            <a:endParaRPr lang="nb-NO" sz="1400" dirty="0"/>
          </a:p>
          <a:p>
            <a:pPr marL="0" indent="0">
              <a:buNone/>
            </a:pPr>
            <a:r>
              <a:rPr lang="nb-NO" sz="1400" b="1" dirty="0"/>
              <a:t>Forventede resultater 2020:</a:t>
            </a:r>
          </a:p>
          <a:p>
            <a:r>
              <a:rPr lang="nb-NO" sz="1400" dirty="0" smtClean="0"/>
              <a:t>Redusert </a:t>
            </a:r>
            <a:r>
              <a:rPr lang="nb-NO" sz="1400" dirty="0"/>
              <a:t>gjennomsnittlig tid fra kunngjøring til tilsettingsvedtak ved tilsetting </a:t>
            </a:r>
            <a:r>
              <a:rPr lang="nb-NO" sz="1400" dirty="0" smtClean="0"/>
              <a:t>av professorer/førsteamanuensis</a:t>
            </a:r>
            <a:endParaRPr lang="nb-NO" sz="1400" dirty="0"/>
          </a:p>
          <a:p>
            <a:r>
              <a:rPr lang="nb-NO" sz="1400" dirty="0" smtClean="0"/>
              <a:t>Fulgt </a:t>
            </a:r>
            <a:r>
              <a:rPr lang="nb-NO" sz="1400" dirty="0"/>
              <a:t>opp og iverksatt tiltak i henhold til UiOs rekrutteringsstrategi og </a:t>
            </a:r>
            <a:r>
              <a:rPr lang="nb-NO" sz="1400" dirty="0" smtClean="0"/>
              <a:t>fakultetets rekrutteringspolicy</a:t>
            </a:r>
            <a:endParaRPr lang="nb-NO" sz="1400" dirty="0"/>
          </a:p>
          <a:p>
            <a:r>
              <a:rPr lang="nb-NO" sz="1400" dirty="0" smtClean="0"/>
              <a:t>Implementere </a:t>
            </a:r>
            <a:r>
              <a:rPr lang="nb-NO" sz="1400" dirty="0"/>
              <a:t>meritteringsordninger for fremragende undervisere</a:t>
            </a:r>
          </a:p>
        </p:txBody>
      </p:sp>
      <p:sp>
        <p:nvSpPr>
          <p:cNvPr id="4" name="Slide Number Placeholder 3"/>
          <p:cNvSpPr>
            <a:spLocks noGrp="1"/>
          </p:cNvSpPr>
          <p:nvPr>
            <p:ph type="sldNum" sz="quarter" idx="12"/>
          </p:nvPr>
        </p:nvSpPr>
        <p:spPr/>
        <p:txBody>
          <a:bodyPr/>
          <a:lstStyle/>
          <a:p>
            <a:pPr>
              <a:defRPr/>
            </a:pPr>
            <a:fld id="{554E5A98-231D-754A-BE71-DD0F181708AA}" type="slidenum">
              <a:rPr lang="en-US" smtClean="0"/>
              <a:pPr>
                <a:defRPr/>
              </a:pPr>
              <a:t>10</a:t>
            </a:fld>
            <a:endParaRPr lang="en-US"/>
          </a:p>
        </p:txBody>
      </p:sp>
      <p:sp>
        <p:nvSpPr>
          <p:cNvPr id="5" name="Title 1"/>
          <p:cNvSpPr>
            <a:spLocks noGrp="1"/>
          </p:cNvSpPr>
          <p:nvPr>
            <p:ph type="title"/>
          </p:nvPr>
        </p:nvSpPr>
        <p:spPr>
          <a:xfrm>
            <a:off x="990600" y="692696"/>
            <a:ext cx="7696200" cy="1224136"/>
          </a:xfrm>
        </p:spPr>
        <p:txBody>
          <a:bodyPr/>
          <a:lstStyle/>
          <a:p>
            <a:r>
              <a:rPr lang="nb-NO" dirty="0" smtClean="0">
                <a:solidFill>
                  <a:schemeClr val="bg2"/>
                </a:solidFill>
              </a:rPr>
              <a:t>Årsplan </a:t>
            </a:r>
            <a:r>
              <a:rPr lang="nb-NO" dirty="0" err="1">
                <a:solidFill>
                  <a:schemeClr val="bg2"/>
                </a:solidFill>
              </a:rPr>
              <a:t>M</a:t>
            </a:r>
            <a:r>
              <a:rPr lang="nb-NO" dirty="0" err="1" smtClean="0">
                <a:solidFill>
                  <a:schemeClr val="bg2"/>
                </a:solidFill>
              </a:rPr>
              <a:t>edfak</a:t>
            </a:r>
            <a:r>
              <a:rPr lang="nb-NO" dirty="0">
                <a:solidFill>
                  <a:schemeClr val="bg2"/>
                </a:solidFill>
              </a:rPr>
              <a:t> 2018-2020</a:t>
            </a:r>
            <a:r>
              <a:rPr lang="nb-NO" dirty="0"/>
              <a:t/>
            </a:r>
            <a:br>
              <a:rPr lang="nb-NO" dirty="0"/>
            </a:br>
            <a:r>
              <a:rPr lang="nb-NO" sz="2400" dirty="0"/>
              <a:t>VIRKSOMHETSOVERGRIPENDE UTFORDRINGER</a:t>
            </a:r>
            <a:endParaRPr lang="nb-NO" dirty="0"/>
          </a:p>
        </p:txBody>
      </p:sp>
      <p:sp>
        <p:nvSpPr>
          <p:cNvPr id="6" name="Avrundet rektangel 5"/>
          <p:cNvSpPr/>
          <p:nvPr/>
        </p:nvSpPr>
        <p:spPr bwMode="auto">
          <a:xfrm>
            <a:off x="1115616" y="6165304"/>
            <a:ext cx="6120680" cy="550483"/>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1800" b="0" i="1" u="none" strike="noStrike" cap="none" normalizeH="0" baseline="0" dirty="0" smtClean="0">
                <a:ln>
                  <a:noFill/>
                </a:ln>
                <a:solidFill>
                  <a:schemeClr val="accent2"/>
                </a:solidFill>
                <a:effectLst/>
              </a:rPr>
              <a:t>Ingen foreslåtte endringer i</a:t>
            </a:r>
            <a:r>
              <a:rPr kumimoji="0" lang="nb-NO" sz="1800" b="0" i="1" u="none" strike="noStrike" cap="none" normalizeH="0" dirty="0" smtClean="0">
                <a:ln>
                  <a:noFill/>
                </a:ln>
                <a:solidFill>
                  <a:schemeClr val="accent2"/>
                </a:solidFill>
                <a:effectLst/>
              </a:rPr>
              <a:t> forhold til fakultetets årsplan</a:t>
            </a:r>
            <a:endParaRPr kumimoji="0" lang="en-US" sz="1800" b="0" i="1" u="none" strike="noStrike" cap="none" normalizeH="0" baseline="0" dirty="0">
              <a:ln>
                <a:noFill/>
              </a:ln>
              <a:solidFill>
                <a:schemeClr val="accent2"/>
              </a:solidFill>
              <a:effectLst/>
            </a:endParaRPr>
          </a:p>
        </p:txBody>
      </p:sp>
    </p:spTree>
    <p:extLst>
      <p:ext uri="{BB962C8B-B14F-4D97-AF65-F5344CB8AC3E}">
        <p14:creationId xmlns:p14="http://schemas.microsoft.com/office/powerpoint/2010/main" val="2487190269"/>
      </p:ext>
    </p:extLst>
  </p:cSld>
  <p:clrMapOvr>
    <a:masterClrMapping/>
  </p:clrMapOvr>
</p:sld>
</file>

<file path=ppt/theme/theme1.xml><?xml version="1.0" encoding="utf-8"?>
<a:theme xmlns:a="http://schemas.openxmlformats.org/drawingml/2006/main" name="2015 09 30 Presentasjon prosjekt KPM instituttråd">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2015 09 30 Presentasjon prosjekt KPM instituttråd</Template>
  <TotalTime>1097</TotalTime>
  <Words>1750</Words>
  <Application>Microsoft Office PowerPoint</Application>
  <PresentationFormat>Skjermfremvisning (4:3)</PresentationFormat>
  <Paragraphs>224</Paragraphs>
  <Slides>16</Slides>
  <Notes>11</Notes>
  <HiddenSlides>0</HiddenSlides>
  <MMClips>0</MMClips>
  <ScaleCrop>false</ScaleCrop>
  <HeadingPairs>
    <vt:vector size="4" baseType="variant">
      <vt:variant>
        <vt:lpstr>Tema</vt:lpstr>
      </vt:variant>
      <vt:variant>
        <vt:i4>1</vt:i4>
      </vt:variant>
      <vt:variant>
        <vt:lpstr>Lysbildetitler</vt:lpstr>
      </vt:variant>
      <vt:variant>
        <vt:i4>16</vt:i4>
      </vt:variant>
    </vt:vector>
  </HeadingPairs>
  <TitlesOfParts>
    <vt:vector size="17" baseType="lpstr">
      <vt:lpstr>2015 09 30 Presentasjon prosjekt KPM instituttråd</vt:lpstr>
      <vt:lpstr>Årsplan IMB 2018-2020</vt:lpstr>
      <vt:lpstr>Årsplan 2018-2020</vt:lpstr>
      <vt:lpstr>Krav til utforming fra UiO sentralt</vt:lpstr>
      <vt:lpstr>Årsplan Medfak 2018-2020 STRATEGIER OG VERDIER</vt:lpstr>
      <vt:lpstr>Årsplan Medfak 2018-2020 FORSKNING</vt:lpstr>
      <vt:lpstr>Årsplan Medfak 2018-2020 UTDANNING</vt:lpstr>
      <vt:lpstr>Årsplan Medfak 2018-2020 UTDANNING</vt:lpstr>
      <vt:lpstr>Årsplan Medfak 2018-2020 UTDANNING</vt:lpstr>
      <vt:lpstr>Årsplan Medfak 2018-2020 VIRKSOMHETSOVERGRIPENDE UTFORDRINGER</vt:lpstr>
      <vt:lpstr>Årsplan Medfak 2018-2020 VIRKSOMHETSOVERGRIPENDE UTFORDRINGER</vt:lpstr>
      <vt:lpstr>Forslag til instituttspesifikke tiltak</vt:lpstr>
      <vt:lpstr>Forslag til instituttspesifikke tiltak</vt:lpstr>
      <vt:lpstr>Forslag til instituttspesifikke tiltak</vt:lpstr>
      <vt:lpstr>Forslag til instituttspesifikke tiltak</vt:lpstr>
      <vt:lpstr>Forslag til instituttspesifikke mål og tiltak</vt:lpstr>
      <vt:lpstr>Videre prosess</vt:lpstr>
    </vt:vector>
  </TitlesOfParts>
  <Company>Universitetet i Oslo</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Instituttrådsmøte 30. september 2015</dc:title>
  <dc:creator>Linda Teigland Helgesen</dc:creator>
  <cp:lastModifiedBy>Linda Teigland Helgesen</cp:lastModifiedBy>
  <cp:revision>204</cp:revision>
  <cp:lastPrinted>2015-09-30T10:28:15Z</cp:lastPrinted>
  <dcterms:created xsi:type="dcterms:W3CDTF">2015-10-01T10:12:52Z</dcterms:created>
  <dcterms:modified xsi:type="dcterms:W3CDTF">2017-10-19T10:49:22Z</dcterms:modified>
</cp:coreProperties>
</file>