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  <p:sldMasterId id="2147483716" r:id="rId2"/>
  </p:sldMasterIdLst>
  <p:notesMasterIdLst>
    <p:notesMasterId r:id="rId16"/>
  </p:notesMasterIdLst>
  <p:handoutMasterIdLst>
    <p:handoutMasterId r:id="rId17"/>
  </p:handoutMasterIdLst>
  <p:sldIdLst>
    <p:sldId id="278" r:id="rId3"/>
    <p:sldId id="307" r:id="rId4"/>
    <p:sldId id="310" r:id="rId5"/>
    <p:sldId id="305" r:id="rId6"/>
    <p:sldId id="319" r:id="rId7"/>
    <p:sldId id="308" r:id="rId8"/>
    <p:sldId id="309" r:id="rId9"/>
    <p:sldId id="315" r:id="rId10"/>
    <p:sldId id="318" r:id="rId11"/>
    <p:sldId id="314" r:id="rId12"/>
    <p:sldId id="313" r:id="rId13"/>
    <p:sldId id="311" r:id="rId14"/>
    <p:sldId id="316" r:id="rId15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26" autoAdjust="0"/>
  </p:normalViewPr>
  <p:slideViewPr>
    <p:cSldViewPr>
      <p:cViewPr>
        <p:scale>
          <a:sx n="80" d="100"/>
          <a:sy n="80" d="100"/>
        </p:scale>
        <p:origin x="-4350" y="-154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03CBC6-676D-994E-BC8B-93845DD54113}" type="datetime1">
              <a:rPr lang="nb-NO"/>
              <a:pPr>
                <a:defRPr/>
              </a:pPr>
              <a:t>19.10.2017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2F31E5-9D0E-7342-B15D-ED1917DF9E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971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A5FA21-22F9-1842-A88E-F51DA8D90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555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Ledergruppe, 8.</a:t>
            </a:r>
            <a:r>
              <a:rPr lang="nb-NO" baseline="0" dirty="0" smtClean="0"/>
              <a:t> mars,  24 mai, 9 juni (Utvidet ledergruppe)</a:t>
            </a:r>
          </a:p>
          <a:p>
            <a:r>
              <a:rPr lang="nb-NO" baseline="0" dirty="0" err="1" smtClean="0"/>
              <a:t>Instiuttrådet</a:t>
            </a:r>
            <a:r>
              <a:rPr lang="nb-NO" baseline="0" dirty="0" smtClean="0"/>
              <a:t> 15 juni, 19 september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Den største bolken er </a:t>
            </a:r>
            <a:r>
              <a:rPr lang="nb-NO" dirty="0" err="1" smtClean="0"/>
              <a:t>undervisningskonponenten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4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389C-B62A-FC4E-883C-81C912132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8950-947B-9A4A-93E1-88E3838D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8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46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43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10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28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7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01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5A98-231D-754A-BE71-DD0F1817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45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50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9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3D1D-3415-4341-9B6D-C8DAECE58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2AEF-9B37-3D49-A137-02474C350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1D12-E1D5-D44B-8E48-B0E04450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29E3-5F83-764A-B942-A83F6EE7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04F5-645A-594C-BAF0-F93026CA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71CB-E381-0846-B09C-0D1C245A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68DE-6464-E04C-9E13-ACDA79DE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BA1A4FF5-9392-6845-AD51-AA6F281D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MED_IMB_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228600"/>
            <a:ext cx="3429872" cy="3259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19.10.2017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68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Budsjettfordelingmodell</a:t>
            </a:r>
            <a:r>
              <a:rPr lang="en-US" dirty="0" smtClean="0"/>
              <a:t> IMB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Instituttrådsmøte t</a:t>
            </a:r>
            <a:r>
              <a:rPr lang="en-US" dirty="0" err="1" smtClean="0"/>
              <a:t>orsdag</a:t>
            </a:r>
            <a:r>
              <a:rPr lang="en-US" dirty="0" smtClean="0"/>
              <a:t> 19.10.17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1008112"/>
          </a:xfrm>
        </p:spPr>
        <p:txBody>
          <a:bodyPr/>
          <a:lstStyle/>
          <a:p>
            <a:r>
              <a:rPr lang="nb-NO" dirty="0" smtClean="0"/>
              <a:t>Rekrutteringsstillinger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Fakultetets modell:</a:t>
            </a:r>
          </a:p>
          <a:p>
            <a:r>
              <a:rPr lang="nb-NO" dirty="0"/>
              <a:t>M</a:t>
            </a:r>
            <a:r>
              <a:rPr lang="nb-NO" dirty="0" smtClean="0"/>
              <a:t>er </a:t>
            </a:r>
            <a:r>
              <a:rPr lang="nb-NO" dirty="0"/>
              <a:t>midler per </a:t>
            </a:r>
            <a:r>
              <a:rPr lang="nb-NO" dirty="0" smtClean="0"/>
              <a:t>stilling enn tidligere</a:t>
            </a:r>
            <a:endParaRPr lang="nb-NO" dirty="0"/>
          </a:p>
          <a:p>
            <a:r>
              <a:rPr lang="nb-NO" dirty="0" smtClean="0"/>
              <a:t>Ulik </a:t>
            </a:r>
            <a:r>
              <a:rPr lang="nb-NO" dirty="0"/>
              <a:t>finansiering avhengig av andel undervisningsplikt</a:t>
            </a:r>
          </a:p>
          <a:p>
            <a:r>
              <a:rPr lang="nb-NO" dirty="0"/>
              <a:t>Seks stillinger på fakultetet (strategisk virkemiddel)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IMBs modell:</a:t>
            </a:r>
          </a:p>
          <a:p>
            <a:r>
              <a:rPr lang="nb-NO" dirty="0" smtClean="0"/>
              <a:t>Fordeles </a:t>
            </a:r>
            <a:r>
              <a:rPr lang="nb-NO" dirty="0"/>
              <a:t>til avdelingene per </a:t>
            </a:r>
            <a:r>
              <a:rPr lang="nb-NO" dirty="0" smtClean="0"/>
              <a:t>tildelt stilling/årsverk </a:t>
            </a:r>
            <a:endParaRPr lang="nb-NO" dirty="0"/>
          </a:p>
          <a:p>
            <a:r>
              <a:rPr lang="nb-NO" dirty="0"/>
              <a:t>R</a:t>
            </a:r>
            <a:r>
              <a:rPr lang="nb-NO" dirty="0" smtClean="0"/>
              <a:t>undsum per år - normalt i tre år</a:t>
            </a:r>
          </a:p>
          <a:p>
            <a:r>
              <a:rPr lang="nb-NO" dirty="0" smtClean="0"/>
              <a:t>Ulik rundsum for stipendiat og post doktor</a:t>
            </a:r>
          </a:p>
          <a:p>
            <a:r>
              <a:rPr lang="nb-NO" dirty="0" smtClean="0"/>
              <a:t>Halv rundsum for ett år undervisningsplikt</a:t>
            </a:r>
          </a:p>
          <a:p>
            <a:r>
              <a:rPr lang="nb-NO" dirty="0"/>
              <a:t>Tillegg for </a:t>
            </a:r>
            <a:r>
              <a:rPr lang="nb-NO" dirty="0" smtClean="0"/>
              <a:t>driftsmidler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80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Øremerkede tildelinger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Fakultetet </a:t>
            </a:r>
            <a:r>
              <a:rPr lang="nb-NO" b="1" dirty="0"/>
              <a:t>gir øremerkede midler til 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r>
              <a:rPr lang="nb-NO" dirty="0"/>
              <a:t>Biostatistikk (OCBE)</a:t>
            </a:r>
          </a:p>
          <a:p>
            <a:r>
              <a:rPr lang="nb-NO" dirty="0" smtClean="0"/>
              <a:t>Liten andel av IMBs studieadministrasjon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Øremerkede midler fra UiO </a:t>
            </a:r>
            <a:r>
              <a:rPr lang="nb-NO" b="1" dirty="0" smtClean="0"/>
              <a:t>viderefordeles:</a:t>
            </a:r>
            <a:endParaRPr lang="nb-NO" b="1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Vitenskapelig utstyr </a:t>
            </a:r>
            <a:r>
              <a:rPr lang="nb-NO" dirty="0" smtClean="0"/>
              <a:t>kr 50.000 – 200.000</a:t>
            </a:r>
            <a:endParaRPr lang="nb-NO" dirty="0"/>
          </a:p>
          <a:p>
            <a:r>
              <a:rPr lang="nb-NO" dirty="0"/>
              <a:t>Forskningssatsninger fra UiO </a:t>
            </a:r>
            <a:r>
              <a:rPr lang="nb-NO" dirty="0" smtClean="0"/>
              <a:t>(NCoE</a:t>
            </a:r>
            <a:r>
              <a:rPr lang="nb-NO" dirty="0"/>
              <a:t>, innfasing </a:t>
            </a:r>
            <a:r>
              <a:rPr lang="nb-NO" dirty="0" smtClean="0"/>
              <a:t>SFF, o.a.)</a:t>
            </a:r>
            <a:endParaRPr lang="nb-NO" dirty="0"/>
          </a:p>
          <a:p>
            <a:r>
              <a:rPr lang="nb-NO" dirty="0" smtClean="0"/>
              <a:t>Fripro/toppforsk-tilskudd </a:t>
            </a:r>
            <a:r>
              <a:rPr lang="nb-NO" dirty="0"/>
              <a:t>(rekrutteringsstillinger) 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Øremerkinger tilføres den respektive avdelingen eller blir lagt til fellesnivået for fordeling i løpet av året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44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Aktiviteter som ikke lenger er øremerkede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N</a:t>
            </a:r>
            <a:r>
              <a:rPr lang="nb-NO" dirty="0" smtClean="0"/>
              <a:t>oen få </a:t>
            </a:r>
            <a:r>
              <a:rPr lang="nb-NO" dirty="0"/>
              <a:t>aktivitet </a:t>
            </a:r>
            <a:r>
              <a:rPr lang="nb-NO" dirty="0" smtClean="0"/>
              <a:t>krever </a:t>
            </a:r>
            <a:r>
              <a:rPr lang="nb-NO" b="1" dirty="0" smtClean="0"/>
              <a:t>særtildelinger: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PhD-koordinator </a:t>
            </a:r>
          </a:p>
          <a:p>
            <a:r>
              <a:rPr lang="nb-NO" dirty="0"/>
              <a:t>U</a:t>
            </a:r>
            <a:r>
              <a:rPr lang="nb-NO" dirty="0" smtClean="0"/>
              <a:t>tdanningsleder </a:t>
            </a:r>
          </a:p>
          <a:p>
            <a:r>
              <a:rPr lang="nb-NO" dirty="0" smtClean="0"/>
              <a:t>Avdeling for komparativ medisin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Særtildelinger finansieres i hovedsak gjennom reduksjon i satsene for studieplasser, studiepoeng og RBO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64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Gradvis overgang</a:t>
            </a:r>
            <a:br>
              <a:rPr lang="nb-NO" dirty="0" smtClean="0"/>
            </a:br>
            <a:r>
              <a:rPr lang="nb-NO" sz="1200" dirty="0" smtClean="0"/>
              <a:t>(ikke eksakte tall)</a:t>
            </a:r>
            <a:endParaRPr lang="nb-NO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6675908" cy="365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1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E5A98-231D-754A-BE71-DD0F181708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Pil høyre 4"/>
          <p:cNvSpPr/>
          <p:nvPr/>
        </p:nvSpPr>
        <p:spPr>
          <a:xfrm>
            <a:off x="179512" y="1412776"/>
            <a:ext cx="8784976" cy="1584176"/>
          </a:xfrm>
          <a:prstGeom prst="rightArrow">
            <a:avLst>
              <a:gd name="adj1" fmla="val 50000"/>
              <a:gd name="adj2" fmla="val 2901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800" kern="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b-NO" sz="1800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       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				 2017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nb-NO" sz="1800" kern="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b-NO" sz="1800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    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	Mar	Mai 	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	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Sept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	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Okt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Des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tel 6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Revidert budsjettmodell IMB:</a:t>
            </a:r>
            <a:b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nb-NO" sz="2500" dirty="0">
                <a:solidFill>
                  <a:sysClr val="windowText" lastClr="000000"/>
                </a:solidFill>
                <a:latin typeface="Calibri"/>
              </a:rPr>
              <a:t>-</a:t>
            </a:r>
            <a:r>
              <a:rPr kumimoji="0" lang="nb-NO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Lang transparent</a:t>
            </a:r>
            <a:r>
              <a:rPr kumimoji="0" lang="nb-NO" sz="25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nb-NO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prosess med bred involvering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Prosess 6"/>
          <p:cNvSpPr/>
          <p:nvPr/>
        </p:nvSpPr>
        <p:spPr>
          <a:xfrm>
            <a:off x="179512" y="2672916"/>
            <a:ext cx="1152128" cy="39604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Revidert modell </a:t>
            </a:r>
            <a:r>
              <a:rPr kumimoji="0" lang="nb-NO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Medfak</a:t>
            </a: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rosess 7"/>
          <p:cNvSpPr/>
          <p:nvPr/>
        </p:nvSpPr>
        <p:spPr>
          <a:xfrm>
            <a:off x="1043608" y="3068960"/>
            <a:ext cx="136815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r>
              <a:rPr kumimoji="0" lang="nb-NO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</a:t>
            </a:r>
            <a:r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Budsjett og</a:t>
            </a:r>
            <a:endParaRPr kumimoji="0" lang="nb-NO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LTB interim IMB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rosess 8"/>
          <p:cNvSpPr/>
          <p:nvPr/>
        </p:nvSpPr>
        <p:spPr>
          <a:xfrm>
            <a:off x="2339752" y="3747476"/>
            <a:ext cx="2124236" cy="356949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Modell 1 og 2: Ledergruppen/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utvidet ledergruppe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rosess 9"/>
          <p:cNvSpPr/>
          <p:nvPr/>
        </p:nvSpPr>
        <p:spPr>
          <a:xfrm>
            <a:off x="3779912" y="4120967"/>
            <a:ext cx="1152128" cy="338311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Modell 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instituttråd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rosess 10"/>
          <p:cNvSpPr/>
          <p:nvPr/>
        </p:nvSpPr>
        <p:spPr>
          <a:xfrm>
            <a:off x="4932040" y="4459278"/>
            <a:ext cx="136815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Modell 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ledergruppen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rosess 11"/>
          <p:cNvSpPr/>
          <p:nvPr/>
        </p:nvSpPr>
        <p:spPr>
          <a:xfrm>
            <a:off x="5796136" y="4810756"/>
            <a:ext cx="100811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Modell </a:t>
            </a:r>
            <a:r>
              <a:rPr lang="nb-NO" sz="1200" kern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</a:t>
            </a:r>
            <a:endParaRPr kumimoji="0" lang="nb-NO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instituttråd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rosess 12"/>
          <p:cNvSpPr/>
          <p:nvPr/>
        </p:nvSpPr>
        <p:spPr>
          <a:xfrm>
            <a:off x="6012160" y="5150014"/>
            <a:ext cx="136815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Modell 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ledergruppen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rosess 13"/>
          <p:cNvSpPr/>
          <p:nvPr/>
        </p:nvSpPr>
        <p:spPr>
          <a:xfrm>
            <a:off x="6732240" y="5505432"/>
            <a:ext cx="136815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r>
              <a:rPr kumimoji="0" lang="nb-NO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okt</a:t>
            </a: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Beslutning ny modell IMB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Prosess 14"/>
          <p:cNvSpPr/>
          <p:nvPr/>
        </p:nvSpPr>
        <p:spPr>
          <a:xfrm>
            <a:off x="7668344" y="5844690"/>
            <a:ext cx="136815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r>
              <a:rPr kumimoji="0" lang="nb-NO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</a:t>
            </a:r>
            <a:r>
              <a:rPr kumimoji="0" lang="nb-NO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Budsjett og LTB 2018-2022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Prosess 28"/>
          <p:cNvSpPr/>
          <p:nvPr/>
        </p:nvSpPr>
        <p:spPr>
          <a:xfrm>
            <a:off x="2123728" y="3408218"/>
            <a:ext cx="1008112" cy="339258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Premisser rådsmøte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" name="Rett linje 30"/>
          <p:cNvCxnSpPr/>
          <p:nvPr/>
        </p:nvCxnSpPr>
        <p:spPr bwMode="auto">
          <a:xfrm>
            <a:off x="1547664" y="1844824"/>
            <a:ext cx="0" cy="8280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0962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965974"/>
          </a:xfrm>
        </p:spPr>
        <p:txBody>
          <a:bodyPr/>
          <a:lstStyle/>
          <a:p>
            <a:r>
              <a:rPr lang="nb-NO" sz="2800" dirty="0" smtClean="0"/>
              <a:t>Fordeling av hovedtildelingen: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4"/>
            <a:ext cx="2160240" cy="300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41462" y="2492893"/>
            <a:ext cx="288032" cy="3003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000000"/>
                </a:solidFill>
              </a:rPr>
              <a:t>Skatt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75856" y="3752205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804174"/>
            <a:ext cx="1678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Fra fakultetet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920" y="1838534"/>
            <a:ext cx="2093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IMBs </a:t>
            </a:r>
            <a:r>
              <a:rPr lang="en-US" dirty="0" err="1" smtClean="0">
                <a:solidFill>
                  <a:srgbClr val="000000"/>
                </a:solidFill>
              </a:rPr>
              <a:t>avdelinger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2894"/>
            <a:ext cx="1842917" cy="300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rved Down Arrow 2"/>
          <p:cNvSpPr/>
          <p:nvPr/>
        </p:nvSpPr>
        <p:spPr bwMode="auto">
          <a:xfrm>
            <a:off x="5868818" y="2740034"/>
            <a:ext cx="1727517" cy="472941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48264" y="3212976"/>
            <a:ext cx="158417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IMBs</a:t>
            </a:r>
          </a:p>
          <a:p>
            <a:r>
              <a:rPr lang="nb-NO" dirty="0">
                <a:solidFill>
                  <a:srgbClr val="000000"/>
                </a:solidFill>
              </a:rPr>
              <a:t>f</a:t>
            </a:r>
            <a:r>
              <a:rPr lang="nb-NO" dirty="0" smtClean="0">
                <a:solidFill>
                  <a:srgbClr val="000000"/>
                </a:solidFill>
              </a:rPr>
              <a:t>ellesnivå finansieres ved at avdelingene beskattes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5365" y="1838534"/>
            <a:ext cx="1309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IMB felles</a:t>
            </a:r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27584" y="838200"/>
            <a:ext cx="7859216" cy="1143000"/>
          </a:xfrm>
        </p:spPr>
        <p:txBody>
          <a:bodyPr/>
          <a:lstStyle/>
          <a:p>
            <a:r>
              <a:rPr lang="nb-NO" dirty="0" smtClean="0"/>
              <a:t>IMBs </a:t>
            </a:r>
            <a:r>
              <a:rPr lang="nb-NO" dirty="0" smtClean="0"/>
              <a:t>fordelingsmodell</a:t>
            </a:r>
            <a:endParaRPr lang="nb-NO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Alle </a:t>
            </a:r>
            <a:r>
              <a:rPr lang="nb-NO" sz="2000" dirty="0"/>
              <a:t>inntektene i hovedtildelingen fra fakultetet tildeles den respektive avdelingen hvor inntekten hører til eller hvor aktiviteten har funnet sted.</a:t>
            </a:r>
          </a:p>
          <a:p>
            <a:r>
              <a:rPr lang="nb-NO" sz="2000" dirty="0" smtClean="0"/>
              <a:t>Utdanningskomponenten </a:t>
            </a:r>
            <a:r>
              <a:rPr lang="nb-NO" sz="2000" dirty="0"/>
              <a:t>gir uttelling for studieplasser, studiepoeng og ferdigutdannede kandidater til satser som er uavhengig av studienes finansieringskategori.  </a:t>
            </a:r>
          </a:p>
          <a:p>
            <a:r>
              <a:rPr lang="nb-NO" sz="2000" dirty="0" smtClean="0"/>
              <a:t>Fordelingsnøkkelen </a:t>
            </a:r>
            <a:r>
              <a:rPr lang="nb-NO" sz="2000" dirty="0"/>
              <a:t>for fordeling av studieplasser, studiepoeng og ferdigutdannede kandidater er basert på studieplaner og normert studiepoengproduksjon.</a:t>
            </a:r>
          </a:p>
          <a:p>
            <a:r>
              <a:rPr lang="nb-NO" sz="2000" dirty="0" smtClean="0"/>
              <a:t>Midler </a:t>
            </a:r>
            <a:r>
              <a:rPr lang="nb-NO" sz="2000" dirty="0"/>
              <a:t>for PhD-emner er fordelt til den avdelingen som utfører undervisningen i kurs som er en del av fakultetets PhD-emneportefølje</a:t>
            </a:r>
            <a:r>
              <a:rPr lang="nb-NO" sz="20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E5A98-231D-754A-BE71-DD0F181708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27584" y="838200"/>
            <a:ext cx="7859216" cy="1143000"/>
          </a:xfrm>
        </p:spPr>
        <p:txBody>
          <a:bodyPr/>
          <a:lstStyle/>
          <a:p>
            <a:r>
              <a:rPr lang="nb-NO" dirty="0" smtClean="0"/>
              <a:t>IMBs fordelingsmodell – </a:t>
            </a:r>
            <a:r>
              <a:rPr lang="nb-NO" dirty="0" smtClean="0"/>
              <a:t>forts.</a:t>
            </a:r>
            <a:endParaRPr lang="nb-NO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Resultatbasert omfordeling (RBO) fordeles til den avdelinge hvor de er opptjent.</a:t>
            </a:r>
          </a:p>
          <a:p>
            <a:r>
              <a:rPr lang="nb-NO" sz="1800" dirty="0" smtClean="0"/>
              <a:t>Øremerkede tildelinger fra UiO og fakultetet fordeles til den respektive avdelingen.</a:t>
            </a:r>
          </a:p>
          <a:p>
            <a:r>
              <a:rPr lang="nb-NO" sz="1800" dirty="0" smtClean="0"/>
              <a:t>Nettobidrag fra de eksternt finansierte prosjektene og leiestedsinntekter tilføres avdelingene uavkortet. </a:t>
            </a:r>
          </a:p>
          <a:p>
            <a:r>
              <a:rPr lang="nb-NO" sz="1800" dirty="0" smtClean="0"/>
              <a:t>Fellesnivået finansieres ved å «beskatte» all inntekt til avdelingene. Skattegrunnlaget er avdelingens hovedtildeling for det aktuelle året, samt et gjennomsnitt av samlede prosjektinntekter fra eksterne kilder for de tre siste avsluttede regnskapsår.</a:t>
            </a:r>
          </a:p>
          <a:p>
            <a:r>
              <a:rPr lang="nb-NO" sz="1800" dirty="0" smtClean="0"/>
              <a:t>Særtildelinger til aktiviteter/enheter som ikke lenger mottar øremerkede tildelinger fra fakultetet finansieres gjennom skatten og reduserte satser for studieplasser, studiepoeng, kandidater og RBO.</a:t>
            </a:r>
            <a:endParaRPr lang="nb-NO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E5A98-231D-754A-BE71-DD0F181708A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Utdanningskomponenten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4000" b="1" dirty="0" smtClean="0">
                <a:solidFill>
                  <a:srgbClr val="FF0000"/>
                </a:solidFill>
              </a:rPr>
              <a:t>Overgang fra uttelling </a:t>
            </a:r>
            <a:r>
              <a:rPr lang="nb-NO" sz="4000" b="1" dirty="0">
                <a:solidFill>
                  <a:srgbClr val="FF0000"/>
                </a:solidFill>
              </a:rPr>
              <a:t>for ressursbruk </a:t>
            </a:r>
            <a:r>
              <a:rPr lang="nb-NO" sz="4000" dirty="0" smtClean="0"/>
              <a:t>(undervisningstimer, særskilte kostnader)     </a:t>
            </a:r>
            <a:r>
              <a:rPr lang="nb-NO" sz="4000" b="1" dirty="0" smtClean="0">
                <a:solidFill>
                  <a:srgbClr val="FF0000"/>
                </a:solidFill>
              </a:rPr>
              <a:t>til uttelling for resultater </a:t>
            </a:r>
            <a:r>
              <a:rPr lang="nb-NO" sz="4000" dirty="0" smtClean="0"/>
              <a:t>(</a:t>
            </a:r>
            <a:r>
              <a:rPr lang="nb-NO" sz="4000" dirty="0"/>
              <a:t>studieplasser</a:t>
            </a:r>
            <a:r>
              <a:rPr lang="nb-NO" sz="4000" dirty="0" smtClean="0"/>
              <a:t>, studiepoeng og ferdigutdannede kandidater)</a:t>
            </a:r>
          </a:p>
          <a:p>
            <a:endParaRPr lang="nb-NO" dirty="0" smtClean="0"/>
          </a:p>
          <a:p>
            <a:r>
              <a:rPr lang="nb-NO" dirty="0" smtClean="0"/>
              <a:t>IMBs modell ser bort fra at medisin og ernæring har ulike finansieringskategorier </a:t>
            </a:r>
          </a:p>
          <a:p>
            <a:endParaRPr lang="nb-NO" dirty="0" smtClean="0"/>
          </a:p>
          <a:p>
            <a:r>
              <a:rPr lang="nb-NO" dirty="0" smtClean="0"/>
              <a:t>Modellen gir uttelling for </a:t>
            </a:r>
            <a:r>
              <a:rPr lang="nb-NO" dirty="0"/>
              <a:t>studieplasser, studiepoeng og </a:t>
            </a:r>
            <a:r>
              <a:rPr lang="nb-NO" dirty="0" smtClean="0"/>
              <a:t>kandidater uavhengig av finansieringskategori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Fordelingen er basert på studieplaner og normert studiepoengproduksjon</a:t>
            </a:r>
          </a:p>
        </p:txBody>
      </p:sp>
    </p:spTree>
    <p:extLst>
      <p:ext uri="{BB962C8B-B14F-4D97-AF65-F5344CB8AC3E}">
        <p14:creationId xmlns:p14="http://schemas.microsoft.com/office/powerpoint/2010/main" val="8366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Fordelingsnøkkel for studieplasser, studiepoeng og krandidate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048120"/>
              </p:ext>
            </p:extLst>
          </p:nvPr>
        </p:nvGraphicFramePr>
        <p:xfrm>
          <a:off x="1259632" y="5373216"/>
          <a:ext cx="5771854" cy="726173"/>
        </p:xfrm>
        <a:graphic>
          <a:graphicData uri="http://schemas.openxmlformats.org/drawingml/2006/table">
            <a:tbl>
              <a:tblPr/>
              <a:tblGrid>
                <a:gridCol w="1929179"/>
                <a:gridCol w="768535"/>
                <a:gridCol w="768535"/>
                <a:gridCol w="768535"/>
                <a:gridCol w="768535"/>
                <a:gridCol w="768535"/>
              </a:tblGrid>
              <a:tr h="30397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 smtClean="0">
                          <a:effectLst/>
                          <a:latin typeface="Arial"/>
                        </a:rPr>
                        <a:t> Studium</a:t>
                      </a:r>
                      <a:endParaRPr lang="nb-NO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Sum 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9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 MEDISIN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9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 Klinisk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18,3 %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78,2 %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2,9 %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58829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251234" y="5373216"/>
            <a:ext cx="5769038" cy="72008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4237037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5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/>
              <a:t>Resultatbasert omfordeling (RBO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Uttelling  </a:t>
            </a:r>
            <a:r>
              <a:rPr lang="nb-NO" dirty="0"/>
              <a:t>til </a:t>
            </a:r>
            <a:r>
              <a:rPr lang="nb-NO" dirty="0" smtClean="0"/>
              <a:t>institusjonen </a:t>
            </a:r>
            <a:r>
              <a:rPr lang="nb-NO" dirty="0"/>
              <a:t>for </a:t>
            </a:r>
            <a:br>
              <a:rPr lang="nb-NO" dirty="0"/>
            </a:br>
            <a:r>
              <a:rPr lang="nb-NO" dirty="0"/>
              <a:t>	- NFR-inntekter</a:t>
            </a:r>
            <a:br>
              <a:rPr lang="nb-NO" dirty="0"/>
            </a:br>
            <a:r>
              <a:rPr lang="nb-NO" dirty="0"/>
              <a:t>	- EU-inntekter </a:t>
            </a:r>
            <a:br>
              <a:rPr lang="nb-NO" dirty="0"/>
            </a:br>
            <a:r>
              <a:rPr lang="nb-NO" dirty="0"/>
              <a:t>	- Doktorgrader </a:t>
            </a:r>
            <a:br>
              <a:rPr lang="nb-NO" dirty="0"/>
            </a:br>
            <a:r>
              <a:rPr lang="nb-NO" dirty="0"/>
              <a:t>	- </a:t>
            </a:r>
            <a:r>
              <a:rPr lang="nb-NO" dirty="0" smtClean="0"/>
              <a:t>Publikasjonspoeng</a:t>
            </a:r>
          </a:p>
          <a:p>
            <a:pPr marL="914400" lvl="2" indent="0">
              <a:buNone/>
            </a:pPr>
            <a:r>
              <a:rPr lang="nb-NO" sz="2800" dirty="0"/>
              <a:t>- Bidrags- og forskningsaktiviteter (BOA</a:t>
            </a:r>
            <a:r>
              <a:rPr lang="nb-NO" sz="2800" dirty="0" smtClean="0"/>
              <a:t>)</a:t>
            </a:r>
            <a:endParaRPr lang="nb-NO" sz="2800" dirty="0"/>
          </a:p>
          <a:p>
            <a:pPr marL="914400" lvl="2" indent="0">
              <a:buNone/>
            </a:pPr>
            <a:endParaRPr lang="nb-NO" sz="2800" dirty="0">
              <a:solidFill>
                <a:srgbClr val="00B050"/>
              </a:solidFill>
            </a:endParaRPr>
          </a:p>
          <a:p>
            <a:r>
              <a:rPr lang="nb-NO" dirty="0" smtClean="0"/>
              <a:t>Satsene fra fakultetet er høyere enn i tidligere modell</a:t>
            </a:r>
          </a:p>
          <a:p>
            <a:r>
              <a:rPr lang="nb-NO" dirty="0" smtClean="0"/>
              <a:t>Innføring av uttelling for BOA har medført nedjusterte satser på de øvrige elementene fra 2018</a:t>
            </a:r>
          </a:p>
          <a:p>
            <a:r>
              <a:rPr lang="nb-NO" dirty="0" smtClean="0"/>
              <a:t>Tilføres den produserende avdelingen</a:t>
            </a:r>
          </a:p>
          <a:p>
            <a:r>
              <a:rPr lang="nb-NO" dirty="0"/>
              <a:t>Fordeling basert på et gjennomsnitt over tre år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17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628800"/>
            <a:ext cx="15121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100" dirty="0" smtClean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smtClean="0">
                <a:solidFill>
                  <a:prstClr val="black"/>
                </a:solidFill>
              </a:rPr>
              <a:t>EU-midler til prosjekt </a:t>
            </a:r>
            <a:r>
              <a:rPr lang="nb-NO" sz="1100" dirty="0">
                <a:solidFill>
                  <a:prstClr val="black"/>
                </a:solidFill>
              </a:rPr>
              <a:t>X</a:t>
            </a:r>
            <a:endParaRPr lang="nb-NO" sz="1100" dirty="0" smtClean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</a:rPr>
              <a:t>NOK 1 mill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100" dirty="0">
              <a:solidFill>
                <a:prstClr val="black"/>
              </a:solidFill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1691680" y="980728"/>
            <a:ext cx="3240360" cy="648072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black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691680" y="897280"/>
            <a:ext cx="4608512" cy="73152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black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691680" y="897280"/>
            <a:ext cx="6120680" cy="73152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5936" y="1628800"/>
            <a:ext cx="151216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RBO til </a:t>
            </a:r>
            <a:r>
              <a:rPr lang="nb-NO" sz="1800" dirty="0" smtClean="0">
                <a:solidFill>
                  <a:prstClr val="black"/>
                </a:solidFill>
              </a:rPr>
              <a:t>avd. </a:t>
            </a:r>
            <a:endParaRPr lang="nb-NO" sz="1800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NOK </a:t>
            </a:r>
            <a:r>
              <a:rPr lang="nb-NO" sz="1800" dirty="0" smtClean="0">
                <a:solidFill>
                  <a:prstClr val="black"/>
                </a:solidFill>
              </a:rPr>
              <a:t>233 </a:t>
            </a:r>
            <a:r>
              <a:rPr lang="nb-NO" sz="1800" dirty="0">
                <a:solidFill>
                  <a:prstClr val="black"/>
                </a:solidFill>
              </a:rPr>
              <a:t>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8104" y="1628800"/>
            <a:ext cx="151216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RBO til avd.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NOK 233 000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5709" y="1628800"/>
            <a:ext cx="151216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RBO til avd.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NOK 233 000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776" y="1628800"/>
            <a:ext cx="144016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3608" y="2420888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2016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2420888"/>
            <a:ext cx="1440160" cy="223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2017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2148" y="2420232"/>
            <a:ext cx="1512168" cy="22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2018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4317" y="2414650"/>
            <a:ext cx="1515956" cy="22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2019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20272" y="2427932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2020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59632" y="2780928"/>
            <a:ext cx="1876579" cy="2376264"/>
          </a:xfrm>
          <a:prstGeom prst="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400" dirty="0" smtClean="0">
                <a:solidFill>
                  <a:prstClr val="black"/>
                </a:solidFill>
              </a:rPr>
              <a:t>RBO-midler fordeles fra fakultetet til instituttene på basis av resultater for de tre siste avslutta regnskapsår.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400" dirty="0" smtClean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400" dirty="0" smtClean="0">
                <a:solidFill>
                  <a:prstClr val="black"/>
                </a:solidFill>
              </a:rPr>
              <a:t>I eksempelet er det benyttet RBO-sats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400" dirty="0" smtClean="0">
                <a:solidFill>
                  <a:prstClr val="black"/>
                </a:solidFill>
              </a:rPr>
              <a:t>kr 0,7 per kr fra EU  </a:t>
            </a:r>
            <a:endParaRPr lang="nb-NO" sz="1400" dirty="0">
              <a:solidFill>
                <a:prstClr val="black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572000" y="2780928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white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048164" y="2780928"/>
            <a:ext cx="504056" cy="684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white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560332" y="2780928"/>
            <a:ext cx="504056" cy="684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7964" y="3465004"/>
            <a:ext cx="11521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 smtClean="0">
                <a:solidFill>
                  <a:prstClr val="black"/>
                </a:solidFill>
              </a:rPr>
              <a:t>RBO til avd.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e</a:t>
            </a:r>
            <a:r>
              <a:rPr lang="nb-NO" sz="1600" dirty="0" smtClean="0">
                <a:solidFill>
                  <a:prstClr val="black"/>
                </a:solidFill>
              </a:rPr>
              <a:t>tter skatt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 smtClean="0">
                <a:solidFill>
                  <a:prstClr val="black"/>
                </a:solidFill>
              </a:rPr>
              <a:t>NOK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 smtClean="0">
                <a:solidFill>
                  <a:prstClr val="black"/>
                </a:solidFill>
              </a:rPr>
              <a:t>160 000</a:t>
            </a:r>
            <a:endParaRPr lang="nb-NO" sz="1600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88124" y="3470782"/>
            <a:ext cx="11521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RBO til avd.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etter skatt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NOK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160 000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236296" y="3501008"/>
            <a:ext cx="11521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RBO til avd.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etter skatt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NOK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160 000</a:t>
            </a:r>
          </a:p>
        </p:txBody>
      </p:sp>
    </p:spTree>
    <p:extLst>
      <p:ext uri="{BB962C8B-B14F-4D97-AF65-F5344CB8AC3E}">
        <p14:creationId xmlns:p14="http://schemas.microsoft.com/office/powerpoint/2010/main" val="22148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ituttrådsmøte030317_budsjettfordelingmodell_finalx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Instituttrådsmøte030317_budsjettfordelingmodell_finalx</Template>
  <TotalTime>7126</TotalTime>
  <Words>782</Words>
  <Application>Microsoft Office PowerPoint</Application>
  <PresentationFormat>On-screen Show (4:3)</PresentationFormat>
  <Paragraphs>212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Instituttrådsmøte030317_budsjettfordelingmodell_finalx</vt:lpstr>
      <vt:lpstr>Office Theme</vt:lpstr>
      <vt:lpstr>Budsjettfordelingmodell IMB</vt:lpstr>
      <vt:lpstr>PowerPoint Presentation</vt:lpstr>
      <vt:lpstr>Fordeling av hovedtildelingen:</vt:lpstr>
      <vt:lpstr>IMBs fordelingsmodell</vt:lpstr>
      <vt:lpstr>IMBs fordelingsmodell – forts.</vt:lpstr>
      <vt:lpstr>Utdanningskomponenten</vt:lpstr>
      <vt:lpstr>Fordelingsnøkkel for studieplasser, studiepoeng og krandidate</vt:lpstr>
      <vt:lpstr>Resultatbasert omfordeling (RBO)</vt:lpstr>
      <vt:lpstr>PowerPoint Presentation</vt:lpstr>
      <vt:lpstr>Rekrutteringsstillinger</vt:lpstr>
      <vt:lpstr>Øremerkede tildelinger</vt:lpstr>
      <vt:lpstr>Aktiviteter som ikke lenger er øremerkede</vt:lpstr>
      <vt:lpstr>Gradvis overgang (ikke eksakte tall)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budsjettfordelingsmodell  ved IMB</dc:title>
  <dc:creator>Lene Frost Andersen</dc:creator>
  <cp:lastModifiedBy>Trude Abelsen</cp:lastModifiedBy>
  <cp:revision>31</cp:revision>
  <cp:lastPrinted>2017-03-03T09:55:48Z</cp:lastPrinted>
  <dcterms:created xsi:type="dcterms:W3CDTF">2017-09-25T13:57:35Z</dcterms:created>
  <dcterms:modified xsi:type="dcterms:W3CDTF">2017-10-19T09:07:47Z</dcterms:modified>
</cp:coreProperties>
</file>