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75" r:id="rId2"/>
    <p:sldId id="302" r:id="rId3"/>
    <p:sldId id="310" r:id="rId4"/>
    <p:sldId id="277" r:id="rId5"/>
    <p:sldId id="278" r:id="rId6"/>
    <p:sldId id="279" r:id="rId7"/>
    <p:sldId id="312" r:id="rId8"/>
    <p:sldId id="281" r:id="rId9"/>
    <p:sldId id="282" r:id="rId10"/>
    <p:sldId id="283" r:id="rId11"/>
    <p:sldId id="284" r:id="rId12"/>
    <p:sldId id="313" r:id="rId13"/>
    <p:sldId id="287" r:id="rId14"/>
    <p:sldId id="314" r:id="rId15"/>
    <p:sldId id="315" r:id="rId16"/>
    <p:sldId id="316" r:id="rId17"/>
    <p:sldId id="288" r:id="rId18"/>
    <p:sldId id="289" r:id="rId19"/>
    <p:sldId id="291" r:id="rId20"/>
    <p:sldId id="308" r:id="rId21"/>
    <p:sldId id="309" r:id="rId22"/>
    <p:sldId id="293" r:id="rId23"/>
    <p:sldId id="307" r:id="rId24"/>
    <p:sldId id="297" r:id="rId25"/>
    <p:sldId id="311" r:id="rId26"/>
  </p:sldIdLst>
  <p:sldSz cx="9144000" cy="6858000" type="screen4x3"/>
  <p:notesSz cx="6805613" cy="9944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88521" autoAdjust="0"/>
  </p:normalViewPr>
  <p:slideViewPr>
    <p:cSldViewPr>
      <p:cViewPr>
        <p:scale>
          <a:sx n="120" d="100"/>
          <a:sy n="120" d="100"/>
        </p:scale>
        <p:origin x="-198" y="-558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38" y="-90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Hovedtildeling 2016 - 2016-modell</c:v>
                </c:pt>
              </c:strCache>
            </c:strRef>
          </c:tx>
          <c:invertIfNegative val="0"/>
          <c:cat>
            <c:strRef>
              <c:f>Sheet1!$C$1:$I$1</c:f>
              <c:strCache>
                <c:ptCount val="6"/>
                <c:pt idx="0">
                  <c:v>IMB Felles</c:v>
                </c:pt>
                <c:pt idx="1">
                  <c:v>Molekylær medisin</c:v>
                </c:pt>
                <c:pt idx="2">
                  <c:v>Ernæring</c:v>
                </c:pt>
                <c:pt idx="3">
                  <c:v>Adferd</c:v>
                </c:pt>
                <c:pt idx="4">
                  <c:v>Biostatistikk</c:v>
                </c:pt>
                <c:pt idx="5">
                  <c:v>Komparativ medisin</c:v>
                </c:pt>
              </c:strCache>
            </c:strRef>
          </c:cat>
          <c:val>
            <c:numRef>
              <c:f>Sheet1!$C$2:$I$2</c:f>
            </c:numRef>
          </c:val>
        </c:ser>
        <c:ser>
          <c:idx val="1"/>
          <c:order val="1"/>
          <c:tx>
            <c:strRef>
              <c:f>Sheet1!$B$3</c:f>
              <c:strCache>
                <c:ptCount val="1"/>
                <c:pt idx="0">
                  <c:v>Hovedtildeling 2017 - 2016-modell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cat>
            <c:strRef>
              <c:f>Sheet1!$C$1:$I$1</c:f>
              <c:strCache>
                <c:ptCount val="6"/>
                <c:pt idx="0">
                  <c:v>IMB Felles</c:v>
                </c:pt>
                <c:pt idx="1">
                  <c:v>Molekylær medisin</c:v>
                </c:pt>
                <c:pt idx="2">
                  <c:v>Ernæring</c:v>
                </c:pt>
                <c:pt idx="3">
                  <c:v>Adferd</c:v>
                </c:pt>
                <c:pt idx="4">
                  <c:v>Biostatistikk</c:v>
                </c:pt>
                <c:pt idx="5">
                  <c:v>Komparativ medisin</c:v>
                </c:pt>
              </c:strCache>
            </c:strRef>
          </c:cat>
          <c:val>
            <c:numRef>
              <c:f>Sheet1!$C$3:$I$3</c:f>
            </c:numRef>
          </c:val>
        </c:ser>
        <c:ser>
          <c:idx val="2"/>
          <c:order val="2"/>
          <c:tx>
            <c:strRef>
              <c:f>Sheet1!$B$4</c:f>
              <c:strCache>
                <c:ptCount val="1"/>
                <c:pt idx="0">
                  <c:v>Hovedtildeling 2018 - 2016-modell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8.2508250825082501E-3"/>
                  <c:y val="6.17283950617283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55115511551155E-2"/>
                  <c:y val="-3.08641975308641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55115511551155E-2"/>
                  <c:y val="1.5432098765432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6006600660066007E-3"/>
                  <c:y val="6.17283950617283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2101070328415043E-16"/>
                  <c:y val="-3.08641975308641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 i="0" baseline="0"/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Sheet1!$C$1:$I$1</c:f>
              <c:strCache>
                <c:ptCount val="6"/>
                <c:pt idx="0">
                  <c:v>IMB Felles</c:v>
                </c:pt>
                <c:pt idx="1">
                  <c:v>Molekylær medisin</c:v>
                </c:pt>
                <c:pt idx="2">
                  <c:v>Ernæring</c:v>
                </c:pt>
                <c:pt idx="3">
                  <c:v>Adferd</c:v>
                </c:pt>
                <c:pt idx="4">
                  <c:v>Biostatistikk</c:v>
                </c:pt>
                <c:pt idx="5">
                  <c:v>Komparativ medisin</c:v>
                </c:pt>
              </c:strCache>
            </c:strRef>
          </c:cat>
          <c:val>
            <c:numRef>
              <c:f>Sheet1!$C$4:$I$4</c:f>
              <c:numCache>
                <c:formatCode>#,##0</c:formatCode>
                <c:ptCount val="6"/>
                <c:pt idx="0">
                  <c:v>25714.968026666669</c:v>
                </c:pt>
                <c:pt idx="1">
                  <c:v>41620.084526666666</c:v>
                </c:pt>
                <c:pt idx="2">
                  <c:v>21683.890976666669</c:v>
                </c:pt>
                <c:pt idx="3">
                  <c:v>6920.7828766666671</c:v>
                </c:pt>
                <c:pt idx="4">
                  <c:v>8249.7735933333333</c:v>
                </c:pt>
                <c:pt idx="5">
                  <c:v>5500</c:v>
                </c:pt>
              </c:numCache>
            </c:numRef>
          </c:val>
        </c:ser>
        <c:ser>
          <c:idx val="3"/>
          <c:order val="3"/>
          <c:tx>
            <c:strRef>
              <c:f>Sheet1!$B$6</c:f>
              <c:strCache>
                <c:ptCount val="1"/>
                <c:pt idx="0">
                  <c:v>Hovedtildeling 2018 - revidert modell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1.9801980198019802E-2"/>
                  <c:y val="3.08593370273160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5016501650165E-2"/>
                  <c:y val="6.17283950617282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45214521452145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950495049504950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801980198019802E-2"/>
                  <c:y val="6.17283950617283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501650165016382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 i="0" baseline="0"/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Sheet1!$C$1:$I$1</c:f>
              <c:strCache>
                <c:ptCount val="6"/>
                <c:pt idx="0">
                  <c:v>IMB Felles</c:v>
                </c:pt>
                <c:pt idx="1">
                  <c:v>Molekylær medisin</c:v>
                </c:pt>
                <c:pt idx="2">
                  <c:v>Ernæring</c:v>
                </c:pt>
                <c:pt idx="3">
                  <c:v>Adferd</c:v>
                </c:pt>
                <c:pt idx="4">
                  <c:v>Biostatistikk</c:v>
                </c:pt>
                <c:pt idx="5">
                  <c:v>Komparativ medisin</c:v>
                </c:pt>
              </c:strCache>
            </c:strRef>
          </c:cat>
          <c:val>
            <c:numRef>
              <c:f>Sheet1!$C$6:$I$6</c:f>
              <c:numCache>
                <c:formatCode>#,##0</c:formatCode>
                <c:ptCount val="6"/>
                <c:pt idx="0">
                  <c:v>25492.176388417865</c:v>
                </c:pt>
                <c:pt idx="1">
                  <c:v>46626.950414389052</c:v>
                </c:pt>
                <c:pt idx="2">
                  <c:v>16689.052729884261</c:v>
                </c:pt>
                <c:pt idx="3">
                  <c:v>6985.7169152322595</c:v>
                </c:pt>
                <c:pt idx="4">
                  <c:v>7395.8185520765692</c:v>
                </c:pt>
                <c:pt idx="5">
                  <c:v>6500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214400"/>
        <c:axId val="48429248"/>
        <c:axId val="0"/>
      </c:bar3DChart>
      <c:catAx>
        <c:axId val="50214400"/>
        <c:scaling>
          <c:orientation val="minMax"/>
        </c:scaling>
        <c:delete val="0"/>
        <c:axPos val="b"/>
        <c:majorTickMark val="out"/>
        <c:minorTickMark val="none"/>
        <c:tickLblPos val="nextTo"/>
        <c:crossAx val="48429248"/>
        <c:crosses val="autoZero"/>
        <c:auto val="1"/>
        <c:lblAlgn val="ctr"/>
        <c:lblOffset val="100"/>
        <c:noMultiLvlLbl val="0"/>
      </c:catAx>
      <c:valAx>
        <c:axId val="4842924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50214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667420285335625"/>
          <c:y val="0.82690458831534952"/>
          <c:w val="0.27847431199812894"/>
          <c:h val="0.11162292213473315"/>
        </c:manualLayout>
      </c:layout>
      <c:overlay val="0"/>
      <c:txPr>
        <a:bodyPr/>
        <a:lstStyle/>
        <a:p>
          <a:pPr>
            <a:defRPr b="1" i="0" baseline="0"/>
          </a:pPr>
          <a:endParaRPr lang="nb-NO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0.70861</cdr:x>
      <cdr:y>0.19435</cdr:y>
    </cdr:from>
    <cdr:to>
      <cdr:x>0.93076</cdr:x>
      <cdr:y>0.42185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453608" y="799728"/>
          <a:ext cx="1709744" cy="936104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B03CBC6-676D-994E-BC8B-93845DD54113}" type="datetime1">
              <a:rPr lang="nb-NO"/>
              <a:pPr>
                <a:defRPr/>
              </a:pPr>
              <a:t>15.06.2017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B2F31E5-9D0E-7342-B15D-ED1917DF9E3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3106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514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415" y="4723448"/>
            <a:ext cx="4990783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895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514" y="9446895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7A5FA21-22F9-1842-A88E-F51DA8D90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626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Den største bolken er </a:t>
            </a:r>
            <a:r>
              <a:rPr lang="nb-NO" dirty="0" err="1" smtClean="0"/>
              <a:t>undervisningskonponenten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5FA21-22F9-1842-A88E-F51DA8D9093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344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mtClean="0"/>
              <a:t>Implementering</a:t>
            </a:r>
            <a:r>
              <a:rPr lang="nb-NO" baseline="0" smtClean="0"/>
              <a:t> over tid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5FA21-22F9-1842-A88E-F51DA8D9093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55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Dialog møte 16 januar 2017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7389C-B62A-FC4E-883C-81C912132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Dialog møte 16 januar 2017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18950-947B-9A4A-93E1-88E3838D4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Dialog møte 16 januar 2017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E5A98-231D-754A-BE71-DD0F18170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Dialog møte 16 januar 2017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C3D1D-3415-4341-9B6D-C8DAECE58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Dialog møte 16 januar 2017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02AEF-9B37-3D49-A137-02474C350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Dialog møte 16 januar 2017</a:t>
            </a: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11D12-E1D5-D44B-8E48-B0E04450B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Dialog møte 16 januar 2017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529E3-5F83-764A-B942-A83F6EE74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Dialog møte 16 januar 2017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504F5-645A-594C-BAF0-F93026CA4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Dialog møte 16 januar 2017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B71CB-E381-0846-B09C-0D1C245AF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Dialog møte 16 januar 2017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068DE-6464-E04C-9E13-ACDA79DED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en-US" smtClean="0"/>
              <a:t>Dialog møte 16 januar 2017</a:t>
            </a: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BA1A4FF5-9392-6845-AD51-AA6F281DD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MED_IMB_A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" y="228600"/>
            <a:ext cx="3429872" cy="3259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115616" y="2852936"/>
            <a:ext cx="7543800" cy="1143000"/>
          </a:xfrm>
        </p:spPr>
        <p:txBody>
          <a:bodyPr/>
          <a:lstStyle/>
          <a:p>
            <a:r>
              <a:rPr lang="nb-NO" sz="2800" dirty="0"/>
              <a:t>Revisjon budsjettfordelingsmodell IMB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115616" y="4437112"/>
            <a:ext cx="5256584" cy="672480"/>
          </a:xfrm>
        </p:spPr>
        <p:txBody>
          <a:bodyPr/>
          <a:lstStyle/>
          <a:p>
            <a:r>
              <a:rPr lang="nb-NO" sz="1800" dirty="0" smtClean="0"/>
              <a:t>Status juni 2017</a:t>
            </a:r>
          </a:p>
        </p:txBody>
      </p:sp>
    </p:spTree>
    <p:extLst>
      <p:ext uri="{BB962C8B-B14F-4D97-AF65-F5344CB8AC3E}">
        <p14:creationId xmlns:p14="http://schemas.microsoft.com/office/powerpoint/2010/main" val="199499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M</a:t>
            </a:r>
            <a:r>
              <a:rPr lang="nb-NO" dirty="0" smtClean="0"/>
              <a:t>ulige </a:t>
            </a:r>
            <a:r>
              <a:rPr lang="nb-NO" dirty="0"/>
              <a:t>(normerte) antall studiepoeng som kan avlegges hvert år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153369"/>
              </p:ext>
            </p:extLst>
          </p:nvPr>
        </p:nvGraphicFramePr>
        <p:xfrm>
          <a:off x="1115616" y="2348880"/>
          <a:ext cx="6912767" cy="2304255"/>
        </p:xfrm>
        <a:graphic>
          <a:graphicData uri="http://schemas.openxmlformats.org/drawingml/2006/table">
            <a:tbl>
              <a:tblPr/>
              <a:tblGrid>
                <a:gridCol w="1584176"/>
                <a:gridCol w="967317"/>
                <a:gridCol w="726879"/>
                <a:gridCol w="726879"/>
                <a:gridCol w="726879"/>
                <a:gridCol w="726879"/>
                <a:gridCol w="726879"/>
                <a:gridCol w="726879"/>
              </a:tblGrid>
              <a:tr h="855188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effectLst/>
                          <a:latin typeface="Arial"/>
                        </a:rPr>
                        <a:t>Studium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 dirty="0">
                          <a:effectLst/>
                          <a:latin typeface="Arial"/>
                        </a:rPr>
                        <a:t>Studenter per år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 dirty="0" smtClean="0">
                          <a:effectLst/>
                          <a:latin typeface="Arial"/>
                        </a:rPr>
                        <a:t> MolMed</a:t>
                      </a:r>
                      <a:endParaRPr lang="nb-NO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 dirty="0" smtClean="0">
                          <a:effectLst/>
                          <a:latin typeface="Arial"/>
                        </a:rPr>
                        <a:t> Ernæring</a:t>
                      </a:r>
                      <a:endParaRPr lang="nb-NO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 dirty="0" smtClean="0">
                          <a:effectLst/>
                          <a:latin typeface="Arial"/>
                        </a:rPr>
                        <a:t> Atferdsfag</a:t>
                      </a:r>
                      <a:endParaRPr lang="nb-NO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 dirty="0" smtClean="0">
                          <a:effectLst/>
                          <a:latin typeface="Arial"/>
                        </a:rPr>
                        <a:t> Biostatistikk</a:t>
                      </a:r>
                      <a:endParaRPr lang="nb-NO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 dirty="0" smtClean="0">
                          <a:effectLst/>
                          <a:latin typeface="Arial"/>
                        </a:rPr>
                        <a:t>   Sum </a:t>
                      </a:r>
                      <a:r>
                        <a:rPr lang="nb-NO" sz="900" b="1" i="0" u="none" strike="noStrike" dirty="0">
                          <a:effectLst/>
                          <a:latin typeface="Arial"/>
                        </a:rPr>
                        <a:t>IMB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%-andel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104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>
                          <a:effectLst/>
                          <a:latin typeface="Arial"/>
                        </a:rPr>
                        <a:t>MEDISIN (IMBs andel)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effectLst/>
                          <a:latin typeface="Arial"/>
                        </a:rPr>
                        <a:t>        220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effectLst/>
                          <a:latin typeface="Arial"/>
                        </a:rPr>
                        <a:t>    17 441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effectLst/>
                          <a:latin typeface="Arial"/>
                        </a:rPr>
                        <a:t>      1 040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effectLst/>
                          <a:latin typeface="Arial"/>
                        </a:rPr>
                        <a:t>      2 393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effectLst/>
                          <a:latin typeface="Arial"/>
                        </a:rPr>
                        <a:t>        660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21 533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104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effectLst/>
                          <a:latin typeface="Arial"/>
                        </a:rPr>
                        <a:t>Klinisk ernæring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effectLst/>
                          <a:latin typeface="Arial"/>
                        </a:rPr>
                        <a:t>          35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effectLst/>
                          <a:latin typeface="Arial"/>
                        </a:rPr>
                        <a:t>      1 933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effectLst/>
                          <a:latin typeface="Arial"/>
                        </a:rPr>
                        <a:t>      7 852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effectLst/>
                          <a:latin typeface="Arial"/>
                        </a:rPr>
                        <a:t>          61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effectLst/>
                          <a:latin typeface="Arial"/>
                        </a:rPr>
                        <a:t>        305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10 150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859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effectLst/>
                          <a:latin typeface="Arial"/>
                        </a:rPr>
                        <a:t>Sum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255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19 373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8 891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2 453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965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31 683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77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Fordelingsnøkler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 err="1" smtClean="0"/>
              <a:t>IMBs</a:t>
            </a:r>
            <a:r>
              <a:rPr lang="nb-NO" dirty="0" smtClean="0"/>
              <a:t> budsjettfordelingsmodell </a:t>
            </a:r>
            <a:r>
              <a:rPr lang="nb-NO" dirty="0"/>
              <a:t>skal </a:t>
            </a:r>
            <a:r>
              <a:rPr lang="nb-NO" dirty="0" smtClean="0"/>
              <a:t>sikre 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God </a:t>
            </a:r>
            <a:r>
              <a:rPr lang="nb-NO" dirty="0"/>
              <a:t>undervisning i begge </a:t>
            </a:r>
            <a:r>
              <a:rPr lang="nb-NO" dirty="0" smtClean="0"/>
              <a:t>studier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Bygge </a:t>
            </a:r>
            <a:r>
              <a:rPr lang="nb-NO" dirty="0"/>
              <a:t>opp under insentiver som kan føre til økt økonomisk handlingsrom til avdelingene ved produksjon av flere studiepoeng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For </a:t>
            </a:r>
            <a:r>
              <a:rPr lang="nb-NO" dirty="0"/>
              <a:t>å kunne oppnå målsetningen i punkt 1, fordeler modellen inntekten for studieplassene uavhengig av finansieringskategori ut fra hvor stor andel av studiepoengene hver av avdelingen bidrar til å </a:t>
            </a:r>
            <a:r>
              <a:rPr lang="nb-NO" dirty="0" smtClean="0"/>
              <a:t>produsere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8967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Fordelingsnøkkel </a:t>
            </a:r>
            <a:r>
              <a:rPr lang="nb-NO" u="sng" dirty="0"/>
              <a:t>studieplasser</a:t>
            </a:r>
            <a:endParaRPr lang="nb-NO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3676550"/>
              </p:ext>
            </p:extLst>
          </p:nvPr>
        </p:nvGraphicFramePr>
        <p:xfrm>
          <a:off x="1115616" y="2348880"/>
          <a:ext cx="5218571" cy="2304255"/>
        </p:xfrm>
        <a:graphic>
          <a:graphicData uri="http://schemas.openxmlformats.org/drawingml/2006/table">
            <a:tbl>
              <a:tblPr/>
              <a:tblGrid>
                <a:gridCol w="1584176"/>
                <a:gridCol w="726879"/>
                <a:gridCol w="726879"/>
                <a:gridCol w="726879"/>
                <a:gridCol w="726879"/>
                <a:gridCol w="726879"/>
              </a:tblGrid>
              <a:tr h="855188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 dirty="0" smtClean="0">
                          <a:effectLst/>
                          <a:latin typeface="Arial"/>
                        </a:rPr>
                        <a:t> Studium</a:t>
                      </a:r>
                      <a:endParaRPr lang="nb-NO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 dirty="0" smtClean="0">
                          <a:effectLst/>
                          <a:latin typeface="Arial"/>
                        </a:rPr>
                        <a:t> MolMed</a:t>
                      </a:r>
                      <a:endParaRPr lang="nb-NO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 dirty="0" smtClean="0">
                          <a:effectLst/>
                          <a:latin typeface="Arial"/>
                        </a:rPr>
                        <a:t> Ernæring</a:t>
                      </a:r>
                      <a:endParaRPr lang="nb-NO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 dirty="0" smtClean="0">
                          <a:effectLst/>
                          <a:latin typeface="Arial"/>
                        </a:rPr>
                        <a:t> Atferdsfag</a:t>
                      </a:r>
                      <a:endParaRPr lang="nb-NO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 dirty="0" smtClean="0">
                          <a:effectLst/>
                          <a:latin typeface="Arial"/>
                        </a:rPr>
                        <a:t> Biostatistikk</a:t>
                      </a:r>
                      <a:endParaRPr lang="nb-NO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 dirty="0" smtClean="0">
                          <a:effectLst/>
                          <a:latin typeface="Arial"/>
                        </a:rPr>
                        <a:t>   Sum </a:t>
                      </a:r>
                      <a:r>
                        <a:rPr lang="nb-NO" sz="900" b="1" i="0" u="none" strike="noStrike" dirty="0">
                          <a:effectLst/>
                          <a:latin typeface="Arial"/>
                        </a:rPr>
                        <a:t>IMB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104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 smtClean="0">
                          <a:effectLst/>
                          <a:latin typeface="Arial"/>
                        </a:rPr>
                        <a:t> MEDISIN </a:t>
                      </a:r>
                      <a:r>
                        <a:rPr lang="nb-NO" sz="1200" b="0" i="0" u="none" strike="noStrike" dirty="0">
                          <a:effectLst/>
                          <a:latin typeface="Arial"/>
                        </a:rPr>
                        <a:t>(IMBs andel)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55,0 %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3,3 %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7,6 %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2,1 %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104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 smtClean="0">
                          <a:effectLst/>
                          <a:latin typeface="Arial"/>
                        </a:rPr>
                        <a:t> Klinisk </a:t>
                      </a:r>
                      <a:r>
                        <a:rPr lang="nb-NO" sz="1200" b="0" i="0" u="none" strike="noStrike" dirty="0">
                          <a:effectLst/>
                          <a:latin typeface="Arial"/>
                        </a:rPr>
                        <a:t>ernæring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6,1 %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24,8 %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0,2 %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859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 dirty="0" smtClean="0">
                          <a:effectLst/>
                          <a:latin typeface="Arial"/>
                        </a:rPr>
                        <a:t> Sum</a:t>
                      </a:r>
                      <a:endParaRPr lang="nb-NO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1115616" y="2348880"/>
            <a:ext cx="5256584" cy="2304256"/>
          </a:xfrm>
          <a:prstGeom prst="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639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Uttelling studiepoeng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800" dirty="0" smtClean="0"/>
              <a:t>Maks uttelling: </a:t>
            </a:r>
            <a:r>
              <a:rPr lang="nb-NO" sz="2000" dirty="0"/>
              <a:t>Instituttet får uttelling for «60-poengsenheter», dvs. per normert studiepoengproduksjon per år for én student. </a:t>
            </a:r>
            <a:endParaRPr lang="nb-NO" sz="2000" dirty="0" smtClean="0"/>
          </a:p>
          <a:p>
            <a:endParaRPr lang="nb-NO" sz="2000" dirty="0"/>
          </a:p>
          <a:p>
            <a:endParaRPr lang="nb-NO" sz="2000" dirty="0" smtClean="0"/>
          </a:p>
          <a:p>
            <a:endParaRPr lang="nb-NO" sz="2000" dirty="0"/>
          </a:p>
          <a:p>
            <a:endParaRPr lang="nb-NO" sz="2000" dirty="0" smtClean="0"/>
          </a:p>
          <a:p>
            <a:endParaRPr lang="nb-NO" sz="2000" dirty="0"/>
          </a:p>
          <a:p>
            <a:r>
              <a:rPr lang="nb-NO" sz="2000" dirty="0"/>
              <a:t>Det var studiepoengproduksjonen i 2015 som lå til grunn for tildelingen i 2017. Da fikk IMB uttelling for 350 «60-poengsenheter» i medisin og 112 «60-poengsenheter» i klinisk ernæring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166215"/>
              </p:ext>
            </p:extLst>
          </p:nvPr>
        </p:nvGraphicFramePr>
        <p:xfrm>
          <a:off x="1547664" y="2924944"/>
          <a:ext cx="6336702" cy="1296144"/>
        </p:xfrm>
        <a:graphic>
          <a:graphicData uri="http://schemas.openxmlformats.org/drawingml/2006/table">
            <a:tbl>
              <a:tblPr/>
              <a:tblGrid>
                <a:gridCol w="2117977"/>
                <a:gridCol w="843745"/>
                <a:gridCol w="843745"/>
                <a:gridCol w="843745"/>
                <a:gridCol w="843745"/>
                <a:gridCol w="843745"/>
              </a:tblGrid>
              <a:tr h="415689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>
                          <a:effectLst/>
                          <a:latin typeface="Arial"/>
                        </a:rPr>
                        <a:t>Studium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effectLst/>
                          <a:latin typeface="Arial"/>
                        </a:rPr>
                        <a:t>MolMed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effectLst/>
                          <a:latin typeface="Arial"/>
                        </a:rPr>
                        <a:t>Ernæring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effectLst/>
                          <a:latin typeface="Arial"/>
                        </a:rPr>
                        <a:t>Atferdsfag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effectLst/>
                          <a:latin typeface="Arial"/>
                        </a:rPr>
                        <a:t>Biostatistikk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effectLst/>
                          <a:latin typeface="Arial"/>
                        </a:rPr>
                        <a:t>Sum IMB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74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effectLst/>
                          <a:latin typeface="Arial"/>
                        </a:rPr>
                        <a:t>MEDISIN (IMBs andel)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effectLst/>
                          <a:latin typeface="Arial"/>
                        </a:rPr>
                        <a:t>        </a:t>
                      </a:r>
                      <a:r>
                        <a:rPr lang="nb-NO" sz="1100" b="0" i="0" u="none" strike="noStrike" dirty="0" smtClean="0">
                          <a:effectLst/>
                          <a:latin typeface="Arial"/>
                        </a:rPr>
                        <a:t>   291 </a:t>
                      </a:r>
                      <a:endParaRPr lang="nb-NO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effectLst/>
                          <a:latin typeface="Arial"/>
                        </a:rPr>
                        <a:t>   </a:t>
                      </a:r>
                      <a:r>
                        <a:rPr lang="nb-NO" sz="1100" b="0" i="0" u="none" strike="noStrike" dirty="0" smtClean="0">
                          <a:effectLst/>
                          <a:latin typeface="Arial"/>
                        </a:rPr>
                        <a:t>          </a:t>
                      </a:r>
                      <a:r>
                        <a:rPr lang="nb-NO" sz="1100" b="0" i="0" u="none" strike="noStrike" dirty="0">
                          <a:effectLst/>
                          <a:latin typeface="Arial"/>
                        </a:rPr>
                        <a:t>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effectLst/>
                          <a:latin typeface="Arial"/>
                        </a:rPr>
                        <a:t>      </a:t>
                      </a:r>
                      <a:r>
                        <a:rPr lang="nb-NO" sz="1100" b="0" i="0" u="none" strike="noStrike" dirty="0" smtClean="0">
                          <a:effectLst/>
                          <a:latin typeface="Arial"/>
                        </a:rPr>
                        <a:t>        </a:t>
                      </a:r>
                      <a:r>
                        <a:rPr lang="nb-NO" sz="1100" b="0" i="0" u="none" strike="noStrike" dirty="0">
                          <a:effectLst/>
                          <a:latin typeface="Arial"/>
                        </a:rPr>
                        <a:t>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effectLst/>
                          <a:latin typeface="Arial"/>
                        </a:rPr>
                        <a:t>          </a:t>
                      </a:r>
                      <a:r>
                        <a:rPr lang="nb-NO" sz="1100" b="0" i="0" u="none" strike="noStrike" dirty="0" smtClean="0">
                          <a:effectLst/>
                          <a:latin typeface="Arial"/>
                        </a:rPr>
                        <a:t>   11 </a:t>
                      </a:r>
                      <a:endParaRPr lang="nb-NO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359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74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effectLst/>
                          <a:latin typeface="Arial"/>
                        </a:rPr>
                        <a:t>Klinisk ernæring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effectLst/>
                          <a:latin typeface="Arial"/>
                        </a:rPr>
                        <a:t>          </a:t>
                      </a:r>
                      <a:r>
                        <a:rPr lang="nb-NO" sz="1100" b="0" i="0" u="none" strike="noStrike" dirty="0" smtClean="0">
                          <a:effectLst/>
                          <a:latin typeface="Arial"/>
                        </a:rPr>
                        <a:t>   32 </a:t>
                      </a:r>
                      <a:endParaRPr lang="nb-NO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effectLst/>
                          <a:latin typeface="Arial"/>
                        </a:rPr>
                        <a:t>       </a:t>
                      </a:r>
                      <a:r>
                        <a:rPr lang="nb-NO" sz="1100" b="0" i="0" u="none" strike="noStrike" dirty="0" smtClean="0">
                          <a:effectLst/>
                          <a:latin typeface="Arial"/>
                        </a:rPr>
                        <a:t>    </a:t>
                      </a:r>
                      <a:r>
                        <a:rPr lang="nb-NO" sz="1100" b="0" i="0" u="none" strike="noStrike" dirty="0">
                          <a:effectLst/>
                          <a:latin typeface="Arial"/>
                        </a:rPr>
                        <a:t>131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effectLst/>
                          <a:latin typeface="Arial"/>
                        </a:rPr>
                        <a:t>          </a:t>
                      </a:r>
                      <a:r>
                        <a:rPr lang="nb-NO" sz="1100" b="0" i="0" u="none" strike="noStrike" dirty="0" smtClean="0">
                          <a:effectLst/>
                          <a:latin typeface="Arial"/>
                        </a:rPr>
                        <a:t>     </a:t>
                      </a:r>
                      <a:r>
                        <a:rPr lang="nb-NO" sz="1100" b="0" i="0" u="none" strike="noStrike" dirty="0">
                          <a:effectLst/>
                          <a:latin typeface="Arial"/>
                        </a:rPr>
                        <a:t>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effectLst/>
                          <a:latin typeface="Arial"/>
                        </a:rPr>
                        <a:t>          </a:t>
                      </a:r>
                      <a:r>
                        <a:rPr lang="nb-NO" sz="1100" b="0" i="0" u="none" strike="noStrike" dirty="0" smtClean="0">
                          <a:effectLst/>
                          <a:latin typeface="Arial"/>
                        </a:rPr>
                        <a:t>     </a:t>
                      </a:r>
                      <a:r>
                        <a:rPr lang="nb-NO" sz="1100" b="0" i="0" u="none" strike="noStrike" dirty="0">
                          <a:effectLst/>
                          <a:latin typeface="Arial"/>
                        </a:rPr>
                        <a:t>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169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07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323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148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41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16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528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05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Fordelingsnøkkel </a:t>
            </a:r>
            <a:r>
              <a:rPr lang="nb-NO" u="sng" dirty="0"/>
              <a:t>studiepoeng</a:t>
            </a:r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298846"/>
              </p:ext>
            </p:extLst>
          </p:nvPr>
        </p:nvGraphicFramePr>
        <p:xfrm>
          <a:off x="107504" y="1988840"/>
          <a:ext cx="4673600" cy="2352675"/>
        </p:xfrm>
        <a:graphic>
          <a:graphicData uri="http://schemas.openxmlformats.org/drawingml/2006/table">
            <a:tbl>
              <a:tblPr/>
              <a:tblGrid>
                <a:gridCol w="1562100"/>
                <a:gridCol w="622300"/>
                <a:gridCol w="622300"/>
                <a:gridCol w="622300"/>
                <a:gridCol w="622300"/>
                <a:gridCol w="622300"/>
              </a:tblGrid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MEDISIN (IMBs andel)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MolMed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Ernæring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Atferdsfag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Biostatistikk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900" b="1" i="0" u="none" strike="noStrike">
                          <a:effectLst/>
                          <a:latin typeface="Arial"/>
                        </a:rPr>
                        <a:t>Sum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36,4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3,0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40,5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42,9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2,9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3,4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49,1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3,0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3,8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1,5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0,4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1,9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2,6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Sum MEDISIN (IMBs andel)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79,3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4,7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10,9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3,0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97,9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Prosentvis andel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6497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Fordelingsnøkkel </a:t>
            </a:r>
            <a:r>
              <a:rPr lang="nb-NO" u="sng" dirty="0"/>
              <a:t>studiepoeng</a:t>
            </a:r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506163"/>
              </p:ext>
            </p:extLst>
          </p:nvPr>
        </p:nvGraphicFramePr>
        <p:xfrm>
          <a:off x="4932039" y="1844825"/>
          <a:ext cx="4025529" cy="3055625"/>
        </p:xfrm>
        <a:graphic>
          <a:graphicData uri="http://schemas.openxmlformats.org/drawingml/2006/table">
            <a:tbl>
              <a:tblPr/>
              <a:tblGrid>
                <a:gridCol w="1345489"/>
                <a:gridCol w="536008"/>
                <a:gridCol w="536008"/>
                <a:gridCol w="536008"/>
                <a:gridCol w="536008"/>
                <a:gridCol w="536008"/>
              </a:tblGrid>
              <a:tr h="35390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Klinisk ernæring (emner)</a:t>
                      </a:r>
                      <a:br>
                        <a:rPr lang="nb-NO" sz="1000" b="0" i="0" u="none" strike="noStrike">
                          <a:effectLst/>
                          <a:latin typeface="Arial"/>
                        </a:rPr>
                      </a:br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Ex.phil er utelatt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MolMed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Ernæring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Atferdsfag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Biostatistikk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900" b="1" i="0" u="none" strike="noStrike">
                          <a:effectLst/>
                          <a:latin typeface="Arial"/>
                        </a:rPr>
                        <a:t>Sum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5832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ERN1010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30,0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30,0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832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ERN1100*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22,5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1,9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25,0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832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ERN1100*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22,5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1,9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25,0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832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ERN2200**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10,3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8,9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20,0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832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ERN2030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10,0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10,0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832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ERN3110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30,0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30,0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832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ERN3120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30,0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30,0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832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ERN4110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5,0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5,0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832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ERN4120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15,0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15,0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832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ERN4210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10,0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10,0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832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ERN4310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10,0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10,0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832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ERN4410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20,0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20,0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832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ERN4900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30,0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30,0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832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ERN4900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30,0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30,0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8626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Sum klinisk ernæring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Prosentvis andel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77,4 %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766461"/>
              </p:ext>
            </p:extLst>
          </p:nvPr>
        </p:nvGraphicFramePr>
        <p:xfrm>
          <a:off x="107504" y="1988840"/>
          <a:ext cx="4673600" cy="2352675"/>
        </p:xfrm>
        <a:graphic>
          <a:graphicData uri="http://schemas.openxmlformats.org/drawingml/2006/table">
            <a:tbl>
              <a:tblPr/>
              <a:tblGrid>
                <a:gridCol w="1562100"/>
                <a:gridCol w="622300"/>
                <a:gridCol w="622300"/>
                <a:gridCol w="622300"/>
                <a:gridCol w="622300"/>
                <a:gridCol w="622300"/>
              </a:tblGrid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MEDISIN (IMBs andel)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MolMed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Ernæring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Atferdsfag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Biostatistikk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900" b="1" i="0" u="none" strike="noStrike">
                          <a:effectLst/>
                          <a:latin typeface="Arial"/>
                        </a:rPr>
                        <a:t>Sum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36,4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3,0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40,5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42,9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2,9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3,4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49,1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3,0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3,8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1,5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0,4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1,9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2,6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Sum MEDISIN (IMBs andel)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79,3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4,7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10,9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3,0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97,9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Prosentvis andel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541840" cy="3752056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782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Fordelingsnøkkel </a:t>
            </a:r>
            <a:r>
              <a:rPr lang="nb-NO" u="sng" dirty="0"/>
              <a:t>studiepoeng</a:t>
            </a:r>
            <a:endParaRPr lang="nb-NO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4206448"/>
              </p:ext>
            </p:extLst>
          </p:nvPr>
        </p:nvGraphicFramePr>
        <p:xfrm>
          <a:off x="1259632" y="5373216"/>
          <a:ext cx="5771854" cy="726173"/>
        </p:xfrm>
        <a:graphic>
          <a:graphicData uri="http://schemas.openxmlformats.org/drawingml/2006/table">
            <a:tbl>
              <a:tblPr/>
              <a:tblGrid>
                <a:gridCol w="1929179"/>
                <a:gridCol w="768535"/>
                <a:gridCol w="768535"/>
                <a:gridCol w="768535"/>
                <a:gridCol w="768535"/>
                <a:gridCol w="768535"/>
              </a:tblGrid>
              <a:tr h="303979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 dirty="0" smtClean="0">
                          <a:effectLst/>
                          <a:latin typeface="Arial"/>
                        </a:rPr>
                        <a:t> Studium</a:t>
                      </a:r>
                      <a:endParaRPr lang="nb-NO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 dirty="0">
                          <a:effectLst/>
                          <a:latin typeface="Arial"/>
                        </a:rPr>
                        <a:t>MolMed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 dirty="0">
                          <a:effectLst/>
                          <a:latin typeface="Arial"/>
                        </a:rPr>
                        <a:t>Ernæring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 dirty="0">
                          <a:effectLst/>
                          <a:latin typeface="Arial"/>
                        </a:rPr>
                        <a:t>Atferdsfag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>
                          <a:effectLst/>
                          <a:latin typeface="Arial"/>
                        </a:rPr>
                        <a:t>Biostatistikk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 dirty="0">
                          <a:effectLst/>
                          <a:latin typeface="Arial"/>
                        </a:rPr>
                        <a:t>Sum IMB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09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 smtClean="0">
                          <a:effectLst/>
                          <a:latin typeface="Arial"/>
                        </a:rPr>
                        <a:t> MEDISIN </a:t>
                      </a:r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(IMBs andel)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81,0 %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4,8 %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11,1 %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3,1 %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09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 smtClean="0">
                          <a:effectLst/>
                          <a:latin typeface="Arial"/>
                        </a:rPr>
                        <a:t> Klinisk </a:t>
                      </a:r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ernæring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19,0 %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77,4 %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0,6 %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3,0 %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530764"/>
              </p:ext>
            </p:extLst>
          </p:nvPr>
        </p:nvGraphicFramePr>
        <p:xfrm>
          <a:off x="4932039" y="1844825"/>
          <a:ext cx="4025529" cy="3055625"/>
        </p:xfrm>
        <a:graphic>
          <a:graphicData uri="http://schemas.openxmlformats.org/drawingml/2006/table">
            <a:tbl>
              <a:tblPr/>
              <a:tblGrid>
                <a:gridCol w="1345489"/>
                <a:gridCol w="536008"/>
                <a:gridCol w="536008"/>
                <a:gridCol w="536008"/>
                <a:gridCol w="536008"/>
                <a:gridCol w="536008"/>
              </a:tblGrid>
              <a:tr h="35390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Klinisk ernæring (emner)</a:t>
                      </a:r>
                      <a:br>
                        <a:rPr lang="nb-NO" sz="1000" b="0" i="0" u="none" strike="noStrike">
                          <a:effectLst/>
                          <a:latin typeface="Arial"/>
                        </a:rPr>
                      </a:br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Ex.phil er utelatt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MolMed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Ernæring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Atferdsfag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Biostatistikk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900" b="1" i="0" u="none" strike="noStrike">
                          <a:effectLst/>
                          <a:latin typeface="Arial"/>
                        </a:rPr>
                        <a:t>Sum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5832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ERN1010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30,0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30,0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832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ERN1100*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22,5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1,9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25,0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832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ERN1100*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22,5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1,9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25,0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832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ERN2200**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10,3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8,9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20,0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832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ERN2030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10,0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10,0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832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ERN3110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30,0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30,0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832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ERN3120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30,0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30,0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832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ERN4110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5,0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5,0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832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ERN4120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15,0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15,0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832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ERN4210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10,0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10,0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832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ERN4310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10,0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10,0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832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ERN4410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20,0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20,0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832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ERN4900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30,0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30,0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832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ERN4900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30,0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30,0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8626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Sum klinisk ernæring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Prosentvis andel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77,4 %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321185"/>
              </p:ext>
            </p:extLst>
          </p:nvPr>
        </p:nvGraphicFramePr>
        <p:xfrm>
          <a:off x="107504" y="1988840"/>
          <a:ext cx="4673600" cy="2352675"/>
        </p:xfrm>
        <a:graphic>
          <a:graphicData uri="http://schemas.openxmlformats.org/drawingml/2006/table">
            <a:tbl>
              <a:tblPr/>
              <a:tblGrid>
                <a:gridCol w="1562100"/>
                <a:gridCol w="622300"/>
                <a:gridCol w="622300"/>
                <a:gridCol w="622300"/>
                <a:gridCol w="622300"/>
                <a:gridCol w="622300"/>
              </a:tblGrid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MEDISIN (IMBs andel)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MolMed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Ernæring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Atferdsfag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Biostatistikk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900" b="1" i="0" u="none" strike="noStrike">
                          <a:effectLst/>
                          <a:latin typeface="Arial"/>
                        </a:rPr>
                        <a:t>Sum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36,4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3,0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40,5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42,9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2,9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3,4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49,1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3,0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3,8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1,5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0,4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1,9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2,6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Sum MEDISIN (IMBs andel)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79,3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4,7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10,9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3,0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97,9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Prosentvis andel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 bwMode="auto">
          <a:xfrm>
            <a:off x="1251234" y="5373216"/>
            <a:ext cx="5769038" cy="720080"/>
          </a:xfrm>
          <a:prstGeom prst="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582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Oppsummert - utdanningskomponent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973888" cy="4114800"/>
          </a:xfrm>
        </p:spPr>
        <p:txBody>
          <a:bodyPr>
            <a:normAutofit fontScale="92500" lnSpcReduction="20000"/>
          </a:bodyPr>
          <a:lstStyle/>
          <a:p>
            <a:r>
              <a:rPr lang="nb-NO" dirty="0" smtClean="0"/>
              <a:t>Studieplass - andel </a:t>
            </a:r>
            <a:r>
              <a:rPr lang="nb-NO" dirty="0"/>
              <a:t>fast</a:t>
            </a:r>
          </a:p>
          <a:p>
            <a:r>
              <a:rPr lang="nb-NO" dirty="0" smtClean="0"/>
              <a:t>Studiepoeng- andel </a:t>
            </a:r>
            <a:r>
              <a:rPr lang="nb-NO" dirty="0"/>
              <a:t>varierer med avlagte </a:t>
            </a:r>
            <a:r>
              <a:rPr lang="nb-NO" dirty="0" smtClean="0"/>
              <a:t>studiepoeng</a:t>
            </a:r>
          </a:p>
          <a:p>
            <a:endParaRPr lang="nb-NO" dirty="0"/>
          </a:p>
          <a:p>
            <a:r>
              <a:rPr lang="nb-NO" dirty="0" smtClean="0"/>
              <a:t>Mål;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	1</a:t>
            </a:r>
            <a:r>
              <a:rPr lang="nb-NO" dirty="0"/>
              <a:t>) god undervisning i begge studier</a:t>
            </a:r>
          </a:p>
          <a:p>
            <a:pPr marL="0" lvl="0" indent="0">
              <a:buNone/>
            </a:pPr>
            <a:r>
              <a:rPr lang="nb-NO" dirty="0" smtClean="0"/>
              <a:t>	2</a:t>
            </a:r>
            <a:r>
              <a:rPr lang="nb-NO" dirty="0"/>
              <a:t>) bygge opp under insentiver som kan føre </a:t>
            </a:r>
            <a:r>
              <a:rPr lang="nb-NO" dirty="0" smtClean="0"/>
              <a:t>til 	økt </a:t>
            </a:r>
            <a:r>
              <a:rPr lang="nb-NO" dirty="0"/>
              <a:t>økonomisk handlingsrom til avdelingene </a:t>
            </a:r>
            <a:r>
              <a:rPr lang="nb-NO" dirty="0" smtClean="0"/>
              <a:t>	ved </a:t>
            </a:r>
            <a:r>
              <a:rPr lang="nb-NO" dirty="0"/>
              <a:t>produksjon av flere studiepoeng</a:t>
            </a:r>
          </a:p>
          <a:p>
            <a:pPr marL="0" indent="0">
              <a:buNone/>
            </a:pPr>
            <a:r>
              <a:rPr lang="nb-NO" dirty="0" smtClean="0"/>
              <a:t> 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3857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PhD</a:t>
            </a:r>
            <a:r>
              <a:rPr lang="nb-NO" dirty="0" smtClean="0"/>
              <a:t>-emner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IMB </a:t>
            </a:r>
            <a:r>
              <a:rPr lang="nn-NO" dirty="0"/>
              <a:t>mottok kr 2,25 mill til undervisning av PhD-emner i </a:t>
            </a:r>
            <a:r>
              <a:rPr lang="nn-NO" dirty="0" smtClean="0"/>
              <a:t>2017 (</a:t>
            </a:r>
            <a:r>
              <a:rPr lang="nn-NO" i="1" dirty="0" smtClean="0"/>
              <a:t>fast</a:t>
            </a:r>
            <a:r>
              <a:rPr lang="nn-NO" dirty="0" smtClean="0"/>
              <a:t> sum</a:t>
            </a:r>
            <a:r>
              <a:rPr lang="nn-NO" dirty="0" smtClean="0"/>
              <a:t>)</a:t>
            </a:r>
          </a:p>
          <a:p>
            <a:r>
              <a:rPr lang="nn-NO" dirty="0" smtClean="0"/>
              <a:t>Fordeles til avdelingene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0246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nb-NO" dirty="0"/>
              <a:t>Resultatbasert omfordeling (RBO</a:t>
            </a:r>
            <a:r>
              <a:rPr lang="nb-NO" dirty="0" smtClean="0"/>
              <a:t>)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nb-NO" dirty="0" smtClean="0"/>
              <a:t>Uttelling  </a:t>
            </a:r>
            <a:r>
              <a:rPr lang="nb-NO" dirty="0"/>
              <a:t>til </a:t>
            </a:r>
            <a:r>
              <a:rPr lang="nb-NO" dirty="0" smtClean="0"/>
              <a:t>institusjonen </a:t>
            </a:r>
            <a:r>
              <a:rPr lang="nb-NO" dirty="0"/>
              <a:t>for </a:t>
            </a:r>
            <a:br>
              <a:rPr lang="nb-NO" dirty="0"/>
            </a:br>
            <a:r>
              <a:rPr lang="nb-NO" dirty="0"/>
              <a:t>	- NFR-inntekter</a:t>
            </a:r>
            <a:br>
              <a:rPr lang="nb-NO" dirty="0"/>
            </a:br>
            <a:r>
              <a:rPr lang="nb-NO" dirty="0"/>
              <a:t>	- EU-inntekter </a:t>
            </a:r>
            <a:br>
              <a:rPr lang="nb-NO" dirty="0"/>
            </a:br>
            <a:r>
              <a:rPr lang="nb-NO" dirty="0"/>
              <a:t>	- Doktorgrader </a:t>
            </a:r>
            <a:br>
              <a:rPr lang="nb-NO" dirty="0"/>
            </a:br>
            <a:r>
              <a:rPr lang="nb-NO" dirty="0"/>
              <a:t>	- Publikasjonspoeng 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Tildeling fra fakultetet er høyere enn tidligere</a:t>
            </a:r>
          </a:p>
          <a:p>
            <a:r>
              <a:rPr lang="nb-NO" dirty="0" smtClean="0"/>
              <a:t>Tilføres den produserende avdelingen</a:t>
            </a:r>
          </a:p>
          <a:p>
            <a:r>
              <a:rPr lang="nb-NO" dirty="0"/>
              <a:t>Fordeling basert på et gjennomsnitt over tre år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650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Endring i hovedfordeling fra fakultet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1907292"/>
            <a:ext cx="5992478" cy="1377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3501008"/>
            <a:ext cx="7651649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695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57592" cy="1008112"/>
          </a:xfrm>
        </p:spPr>
        <p:txBody>
          <a:bodyPr/>
          <a:lstStyle/>
          <a:p>
            <a:r>
              <a:rPr lang="nb-NO" dirty="0" smtClean="0"/>
              <a:t>Rekrutteringsstillinger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8003232" cy="435334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dirty="0" smtClean="0"/>
              <a:t>Fakultetets modell:</a:t>
            </a:r>
          </a:p>
          <a:p>
            <a:r>
              <a:rPr lang="nb-NO" dirty="0"/>
              <a:t>M</a:t>
            </a:r>
            <a:r>
              <a:rPr lang="nb-NO" dirty="0" smtClean="0"/>
              <a:t>er </a:t>
            </a:r>
            <a:r>
              <a:rPr lang="nb-NO" dirty="0"/>
              <a:t>midler per </a:t>
            </a:r>
            <a:r>
              <a:rPr lang="nb-NO" dirty="0" smtClean="0"/>
              <a:t>stilling enn tidligere</a:t>
            </a:r>
            <a:endParaRPr lang="nb-NO" dirty="0"/>
          </a:p>
          <a:p>
            <a:r>
              <a:rPr lang="nb-NO" dirty="0" smtClean="0"/>
              <a:t>Ulik </a:t>
            </a:r>
            <a:r>
              <a:rPr lang="nb-NO" dirty="0"/>
              <a:t>finansiering avhengig av andel undervisningsplikt</a:t>
            </a:r>
          </a:p>
          <a:p>
            <a:r>
              <a:rPr lang="nb-NO" dirty="0"/>
              <a:t>Seks stillinger på fakultetet (strategisk virkemiddel) 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IMBs modell:</a:t>
            </a:r>
          </a:p>
          <a:p>
            <a:r>
              <a:rPr lang="nb-NO" dirty="0" smtClean="0"/>
              <a:t>Fordeles </a:t>
            </a:r>
            <a:r>
              <a:rPr lang="nb-NO" dirty="0"/>
              <a:t>til avdelingene per </a:t>
            </a:r>
            <a:r>
              <a:rPr lang="nb-NO" dirty="0" smtClean="0"/>
              <a:t>tildelt stilling/årsverk </a:t>
            </a:r>
            <a:endParaRPr lang="nb-NO" dirty="0"/>
          </a:p>
          <a:p>
            <a:r>
              <a:rPr lang="nb-NO" dirty="0"/>
              <a:t>R</a:t>
            </a:r>
            <a:r>
              <a:rPr lang="nb-NO" dirty="0" smtClean="0"/>
              <a:t>undsum per år - normalt i tre år</a:t>
            </a:r>
          </a:p>
          <a:p>
            <a:r>
              <a:rPr lang="nb-NO" dirty="0" smtClean="0"/>
              <a:t>Ulik rundsum for stipendiat og post doktor</a:t>
            </a:r>
          </a:p>
          <a:p>
            <a:r>
              <a:rPr lang="nb-NO" dirty="0" smtClean="0"/>
              <a:t>Halv rundsum for ett år undervisningsplikt</a:t>
            </a:r>
          </a:p>
          <a:p>
            <a:r>
              <a:rPr lang="nb-NO" dirty="0"/>
              <a:t>Tillegg for </a:t>
            </a:r>
            <a:r>
              <a:rPr lang="nb-NO" dirty="0" smtClean="0"/>
              <a:t>driftsmidler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5460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Øremerkede tildelinger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b-NO" b="1" dirty="0" smtClean="0"/>
              <a:t>Fakultetet </a:t>
            </a:r>
            <a:r>
              <a:rPr lang="nb-NO" b="1" dirty="0"/>
              <a:t>gir øremerkede midler til </a:t>
            </a:r>
            <a:r>
              <a:rPr lang="nb-NO" dirty="0" smtClean="0"/>
              <a:t>:</a:t>
            </a:r>
            <a:endParaRPr lang="nb-NO" dirty="0"/>
          </a:p>
          <a:p>
            <a:pPr marL="0" indent="0">
              <a:buNone/>
            </a:pPr>
            <a:endParaRPr lang="nb-NO" b="1" dirty="0"/>
          </a:p>
          <a:p>
            <a:r>
              <a:rPr lang="nb-NO" dirty="0"/>
              <a:t>Biostatistikk (OCBE)</a:t>
            </a:r>
          </a:p>
          <a:p>
            <a:r>
              <a:rPr lang="nb-NO" dirty="0" smtClean="0"/>
              <a:t>Liten andel av IMBs studieadministrasjon</a:t>
            </a:r>
            <a:endParaRPr lang="nb-NO" dirty="0"/>
          </a:p>
          <a:p>
            <a:pPr marL="0" indent="0">
              <a:buNone/>
            </a:pPr>
            <a:endParaRPr lang="nb-NO" b="1" dirty="0"/>
          </a:p>
          <a:p>
            <a:pPr marL="0" indent="0">
              <a:buNone/>
            </a:pPr>
            <a:r>
              <a:rPr lang="nb-NO" b="1" dirty="0"/>
              <a:t>Øremerkede midler fra UiO </a:t>
            </a:r>
            <a:r>
              <a:rPr lang="nb-NO" b="1" dirty="0" smtClean="0"/>
              <a:t>viderefordeles:</a:t>
            </a:r>
            <a:endParaRPr lang="nb-NO" b="1" dirty="0"/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Vitenskapelig utstyr </a:t>
            </a:r>
            <a:r>
              <a:rPr lang="nb-NO" dirty="0" smtClean="0"/>
              <a:t>kr 50.000 – 200.000</a:t>
            </a:r>
            <a:endParaRPr lang="nb-NO" dirty="0"/>
          </a:p>
          <a:p>
            <a:r>
              <a:rPr lang="nb-NO" dirty="0"/>
              <a:t>Forskningssatsninger fra UiO </a:t>
            </a:r>
            <a:r>
              <a:rPr lang="nb-NO" dirty="0" smtClean="0"/>
              <a:t>(NCoE</a:t>
            </a:r>
            <a:r>
              <a:rPr lang="nb-NO" dirty="0"/>
              <a:t>, innfasing </a:t>
            </a:r>
            <a:r>
              <a:rPr lang="nb-NO" dirty="0" smtClean="0"/>
              <a:t>SFF, o.a.)</a:t>
            </a:r>
            <a:endParaRPr lang="nb-NO" dirty="0"/>
          </a:p>
          <a:p>
            <a:r>
              <a:rPr lang="nb-NO" dirty="0" smtClean="0"/>
              <a:t>Fripro/toppforsk-tilskudd </a:t>
            </a:r>
            <a:r>
              <a:rPr lang="nb-NO" dirty="0"/>
              <a:t>(rekrutteringsstillinger) </a:t>
            </a:r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Øremerkinger tilføres den respektive avdelingen eller blir lagt til fellesnivået for fordeling i løpet av året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9932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Aktiviteter som ikke lenger er øremerkede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N</a:t>
            </a:r>
            <a:r>
              <a:rPr lang="nb-NO" dirty="0" smtClean="0"/>
              <a:t>oen få </a:t>
            </a:r>
            <a:r>
              <a:rPr lang="nb-NO" dirty="0"/>
              <a:t>aktivitet </a:t>
            </a:r>
            <a:r>
              <a:rPr lang="nb-NO" dirty="0" smtClean="0"/>
              <a:t>krever </a:t>
            </a:r>
            <a:r>
              <a:rPr lang="nb-NO" b="1" dirty="0" smtClean="0"/>
              <a:t>særtildelinger: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PhD-koordinator </a:t>
            </a:r>
          </a:p>
          <a:p>
            <a:r>
              <a:rPr lang="nb-NO" dirty="0"/>
              <a:t>U</a:t>
            </a:r>
            <a:r>
              <a:rPr lang="nb-NO" dirty="0" smtClean="0"/>
              <a:t>tdanningsleder </a:t>
            </a:r>
          </a:p>
          <a:p>
            <a:r>
              <a:rPr lang="nb-NO" dirty="0" smtClean="0"/>
              <a:t>Dyreavdelingen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Særtildelinger finansieres med reduksjon i satsene for studieplasser, studiepoeng og RBO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1251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Skatt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IMBs fellesnivå (administrasjonen, intern service og fellestiltak) finansieres gjennom å skattlegge avdelingene</a:t>
            </a:r>
          </a:p>
          <a:p>
            <a:r>
              <a:rPr lang="nb-NO" dirty="0" smtClean="0"/>
              <a:t>P.t. 13 %</a:t>
            </a:r>
          </a:p>
          <a:p>
            <a:r>
              <a:rPr lang="nb-NO" dirty="0"/>
              <a:t>Skattegrunnlaget er avdelingens hovedtildeling for det aktuelle året, samt et gjennomsnitt av samlede prosjektinntekter fra eksterne kilder for de tre siste avsluttede regnskapsår. </a:t>
            </a:r>
          </a:p>
        </p:txBody>
      </p:sp>
    </p:spTree>
    <p:extLst>
      <p:ext uri="{BB962C8B-B14F-4D97-AF65-F5344CB8AC3E}">
        <p14:creationId xmlns:p14="http://schemas.microsoft.com/office/powerpoint/2010/main" val="285930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400" b="0" dirty="0" smtClean="0"/>
              <a:t>Mulig utfall </a:t>
            </a:r>
            <a:r>
              <a:rPr lang="nb-NO" sz="4400" b="0" dirty="0"/>
              <a:t>av revidert </a:t>
            </a:r>
            <a:r>
              <a:rPr lang="nb-NO" sz="4400" b="0" dirty="0" smtClean="0"/>
              <a:t>modell</a:t>
            </a:r>
            <a:br>
              <a:rPr lang="nb-NO" sz="4400" b="0" dirty="0" smtClean="0"/>
            </a:br>
            <a:r>
              <a:rPr lang="nb-NO" sz="2200" b="0" dirty="0" smtClean="0"/>
              <a:t>Tentativ tildeling per avdeling (uten rekrutteringsstillinger)</a:t>
            </a:r>
            <a:endParaRPr lang="nb-NO" sz="2200" b="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0844502"/>
              </p:ext>
            </p:extLst>
          </p:nvPr>
        </p:nvGraphicFramePr>
        <p:xfrm>
          <a:off x="990600" y="1981200"/>
          <a:ext cx="7696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157809"/>
              </p:ext>
            </p:extLst>
          </p:nvPr>
        </p:nvGraphicFramePr>
        <p:xfrm>
          <a:off x="1547664" y="6237312"/>
          <a:ext cx="1117600" cy="228600"/>
        </p:xfrm>
        <a:graphic>
          <a:graphicData uri="http://schemas.openxmlformats.org/drawingml/2006/table">
            <a:tbl>
              <a:tblPr/>
              <a:tblGrid>
                <a:gridCol w="1117600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Tall i tusen kroner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841654"/>
              </p:ext>
            </p:extLst>
          </p:nvPr>
        </p:nvGraphicFramePr>
        <p:xfrm>
          <a:off x="6012160" y="6093296"/>
          <a:ext cx="2520280" cy="504825"/>
        </p:xfrm>
        <a:graphic>
          <a:graphicData uri="http://schemas.openxmlformats.org/drawingml/2006/table">
            <a:tbl>
              <a:tblPr/>
              <a:tblGrid>
                <a:gridCol w="2088232"/>
                <a:gridCol w="432048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 smtClean="0">
                          <a:effectLst/>
                          <a:latin typeface="Arial"/>
                        </a:rPr>
                        <a:t>Særtildeling </a:t>
                      </a:r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til </a:t>
                      </a:r>
                      <a:r>
                        <a:rPr lang="nb-NO" sz="1000" b="0" i="0" u="none" strike="noStrike" dirty="0" smtClean="0">
                          <a:effectLst/>
                          <a:latin typeface="Arial"/>
                        </a:rPr>
                        <a:t>komp.medisin:</a:t>
                      </a:r>
                      <a:endParaRPr lang="nb-NO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6 500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 smtClean="0">
                          <a:effectLst/>
                          <a:latin typeface="+mn-lt"/>
                        </a:rPr>
                        <a:t>Særtildeling </a:t>
                      </a:r>
                      <a:r>
                        <a:rPr lang="nb-NO" sz="1000" b="0" i="0" u="none" strike="noStrike" dirty="0" smtClean="0">
                          <a:effectLst/>
                          <a:latin typeface="Arial"/>
                        </a:rPr>
                        <a:t>til Atferdsviteneskap for underv.leder </a:t>
                      </a:r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og </a:t>
                      </a:r>
                      <a:r>
                        <a:rPr lang="nb-NO" sz="1000" b="0" i="0" u="none" strike="noStrike" dirty="0" smtClean="0">
                          <a:effectLst/>
                          <a:latin typeface="Arial"/>
                        </a:rPr>
                        <a:t>PhD-koordinator:</a:t>
                      </a:r>
                      <a:endParaRPr lang="nb-NO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1 000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91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Overgangsløsninger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Avdeling </a:t>
            </a:r>
            <a:r>
              <a:rPr lang="nb-NO" dirty="0"/>
              <a:t>for ernæringsvitenskap vil få en markert nedgang i tildeling, og vil ha behov for overgangsmidler i en periode inntil avdelingen har tilpasset seg den nye </a:t>
            </a:r>
            <a:r>
              <a:rPr lang="nb-NO" dirty="0" smtClean="0"/>
              <a:t>situasjonen</a:t>
            </a:r>
          </a:p>
          <a:p>
            <a:r>
              <a:rPr lang="nb-NO" dirty="0" smtClean="0"/>
              <a:t>Overgangsløsningen ikke avklart </a:t>
            </a:r>
          </a:p>
          <a:p>
            <a:r>
              <a:rPr lang="nb-NO" dirty="0" smtClean="0"/>
              <a:t>En </a:t>
            </a:r>
            <a:r>
              <a:rPr lang="nb-NO" dirty="0"/>
              <a:t>nærliggende finansieringsløsning er å dempe økningen i tildeling til Avdeling for molekylærmedisin i </a:t>
            </a:r>
            <a:r>
              <a:rPr lang="nb-NO" dirty="0" smtClean="0"/>
              <a:t>overgangsperioden</a:t>
            </a:r>
            <a:endParaRPr lang="nb-NO" dirty="0"/>
          </a:p>
          <a:p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1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696200" cy="965974"/>
          </a:xfrm>
        </p:spPr>
        <p:txBody>
          <a:bodyPr/>
          <a:lstStyle/>
          <a:p>
            <a:r>
              <a:rPr lang="nb-NO" sz="2800" dirty="0" smtClean="0"/>
              <a:t>Fordeling av hovedtildelingen:</a:t>
            </a:r>
            <a:endParaRPr lang="en-US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92894"/>
            <a:ext cx="2160240" cy="3003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741462" y="2492893"/>
            <a:ext cx="288032" cy="30034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rgbClr val="000000"/>
                </a:solidFill>
              </a:rPr>
              <a:t>Skatt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275856" y="3752205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1804174"/>
            <a:ext cx="16786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000000"/>
                </a:solidFill>
              </a:rPr>
              <a:t>Fra fakultetet</a:t>
            </a:r>
          </a:p>
          <a:p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51920" y="1838534"/>
            <a:ext cx="20938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IMBs </a:t>
            </a:r>
            <a:r>
              <a:rPr lang="en-US" dirty="0" err="1" smtClean="0">
                <a:solidFill>
                  <a:srgbClr val="000000"/>
                </a:solidFill>
              </a:rPr>
              <a:t>avdelinger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05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492894"/>
            <a:ext cx="1842917" cy="300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rved Down Arrow 2"/>
          <p:cNvSpPr/>
          <p:nvPr/>
        </p:nvSpPr>
        <p:spPr bwMode="auto">
          <a:xfrm>
            <a:off x="5868818" y="2740034"/>
            <a:ext cx="1727517" cy="472941"/>
          </a:xfrm>
          <a:prstGeom prst="curved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948264" y="3212976"/>
            <a:ext cx="1584176" cy="19442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nb-NO" dirty="0" smtClean="0">
                <a:solidFill>
                  <a:srgbClr val="000000"/>
                </a:solidFill>
              </a:rPr>
              <a:t>IMBs</a:t>
            </a:r>
          </a:p>
          <a:p>
            <a:r>
              <a:rPr lang="nb-NO" dirty="0">
                <a:solidFill>
                  <a:srgbClr val="000000"/>
                </a:solidFill>
              </a:rPr>
              <a:t>f</a:t>
            </a:r>
            <a:r>
              <a:rPr lang="nb-NO" dirty="0" smtClean="0">
                <a:solidFill>
                  <a:srgbClr val="000000"/>
                </a:solidFill>
              </a:rPr>
              <a:t>ellesnivå finansieres ved at avdelingene beskattes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85365" y="1838534"/>
            <a:ext cx="13099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smtClean="0">
                <a:solidFill>
                  <a:srgbClr val="000000"/>
                </a:solidFill>
              </a:rPr>
              <a:t>IMB felles</a:t>
            </a:r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74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Undervisningsansvar IMB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5-årig master i Klinisk ernæring</a:t>
            </a:r>
          </a:p>
          <a:p>
            <a:r>
              <a:rPr lang="nb-NO" dirty="0" smtClean="0"/>
              <a:t>Ca 1/3 </a:t>
            </a:r>
            <a:r>
              <a:rPr lang="nb-NO" dirty="0"/>
              <a:t>av undervisningen </a:t>
            </a:r>
            <a:r>
              <a:rPr lang="nb-NO" dirty="0" smtClean="0"/>
              <a:t>av profesjonsstudiet i MEDISIN, </a:t>
            </a:r>
            <a:r>
              <a:rPr lang="nb-NO" dirty="0"/>
              <a:t>fortrinnsvis i de første </a:t>
            </a:r>
            <a:r>
              <a:rPr lang="nb-NO" dirty="0" smtClean="0"/>
              <a:t>semestrene</a:t>
            </a:r>
            <a:endParaRPr lang="nb-NO" dirty="0"/>
          </a:p>
          <a:p>
            <a:r>
              <a:rPr lang="nb-NO" dirty="0" smtClean="0"/>
              <a:t>PhD-emner</a:t>
            </a:r>
          </a:p>
          <a:p>
            <a:endParaRPr lang="nb-NO" dirty="0" smtClean="0"/>
          </a:p>
          <a:p>
            <a:r>
              <a:rPr lang="nb-NO" dirty="0" smtClean="0"/>
              <a:t>Budsjettfordelingsmodellen </a:t>
            </a:r>
            <a:r>
              <a:rPr lang="nb-NO" dirty="0"/>
              <a:t>må ta høyde for at kvalitet og omfang av begge studier sikres. </a:t>
            </a:r>
          </a:p>
        </p:txBody>
      </p:sp>
    </p:spTree>
    <p:extLst>
      <p:ext uri="{BB962C8B-B14F-4D97-AF65-F5344CB8AC3E}">
        <p14:creationId xmlns:p14="http://schemas.microsoft.com/office/powerpoint/2010/main" val="405577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Utdanningskomponenten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Overgang fra uttelling for undervisningstimer til uttelling for studieplasser og </a:t>
            </a:r>
            <a:r>
              <a:rPr lang="nb-NO" dirty="0" smtClean="0"/>
              <a:t>studiepoeng</a:t>
            </a:r>
          </a:p>
          <a:p>
            <a:endParaRPr lang="nb-NO" dirty="0" smtClean="0"/>
          </a:p>
          <a:p>
            <a:r>
              <a:rPr lang="nb-NO" dirty="0" smtClean="0"/>
              <a:t>IMBs modell ser bort fra at studiene i medisin og ernæring har ulike </a:t>
            </a:r>
            <a:r>
              <a:rPr lang="nb-NO" dirty="0" smtClean="0"/>
              <a:t>finansieringskategorier</a:t>
            </a:r>
          </a:p>
          <a:p>
            <a:endParaRPr lang="nb-NO" dirty="0" smtClean="0"/>
          </a:p>
          <a:p>
            <a:r>
              <a:rPr lang="nb-NO" dirty="0" smtClean="0"/>
              <a:t>Fordeling basert på studieplaner og normert studiepoengproduksjon</a:t>
            </a:r>
          </a:p>
        </p:txBody>
      </p:sp>
    </p:spTree>
    <p:extLst>
      <p:ext uri="{BB962C8B-B14F-4D97-AF65-F5344CB8AC3E}">
        <p14:creationId xmlns:p14="http://schemas.microsoft.com/office/powerpoint/2010/main" val="95049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210" y="548680"/>
            <a:ext cx="8229600" cy="1143000"/>
          </a:xfrm>
        </p:spPr>
        <p:txBody>
          <a:bodyPr>
            <a:normAutofit/>
          </a:bodyPr>
          <a:lstStyle/>
          <a:p>
            <a:r>
              <a:rPr lang="nb-NO" sz="3100" u="sng" dirty="0" smtClean="0"/>
              <a:t>Medisin</a:t>
            </a:r>
            <a:r>
              <a:rPr lang="nb-NO" sz="3100" dirty="0" smtClean="0"/>
              <a:t>: </a:t>
            </a:r>
            <a:r>
              <a:rPr lang="nb-NO" sz="2400" dirty="0" smtClean="0"/>
              <a:t>Ukeekvivalenter </a:t>
            </a:r>
            <a:r>
              <a:rPr lang="nb-NO" sz="2400" dirty="0"/>
              <a:t>per halvår og per </a:t>
            </a:r>
            <a:r>
              <a:rPr lang="nb-NO" sz="2400" dirty="0" smtClean="0"/>
              <a:t>studieløp</a:t>
            </a:r>
            <a:endParaRPr lang="nb-NO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985983"/>
              </p:ext>
            </p:extLst>
          </p:nvPr>
        </p:nvGraphicFramePr>
        <p:xfrm>
          <a:off x="1043608" y="1772816"/>
          <a:ext cx="6984775" cy="4183338"/>
        </p:xfrm>
        <a:graphic>
          <a:graphicData uri="http://schemas.openxmlformats.org/drawingml/2006/table">
            <a:tbl>
              <a:tblPr/>
              <a:tblGrid>
                <a:gridCol w="1941530"/>
                <a:gridCol w="982604"/>
                <a:gridCol w="899734"/>
                <a:gridCol w="1018120"/>
                <a:gridCol w="1100990"/>
                <a:gridCol w="1041797"/>
              </a:tblGrid>
              <a:tr h="313051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>
                          <a:effectLst/>
                          <a:latin typeface="Arial"/>
                        </a:rPr>
                        <a:t>Ukeekvivalenter (UE) per studieløp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295660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MEDISIN (IMBs andel)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MolMed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>
                          <a:effectLst/>
                          <a:latin typeface="Arial"/>
                        </a:rPr>
                        <a:t>Ernæring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>
                          <a:effectLst/>
                          <a:latin typeface="Arial"/>
                        </a:rPr>
                        <a:t>Atferdsfag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Biostatistikk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Sum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3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Modul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24,3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0,3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0,5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>
                          <a:effectLst/>
                          <a:latin typeface="Arial"/>
                        </a:rPr>
                        <a:t>                2,0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27,0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3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Modul 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28,6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1,9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2,3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32,8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3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Modul 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0,5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2,0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2,5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3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Modul 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1,0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1,0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3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Modul 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3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Modul 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0,3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0,3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3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Modul 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3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Modul 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0,5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1,3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1,8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3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>
                          <a:effectLst/>
                          <a:latin typeface="Arial"/>
                        </a:rPr>
                        <a:t>Sum MEDISIN </a:t>
                      </a:r>
                      <a:endParaRPr lang="nb-NO" sz="14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nb-NO" sz="1400" b="0" i="0" u="none" strike="noStrike" dirty="0" smtClean="0">
                          <a:effectLst/>
                          <a:latin typeface="Arial"/>
                        </a:rPr>
                        <a:t>(IMBs </a:t>
                      </a:r>
                      <a:r>
                        <a:rPr lang="nb-NO" sz="1400" b="0" i="0" u="none" strike="noStrike" dirty="0">
                          <a:effectLst/>
                          <a:latin typeface="Arial"/>
                        </a:rPr>
                        <a:t>andel)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52,9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3,2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7,3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2,0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65,3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227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>
                          <a:effectLst/>
                          <a:latin typeface="Arial"/>
                        </a:rPr>
                        <a:t>Prosentvis andel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14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u="sng" dirty="0">
                <a:solidFill>
                  <a:srgbClr val="000000"/>
                </a:solidFill>
              </a:rPr>
              <a:t>Medisin</a:t>
            </a:r>
            <a:r>
              <a:rPr lang="nb-NO" dirty="0">
                <a:solidFill>
                  <a:srgbClr val="000000"/>
                </a:solidFill>
              </a:rPr>
              <a:t>: </a:t>
            </a:r>
            <a:r>
              <a:rPr lang="nb-NO" sz="2000" u="sng" dirty="0">
                <a:solidFill>
                  <a:srgbClr val="000000"/>
                </a:solidFill>
              </a:rPr>
              <a:t>studiepoeng</a:t>
            </a:r>
            <a:r>
              <a:rPr lang="nb-NO" sz="2000" dirty="0">
                <a:solidFill>
                  <a:srgbClr val="000000"/>
                </a:solidFill>
              </a:rPr>
              <a:t> per halvår og per studieløp</a:t>
            </a:r>
            <a:endParaRPr lang="nb-NO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073670"/>
              </p:ext>
            </p:extLst>
          </p:nvPr>
        </p:nvGraphicFramePr>
        <p:xfrm>
          <a:off x="1259632" y="2780928"/>
          <a:ext cx="5832648" cy="2880318"/>
        </p:xfrm>
        <a:graphic>
          <a:graphicData uri="http://schemas.openxmlformats.org/drawingml/2006/table">
            <a:tbl>
              <a:tblPr/>
              <a:tblGrid>
                <a:gridCol w="1618535"/>
                <a:gridCol w="819137"/>
                <a:gridCol w="750053"/>
                <a:gridCol w="855323"/>
                <a:gridCol w="921118"/>
                <a:gridCol w="868482"/>
              </a:tblGrid>
              <a:tr h="396481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 dirty="0">
                          <a:effectLst/>
                          <a:latin typeface="Arial"/>
                        </a:rPr>
                        <a:t>MEDISIN (IMBs andel)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>
                          <a:effectLst/>
                          <a:latin typeface="Arial"/>
                        </a:rPr>
                        <a:t>MolMed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>
                          <a:effectLst/>
                          <a:latin typeface="Arial"/>
                        </a:rPr>
                        <a:t>Ernæring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>
                          <a:effectLst/>
                          <a:latin typeface="Arial"/>
                        </a:rPr>
                        <a:t>Atferdsfag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>
                          <a:effectLst/>
                          <a:latin typeface="Arial"/>
                        </a:rPr>
                        <a:t>Biostatistikk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900" b="1" i="0" u="none" strike="noStrike" dirty="0">
                          <a:effectLst/>
                          <a:latin typeface="Arial"/>
                        </a:rPr>
                        <a:t>Sum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24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36,4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0,4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0,8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3,0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40,5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24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42,9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2,9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3,4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49,1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24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0,8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3,0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3,8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24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1,5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1,5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24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24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0,4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0,4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24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24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0,8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1,9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2,6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59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 dirty="0">
                          <a:effectLst/>
                          <a:latin typeface="Arial"/>
                        </a:rPr>
                        <a:t>Sum MEDISIN </a:t>
                      </a:r>
                      <a:endParaRPr lang="nb-NO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nb-NO" sz="1000" b="1" i="0" u="none" strike="noStrike" dirty="0" smtClean="0">
                          <a:effectLst/>
                          <a:latin typeface="Arial"/>
                        </a:rPr>
                        <a:t>(</a:t>
                      </a:r>
                      <a:r>
                        <a:rPr lang="nb-NO" sz="1000" b="1" i="0" u="none" strike="noStrike" dirty="0">
                          <a:effectLst/>
                          <a:latin typeface="Arial"/>
                        </a:rPr>
                        <a:t>IMBs andel</a:t>
                      </a:r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79,3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4,7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10,9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3,0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97,9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86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Prosentvis andel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1187624" y="5085184"/>
            <a:ext cx="5976664" cy="360040"/>
          </a:xfrm>
          <a:prstGeom prst="roundRect">
            <a:avLst/>
          </a:prstGeom>
          <a:noFill/>
          <a:ln w="412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435735"/>
            <a:ext cx="1870214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611560" y="1772816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Medisinstudiet består totalt av 240 ukeekvivalenter og utgjør 360 studiepoeng. En ukeekvivalent tilsvarer altså 1,5 studiepoeng.</a:t>
            </a:r>
          </a:p>
        </p:txBody>
      </p:sp>
    </p:spTree>
    <p:extLst>
      <p:ext uri="{BB962C8B-B14F-4D97-AF65-F5344CB8AC3E}">
        <p14:creationId xmlns:p14="http://schemas.microsoft.com/office/powerpoint/2010/main" val="35522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872" y="629816"/>
            <a:ext cx="8553128" cy="1143000"/>
          </a:xfrm>
        </p:spPr>
        <p:txBody>
          <a:bodyPr>
            <a:normAutofit/>
          </a:bodyPr>
          <a:lstStyle/>
          <a:p>
            <a:r>
              <a:rPr lang="nb-NO" sz="3200" u="sng" dirty="0" smtClean="0"/>
              <a:t>Klinisk ernæring</a:t>
            </a:r>
            <a:r>
              <a:rPr lang="nb-NO" sz="3200" dirty="0" smtClean="0"/>
              <a:t>: </a:t>
            </a:r>
            <a:r>
              <a:rPr lang="nb-NO" sz="2700" u="sng" dirty="0" smtClean="0"/>
              <a:t>studiepoeng</a:t>
            </a:r>
            <a:r>
              <a:rPr lang="nb-NO" sz="2700" dirty="0" smtClean="0"/>
              <a:t> </a:t>
            </a:r>
            <a:r>
              <a:rPr lang="nb-NO" sz="2700" dirty="0"/>
              <a:t>per emne, fordelt etter </a:t>
            </a:r>
            <a:r>
              <a:rPr lang="nb-NO" sz="2700" dirty="0" smtClean="0"/>
              <a:t>avdelingenes undervisningsandel </a:t>
            </a:r>
            <a:endParaRPr lang="nb-NO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060848"/>
            <a:ext cx="7696200" cy="4114800"/>
          </a:xfrm>
        </p:spPr>
        <p:txBody>
          <a:bodyPr/>
          <a:lstStyle/>
          <a:p>
            <a:endParaRPr lang="nb-NO" sz="1200" dirty="0" smtClean="0"/>
          </a:p>
          <a:p>
            <a:endParaRPr lang="nb-NO" sz="1200" dirty="0"/>
          </a:p>
          <a:p>
            <a:endParaRPr lang="nb-NO" sz="1200" dirty="0" smtClean="0"/>
          </a:p>
          <a:p>
            <a:endParaRPr lang="nb-NO" sz="1200" dirty="0"/>
          </a:p>
          <a:p>
            <a:endParaRPr lang="nb-NO" sz="1200" dirty="0" smtClean="0"/>
          </a:p>
          <a:p>
            <a:endParaRPr lang="nb-NO" sz="1200" dirty="0"/>
          </a:p>
          <a:p>
            <a:endParaRPr lang="nb-NO" sz="1200" dirty="0" smtClean="0"/>
          </a:p>
          <a:p>
            <a:endParaRPr lang="nb-NO" sz="1200" dirty="0"/>
          </a:p>
          <a:p>
            <a:endParaRPr lang="nb-NO" sz="1200" dirty="0" smtClean="0"/>
          </a:p>
          <a:p>
            <a:endParaRPr lang="nb-NO" sz="1200" dirty="0"/>
          </a:p>
          <a:p>
            <a:endParaRPr lang="nb-NO" sz="1200" dirty="0" smtClean="0"/>
          </a:p>
          <a:p>
            <a:endParaRPr lang="nb-NO" sz="1200" dirty="0"/>
          </a:p>
          <a:p>
            <a:endParaRPr lang="nb-NO" sz="1200" dirty="0" smtClean="0"/>
          </a:p>
          <a:p>
            <a:endParaRPr lang="nb-NO" sz="1200" dirty="0"/>
          </a:p>
          <a:p>
            <a:endParaRPr lang="nb-NO" sz="1200" dirty="0" smtClean="0"/>
          </a:p>
          <a:p>
            <a:endParaRPr lang="nb-NO" sz="1200" dirty="0"/>
          </a:p>
          <a:p>
            <a:endParaRPr lang="nb-NO" sz="1200" dirty="0" smtClean="0"/>
          </a:p>
          <a:p>
            <a:r>
              <a:rPr lang="nb-NO" sz="1200" dirty="0" smtClean="0"/>
              <a:t>ERN1100 </a:t>
            </a:r>
            <a:r>
              <a:rPr lang="nb-NO" sz="1200" dirty="0"/>
              <a:t>starter i vårsemesteret, går over to semester og tilsvarer Modul 1. Studiepoengene for ERN1100 er fordelt i </a:t>
            </a:r>
            <a:r>
              <a:rPr lang="nb-NO" sz="1200" dirty="0" err="1"/>
              <a:t>hht</a:t>
            </a:r>
            <a:r>
              <a:rPr lang="nb-NO" sz="1200" dirty="0"/>
              <a:t>. UE-fordelingen i Modul 1. ** ERN2200 tilsvarer 13 av 22 uker av vårsemesteret i Modul 2. 13/22 av studiepoeng for ERN2200 er fordelt i </a:t>
            </a:r>
            <a:r>
              <a:rPr lang="nb-NO" sz="1200" dirty="0" err="1"/>
              <a:t>hht</a:t>
            </a:r>
            <a:r>
              <a:rPr lang="nb-NO" sz="1200" dirty="0"/>
              <a:t>. UE-fordelingen i Modul 2. De resterende 9/22 er lagt til Ernæring.</a:t>
            </a:r>
          </a:p>
          <a:p>
            <a:endParaRPr lang="nb-NO" dirty="0"/>
          </a:p>
        </p:txBody>
      </p:sp>
      <p:sp>
        <p:nvSpPr>
          <p:cNvPr id="6" name="Rounded Rectangle 5"/>
          <p:cNvSpPr/>
          <p:nvPr/>
        </p:nvSpPr>
        <p:spPr>
          <a:xfrm>
            <a:off x="6871591" y="4637279"/>
            <a:ext cx="2016224" cy="9361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400" dirty="0"/>
              <a:t>S</a:t>
            </a:r>
            <a:r>
              <a:rPr lang="nb-NO" sz="1400" dirty="0" smtClean="0"/>
              <a:t>tudiepoengene </a:t>
            </a:r>
            <a:r>
              <a:rPr lang="nb-NO" sz="1400" dirty="0"/>
              <a:t>én enkelt </a:t>
            </a:r>
            <a:r>
              <a:rPr lang="nb-NO" sz="1400" dirty="0" smtClean="0"/>
              <a:t>student avlegger på klinisk ernæring</a:t>
            </a:r>
            <a:endParaRPr lang="nb-NO" sz="1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269064"/>
              </p:ext>
            </p:extLst>
          </p:nvPr>
        </p:nvGraphicFramePr>
        <p:xfrm>
          <a:off x="1043608" y="2132855"/>
          <a:ext cx="5781616" cy="3440528"/>
        </p:xfrm>
        <a:graphic>
          <a:graphicData uri="http://schemas.openxmlformats.org/drawingml/2006/table">
            <a:tbl>
              <a:tblPr/>
              <a:tblGrid>
                <a:gridCol w="1604374"/>
                <a:gridCol w="811969"/>
                <a:gridCol w="743491"/>
                <a:gridCol w="847840"/>
                <a:gridCol w="913059"/>
                <a:gridCol w="860883"/>
              </a:tblGrid>
              <a:tr h="412428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Klinisk ernæring (emner)</a:t>
                      </a:r>
                      <a:br>
                        <a:rPr lang="nb-NO" sz="1000" b="0" i="0" u="none" strike="noStrike" dirty="0">
                          <a:effectLst/>
                          <a:latin typeface="Arial"/>
                        </a:rPr>
                      </a:br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Ex.phil er utelatt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 dirty="0">
                          <a:effectLst/>
                          <a:latin typeface="Arial"/>
                        </a:rPr>
                        <a:t>MolMed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 dirty="0">
                          <a:effectLst/>
                          <a:latin typeface="Arial"/>
                        </a:rPr>
                        <a:t>Ernæring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 dirty="0">
                          <a:effectLst/>
                          <a:latin typeface="Arial"/>
                        </a:rPr>
                        <a:t>Atferdsfag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 dirty="0">
                          <a:effectLst/>
                          <a:latin typeface="Arial"/>
                        </a:rPr>
                        <a:t>Biostatistikk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900" b="1" i="0" u="none" strike="noStrike" dirty="0">
                          <a:effectLst/>
                          <a:latin typeface="Arial"/>
                        </a:rPr>
                        <a:t>Sum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84508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ERN1010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30,0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30,0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84508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ERN1100*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22,5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            0,2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0,5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1,9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25,0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84508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ERN1100*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22,5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0,2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              0,5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1,9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25,0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84508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ERN2200**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10,3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8,9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              0,8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20,0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84508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ERN2030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10,0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10,0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84508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ERN3110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30,0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30,0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84508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ERN3120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30,0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30,0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84508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ERN4110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                5,0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5,0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84508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ERN4120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15,0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15,0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84508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ERN4210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10,0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             10,0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84508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ERN4310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10,0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             10,0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84508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ERN4410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20,0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             20,0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84508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ERN4900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30,0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             30,0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84508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ERN4900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30,0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             30,0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1706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Sum klinisk ernæring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27921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Prosentvis andel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77,4 %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 bwMode="auto">
          <a:xfrm>
            <a:off x="1043608" y="5105331"/>
            <a:ext cx="5832648" cy="267885"/>
          </a:xfrm>
          <a:prstGeom prst="round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21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6712"/>
            <a:ext cx="7696200" cy="1143000"/>
          </a:xfrm>
        </p:spPr>
        <p:txBody>
          <a:bodyPr>
            <a:normAutofit/>
          </a:bodyPr>
          <a:lstStyle/>
          <a:p>
            <a:r>
              <a:rPr lang="nb-NO" sz="3200" u="sng" dirty="0"/>
              <a:t>Studiepoeng produksjon </a:t>
            </a:r>
            <a:r>
              <a:rPr lang="nb-NO" sz="3200" dirty="0" smtClean="0"/>
              <a:t>per </a:t>
            </a:r>
            <a:r>
              <a:rPr lang="nb-NO" sz="3200" dirty="0"/>
              <a:t>student </a:t>
            </a:r>
            <a:r>
              <a:rPr lang="nb-NO" sz="3200" dirty="0" smtClean="0"/>
              <a:t>  i </a:t>
            </a:r>
            <a:r>
              <a:rPr lang="nb-NO" sz="3200" dirty="0"/>
              <a:t>forhold til studium og </a:t>
            </a:r>
            <a:r>
              <a:rPr lang="nb-NO" sz="3200" dirty="0" smtClean="0"/>
              <a:t>avdeling</a:t>
            </a:r>
            <a:endParaRPr lang="nb-NO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3869273"/>
              </p:ext>
            </p:extLst>
          </p:nvPr>
        </p:nvGraphicFramePr>
        <p:xfrm>
          <a:off x="1331640" y="2420888"/>
          <a:ext cx="6320110" cy="1893937"/>
        </p:xfrm>
        <a:graphic>
          <a:graphicData uri="http://schemas.openxmlformats.org/drawingml/2006/table">
            <a:tbl>
              <a:tblPr/>
              <a:tblGrid>
                <a:gridCol w="1753804"/>
                <a:gridCol w="887596"/>
                <a:gridCol w="812739"/>
                <a:gridCol w="926806"/>
                <a:gridCol w="998100"/>
                <a:gridCol w="941065"/>
              </a:tblGrid>
              <a:tr h="555119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effectLst/>
                          <a:latin typeface="Arial"/>
                        </a:rPr>
                        <a:t>Studium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effectLst/>
                          <a:latin typeface="Arial"/>
                        </a:rPr>
                        <a:t>MolMed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effectLst/>
                          <a:latin typeface="Arial"/>
                        </a:rPr>
                        <a:t>Ernæring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effectLst/>
                          <a:latin typeface="Arial"/>
                        </a:rPr>
                        <a:t>Atferdsfag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effectLst/>
                          <a:latin typeface="Arial"/>
                        </a:rPr>
                        <a:t>Biostatistikk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>
                          <a:effectLst/>
                          <a:latin typeface="Arial"/>
                        </a:rPr>
                        <a:t>Sum IMB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082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effectLst/>
                          <a:latin typeface="Arial"/>
                        </a:rPr>
                        <a:t>MEDISIN (IMBs andel)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effectLst/>
                          <a:latin typeface="Arial"/>
                        </a:rPr>
                        <a:t>            79,3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>
                          <a:effectLst/>
                          <a:latin typeface="Arial"/>
                        </a:rPr>
                        <a:t>            4,7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effectLst/>
                          <a:latin typeface="Arial"/>
                        </a:rPr>
                        <a:t>             10,9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effectLst/>
                          <a:latin typeface="Arial"/>
                        </a:rPr>
                        <a:t>                3,0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97,9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736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effectLst/>
                          <a:latin typeface="Arial"/>
                        </a:rPr>
                        <a:t>Klinisk ernæring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effectLst/>
                          <a:latin typeface="Arial"/>
                        </a:rPr>
                        <a:t>            55,2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effectLst/>
                          <a:latin typeface="Arial"/>
                        </a:rPr>
                        <a:t>        224,3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effectLst/>
                          <a:latin typeface="Arial"/>
                        </a:rPr>
                        <a:t>              1,7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effectLst/>
                          <a:latin typeface="Arial"/>
                        </a:rPr>
                        <a:t>                8,7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290,0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84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-imb-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med-imb-1</Template>
  <TotalTime>1647</TotalTime>
  <Words>2168</Words>
  <Application>Microsoft Office PowerPoint</Application>
  <PresentationFormat>On-screen Show (4:3)</PresentationFormat>
  <Paragraphs>900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med-imb-1</vt:lpstr>
      <vt:lpstr>Revisjon budsjettfordelingsmodell IMB </vt:lpstr>
      <vt:lpstr>Endring i hovedfordeling fra fakultet </vt:lpstr>
      <vt:lpstr>Fordeling av hovedtildelingen:</vt:lpstr>
      <vt:lpstr>Undervisningsansvar IMB</vt:lpstr>
      <vt:lpstr>Utdanningskomponenten</vt:lpstr>
      <vt:lpstr>Medisin: Ukeekvivalenter per halvår og per studieløp</vt:lpstr>
      <vt:lpstr>Medisin: studiepoeng per halvår og per studieløp</vt:lpstr>
      <vt:lpstr>Klinisk ernæring: studiepoeng per emne, fordelt etter avdelingenes undervisningsandel </vt:lpstr>
      <vt:lpstr>Studiepoeng produksjon per student   i forhold til studium og avdeling</vt:lpstr>
      <vt:lpstr>Mulige (normerte) antall studiepoeng som kan avlegges hvert år</vt:lpstr>
      <vt:lpstr>Fordelingsnøkler</vt:lpstr>
      <vt:lpstr>Fordelingsnøkkel studieplasser</vt:lpstr>
      <vt:lpstr>Uttelling studiepoeng</vt:lpstr>
      <vt:lpstr>Fordelingsnøkkel studiepoeng</vt:lpstr>
      <vt:lpstr>Fordelingsnøkkel studiepoeng</vt:lpstr>
      <vt:lpstr>Fordelingsnøkkel studiepoeng</vt:lpstr>
      <vt:lpstr>Oppsummert - utdanningskomponent</vt:lpstr>
      <vt:lpstr>PhD-emner</vt:lpstr>
      <vt:lpstr>Resultatbasert omfordeling (RBO)</vt:lpstr>
      <vt:lpstr>Rekrutteringsstillinger</vt:lpstr>
      <vt:lpstr>Øremerkede tildelinger</vt:lpstr>
      <vt:lpstr>Aktiviteter som ikke lenger er øremerkede</vt:lpstr>
      <vt:lpstr>Skatt</vt:lpstr>
      <vt:lpstr>Mulig utfall av revidert modell Tentativ tildeling per avdeling (uten rekrutteringsstillinger)</vt:lpstr>
      <vt:lpstr>Overgangsløsninger</vt:lpstr>
    </vt:vector>
  </TitlesOfParts>
  <Company>Universitetet i Oslo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Dialogmøte:</dc:title>
  <dc:creator>Lene Frost Andersen</dc:creator>
  <cp:lastModifiedBy>Trude Abelsen</cp:lastModifiedBy>
  <cp:revision>51</cp:revision>
  <cp:lastPrinted>2017-06-09T08:05:22Z</cp:lastPrinted>
  <dcterms:created xsi:type="dcterms:W3CDTF">2017-01-15T10:07:00Z</dcterms:created>
  <dcterms:modified xsi:type="dcterms:W3CDTF">2017-06-15T07:25:24Z</dcterms:modified>
</cp:coreProperties>
</file>