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  <p:sldMasterId id="2147483716" r:id="rId2"/>
  </p:sldMasterIdLst>
  <p:notesMasterIdLst>
    <p:notesMasterId r:id="rId28"/>
  </p:notesMasterIdLst>
  <p:handoutMasterIdLst>
    <p:handoutMasterId r:id="rId29"/>
  </p:handoutMasterIdLst>
  <p:sldIdLst>
    <p:sldId id="275" r:id="rId3"/>
    <p:sldId id="321" r:id="rId4"/>
    <p:sldId id="302" r:id="rId5"/>
    <p:sldId id="310" r:id="rId6"/>
    <p:sldId id="277" r:id="rId7"/>
    <p:sldId id="278" r:id="rId8"/>
    <p:sldId id="279" r:id="rId9"/>
    <p:sldId id="312" r:id="rId10"/>
    <p:sldId id="281" r:id="rId11"/>
    <p:sldId id="287" r:id="rId12"/>
    <p:sldId id="314" r:id="rId13"/>
    <p:sldId id="315" r:id="rId14"/>
    <p:sldId id="316" r:id="rId15"/>
    <p:sldId id="288" r:id="rId16"/>
    <p:sldId id="289" r:id="rId17"/>
    <p:sldId id="291" r:id="rId18"/>
    <p:sldId id="323" r:id="rId19"/>
    <p:sldId id="308" r:id="rId20"/>
    <p:sldId id="309" r:id="rId21"/>
    <p:sldId id="293" r:id="rId22"/>
    <p:sldId id="307" r:id="rId23"/>
    <p:sldId id="317" r:id="rId24"/>
    <p:sldId id="318" r:id="rId25"/>
    <p:sldId id="311" r:id="rId26"/>
    <p:sldId id="319" r:id="rId27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D620"/>
    <a:srgbClr val="E5E5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8489" autoAdjust="0"/>
  </p:normalViewPr>
  <p:slideViewPr>
    <p:cSldViewPr>
      <p:cViewPr>
        <p:scale>
          <a:sx n="110" d="100"/>
          <a:sy n="110" d="100"/>
        </p:scale>
        <p:origin x="-2779" y="-437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38" y="-90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pPr>
              <a:defRPr/>
            </a:pPr>
            <a:fld id="{9B03CBC6-676D-994E-BC8B-93845DD54113}" type="datetime1">
              <a:rPr lang="nb-NO"/>
              <a:pPr>
                <a:defRPr/>
              </a:pPr>
              <a:t>17.09.2017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pPr>
              <a:defRPr/>
            </a:pPr>
            <a:fld id="{8B2F31E5-9D0E-7342-B15D-ED1917DF9E3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3106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6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7A5FA21-22F9-1842-A88E-F51DA8D90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626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Den største bolken er </a:t>
            </a:r>
            <a:r>
              <a:rPr lang="nb-NO" dirty="0" err="1" smtClean="0"/>
              <a:t>undervisningskonponenten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5FA21-22F9-1842-A88E-F51DA8D9093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344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mtClean="0"/>
              <a:t>Implementering</a:t>
            </a:r>
            <a:r>
              <a:rPr lang="nb-NO" baseline="0" smtClean="0"/>
              <a:t> over tid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5FA21-22F9-1842-A88E-F51DA8D9093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55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mtClean="0"/>
              <a:t>Implementering</a:t>
            </a:r>
            <a:r>
              <a:rPr lang="nb-NO" baseline="0" smtClean="0"/>
              <a:t> over tid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5FA21-22F9-1842-A88E-F51DA8D9093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55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Dialog møte 16 januar 2017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7389C-B62A-FC4E-883C-81C912132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Dialog møte 16 januar 2017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18950-947B-9A4A-93E1-88E3838D4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1C8A-E88A-4395-88E0-544C928FE186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17.09.2017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9D58-7F4B-48BE-8DF7-339006C7413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489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1C8A-E88A-4395-88E0-544C928FE186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17.09.2017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9D58-7F4B-48BE-8DF7-339006C7413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921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1C8A-E88A-4395-88E0-544C928FE186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17.09.2017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9D58-7F4B-48BE-8DF7-339006C7413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127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1C8A-E88A-4395-88E0-544C928FE186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17.09.2017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9D58-7F4B-48BE-8DF7-339006C7413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890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1C8A-E88A-4395-88E0-544C928FE186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17.09.2017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9D58-7F4B-48BE-8DF7-339006C7413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079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1C8A-E88A-4395-88E0-544C928FE186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17.09.2017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9D58-7F4B-48BE-8DF7-339006C7413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2987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1C8A-E88A-4395-88E0-544C928FE186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17.09.2017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9D58-7F4B-48BE-8DF7-339006C7413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1613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1C8A-E88A-4395-88E0-544C928FE186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17.09.2017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9D58-7F4B-48BE-8DF7-339006C7413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68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Dialog møte 16 januar 2017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E5A98-231D-754A-BE71-DD0F18170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1C8A-E88A-4395-88E0-544C928FE186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17.09.2017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9D58-7F4B-48BE-8DF7-339006C7413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6124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1C8A-E88A-4395-88E0-544C928FE186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17.09.2017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9D58-7F4B-48BE-8DF7-339006C7413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606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1C8A-E88A-4395-88E0-544C928FE186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17.09.2017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9D58-7F4B-48BE-8DF7-339006C7413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348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Dialog møte 16 januar 2017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C3D1D-3415-4341-9B6D-C8DAECE58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Dialog møte 16 januar 2017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02AEF-9B37-3D49-A137-02474C350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Dialog møte 16 januar 2017</a:t>
            </a: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11D12-E1D5-D44B-8E48-B0E04450B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Dialog møte 16 januar 2017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529E3-5F83-764A-B942-A83F6EE74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Dialog møte 16 januar 2017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504F5-645A-594C-BAF0-F93026CA4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Dialog møte 16 januar 2017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B71CB-E381-0846-B09C-0D1C245AF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Dialog møte 16 januar 2017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068DE-6464-E04C-9E13-ACDA79DED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en-US" smtClean="0"/>
              <a:t>Dialog møte 16 januar 2017</a:t>
            </a: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BA1A4FF5-9392-6845-AD51-AA6F281DD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MED_IMB_A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" y="228600"/>
            <a:ext cx="3429872" cy="3259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C94B1C8A-E88A-4395-88E0-544C928FE186}" type="datetimeFigureOut">
              <a:rPr lang="nb-N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17.09.2017</a:t>
            </a:fld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833E9D58-7F4B-48BE-8DF7-339006C74135}" type="slidenum">
              <a:rPr lang="nb-N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051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115616" y="2852936"/>
            <a:ext cx="7543800" cy="1143000"/>
          </a:xfrm>
        </p:spPr>
        <p:txBody>
          <a:bodyPr/>
          <a:lstStyle/>
          <a:p>
            <a:r>
              <a:rPr lang="nb-NO" sz="2800" dirty="0"/>
              <a:t>Revisjon budsjettfordelingsmodell IMB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115616" y="4437112"/>
            <a:ext cx="5256584" cy="672480"/>
          </a:xfrm>
        </p:spPr>
        <p:txBody>
          <a:bodyPr/>
          <a:lstStyle/>
          <a:p>
            <a:r>
              <a:rPr lang="nb-NO" sz="1800" dirty="0" smtClean="0"/>
              <a:t>19 september 2017</a:t>
            </a:r>
          </a:p>
        </p:txBody>
      </p:sp>
    </p:spTree>
    <p:extLst>
      <p:ext uri="{BB962C8B-B14F-4D97-AF65-F5344CB8AC3E}">
        <p14:creationId xmlns:p14="http://schemas.microsoft.com/office/powerpoint/2010/main" val="199499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Uttelling studiepoeng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800" dirty="0" smtClean="0"/>
              <a:t>Maks uttelling: </a:t>
            </a:r>
            <a:r>
              <a:rPr lang="nb-NO" sz="2000" dirty="0"/>
              <a:t>Instituttet får uttelling for «60-poengsenheter», dvs. per normert studiepoengproduksjon per år for én student. </a:t>
            </a:r>
            <a:endParaRPr lang="nb-NO" sz="2000" dirty="0" smtClean="0"/>
          </a:p>
          <a:p>
            <a:endParaRPr lang="nb-NO" sz="2000" dirty="0"/>
          </a:p>
          <a:p>
            <a:endParaRPr lang="nb-NO" sz="2000" dirty="0" smtClean="0"/>
          </a:p>
          <a:p>
            <a:endParaRPr lang="nb-NO" sz="2000" dirty="0"/>
          </a:p>
          <a:p>
            <a:endParaRPr lang="nb-NO" sz="2000" dirty="0" smtClean="0"/>
          </a:p>
          <a:p>
            <a:endParaRPr lang="nb-NO" sz="2000" dirty="0"/>
          </a:p>
          <a:p>
            <a:r>
              <a:rPr lang="nb-NO" sz="2000" dirty="0"/>
              <a:t>Det var studiepoengproduksjonen i </a:t>
            </a:r>
            <a:r>
              <a:rPr lang="nb-NO" sz="2000" dirty="0" smtClean="0"/>
              <a:t>2015 </a:t>
            </a:r>
            <a:r>
              <a:rPr lang="nb-NO" sz="2000" dirty="0"/>
              <a:t>som lå til grunn for tildelingen i 2017. Da fikk IMB uttelling for </a:t>
            </a:r>
            <a:r>
              <a:rPr lang="nb-NO" sz="2000" dirty="0">
                <a:solidFill>
                  <a:srgbClr val="00B050"/>
                </a:solidFill>
              </a:rPr>
              <a:t>350</a:t>
            </a:r>
            <a:r>
              <a:rPr lang="nb-NO" sz="2000" dirty="0"/>
              <a:t> «60-poengsenheter» i medisin og </a:t>
            </a:r>
            <a:r>
              <a:rPr lang="nb-NO" sz="2000" dirty="0" smtClean="0">
                <a:solidFill>
                  <a:srgbClr val="00B050"/>
                </a:solidFill>
              </a:rPr>
              <a:t>112</a:t>
            </a:r>
            <a:r>
              <a:rPr lang="nb-NO" sz="2000" dirty="0" smtClean="0"/>
              <a:t> </a:t>
            </a:r>
            <a:r>
              <a:rPr lang="nb-NO" sz="2000" dirty="0"/>
              <a:t>«60-poengsenheter» i klinisk </a:t>
            </a:r>
            <a:r>
              <a:rPr lang="nb-NO" sz="2000" dirty="0" smtClean="0"/>
              <a:t>ernæring.</a:t>
            </a:r>
            <a:endParaRPr lang="nb-NO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166215"/>
              </p:ext>
            </p:extLst>
          </p:nvPr>
        </p:nvGraphicFramePr>
        <p:xfrm>
          <a:off x="1547664" y="2924944"/>
          <a:ext cx="6336702" cy="1296144"/>
        </p:xfrm>
        <a:graphic>
          <a:graphicData uri="http://schemas.openxmlformats.org/drawingml/2006/table">
            <a:tbl>
              <a:tblPr/>
              <a:tblGrid>
                <a:gridCol w="2117977"/>
                <a:gridCol w="843745"/>
                <a:gridCol w="843745"/>
                <a:gridCol w="843745"/>
                <a:gridCol w="843745"/>
                <a:gridCol w="843745"/>
              </a:tblGrid>
              <a:tr h="415689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>
                          <a:effectLst/>
                          <a:latin typeface="Arial"/>
                        </a:rPr>
                        <a:t>Studium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effectLst/>
                          <a:latin typeface="Arial"/>
                        </a:rPr>
                        <a:t>MolMed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>
                          <a:effectLst/>
                          <a:latin typeface="Arial"/>
                        </a:rPr>
                        <a:t>Ernæring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effectLst/>
                          <a:latin typeface="Arial"/>
                        </a:rPr>
                        <a:t>Atferdsfag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effectLst/>
                          <a:latin typeface="Arial"/>
                        </a:rPr>
                        <a:t>Biostatistikk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effectLst/>
                          <a:latin typeface="Arial"/>
                        </a:rPr>
                        <a:t>Sum IMB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74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effectLst/>
                          <a:latin typeface="Arial"/>
                        </a:rPr>
                        <a:t>MEDISIN (IMBs andel)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effectLst/>
                          <a:latin typeface="Arial"/>
                        </a:rPr>
                        <a:t>        </a:t>
                      </a:r>
                      <a:r>
                        <a:rPr lang="nb-NO" sz="1100" b="0" i="0" u="none" strike="noStrike" dirty="0" smtClean="0">
                          <a:effectLst/>
                          <a:latin typeface="Arial"/>
                        </a:rPr>
                        <a:t>   291 </a:t>
                      </a:r>
                      <a:endParaRPr lang="nb-NO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effectLst/>
                          <a:latin typeface="Arial"/>
                        </a:rPr>
                        <a:t>   </a:t>
                      </a:r>
                      <a:r>
                        <a:rPr lang="nb-NO" sz="1100" b="0" i="0" u="none" strike="noStrike" dirty="0" smtClean="0">
                          <a:effectLst/>
                          <a:latin typeface="Arial"/>
                        </a:rPr>
                        <a:t>          </a:t>
                      </a:r>
                      <a:r>
                        <a:rPr lang="nb-NO" sz="1100" b="0" i="0" u="none" strike="noStrike" dirty="0">
                          <a:effectLst/>
                          <a:latin typeface="Arial"/>
                        </a:rPr>
                        <a:t>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effectLst/>
                          <a:latin typeface="Arial"/>
                        </a:rPr>
                        <a:t>      </a:t>
                      </a:r>
                      <a:r>
                        <a:rPr lang="nb-NO" sz="1100" b="0" i="0" u="none" strike="noStrike" dirty="0" smtClean="0">
                          <a:effectLst/>
                          <a:latin typeface="Arial"/>
                        </a:rPr>
                        <a:t>        </a:t>
                      </a:r>
                      <a:r>
                        <a:rPr lang="nb-NO" sz="1100" b="0" i="0" u="none" strike="noStrike" dirty="0">
                          <a:effectLst/>
                          <a:latin typeface="Arial"/>
                        </a:rPr>
                        <a:t>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effectLst/>
                          <a:latin typeface="Arial"/>
                        </a:rPr>
                        <a:t>          </a:t>
                      </a:r>
                      <a:r>
                        <a:rPr lang="nb-NO" sz="1100" b="0" i="0" u="none" strike="noStrike" dirty="0" smtClean="0">
                          <a:effectLst/>
                          <a:latin typeface="Arial"/>
                        </a:rPr>
                        <a:t>   11 </a:t>
                      </a:r>
                      <a:endParaRPr lang="nb-NO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359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74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effectLst/>
                          <a:latin typeface="Arial"/>
                        </a:rPr>
                        <a:t>Klinisk ernæring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effectLst/>
                          <a:latin typeface="Arial"/>
                        </a:rPr>
                        <a:t>          </a:t>
                      </a:r>
                      <a:r>
                        <a:rPr lang="nb-NO" sz="1100" b="0" i="0" u="none" strike="noStrike" dirty="0" smtClean="0">
                          <a:effectLst/>
                          <a:latin typeface="Arial"/>
                        </a:rPr>
                        <a:t>   32 </a:t>
                      </a:r>
                      <a:endParaRPr lang="nb-NO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effectLst/>
                          <a:latin typeface="Arial"/>
                        </a:rPr>
                        <a:t>       </a:t>
                      </a:r>
                      <a:r>
                        <a:rPr lang="nb-NO" sz="1100" b="0" i="0" u="none" strike="noStrike" dirty="0" smtClean="0">
                          <a:effectLst/>
                          <a:latin typeface="Arial"/>
                        </a:rPr>
                        <a:t>    </a:t>
                      </a:r>
                      <a:r>
                        <a:rPr lang="nb-NO" sz="1100" b="0" i="0" u="none" strike="noStrike" dirty="0">
                          <a:effectLst/>
                          <a:latin typeface="Arial"/>
                        </a:rPr>
                        <a:t>131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effectLst/>
                          <a:latin typeface="Arial"/>
                        </a:rPr>
                        <a:t>          </a:t>
                      </a:r>
                      <a:r>
                        <a:rPr lang="nb-NO" sz="1100" b="0" i="0" u="none" strike="noStrike" dirty="0" smtClean="0">
                          <a:effectLst/>
                          <a:latin typeface="Arial"/>
                        </a:rPr>
                        <a:t>     </a:t>
                      </a:r>
                      <a:r>
                        <a:rPr lang="nb-NO" sz="1100" b="0" i="0" u="none" strike="noStrike" dirty="0">
                          <a:effectLst/>
                          <a:latin typeface="Arial"/>
                        </a:rPr>
                        <a:t>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effectLst/>
                          <a:latin typeface="Arial"/>
                        </a:rPr>
                        <a:t>          </a:t>
                      </a:r>
                      <a:r>
                        <a:rPr lang="nb-NO" sz="1100" b="0" i="0" u="none" strike="noStrike" dirty="0" smtClean="0">
                          <a:effectLst/>
                          <a:latin typeface="Arial"/>
                        </a:rPr>
                        <a:t>     </a:t>
                      </a:r>
                      <a:r>
                        <a:rPr lang="nb-NO" sz="1100" b="0" i="0" u="none" strike="noStrike" dirty="0">
                          <a:effectLst/>
                          <a:latin typeface="Arial"/>
                        </a:rPr>
                        <a:t>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169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07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323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148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41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16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528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05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Fordelingsnøkkel</a:t>
            </a:r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298846"/>
              </p:ext>
            </p:extLst>
          </p:nvPr>
        </p:nvGraphicFramePr>
        <p:xfrm>
          <a:off x="107504" y="1988840"/>
          <a:ext cx="4673600" cy="2352675"/>
        </p:xfrm>
        <a:graphic>
          <a:graphicData uri="http://schemas.openxmlformats.org/drawingml/2006/table">
            <a:tbl>
              <a:tblPr/>
              <a:tblGrid>
                <a:gridCol w="1562100"/>
                <a:gridCol w="622300"/>
                <a:gridCol w="622300"/>
                <a:gridCol w="622300"/>
                <a:gridCol w="622300"/>
                <a:gridCol w="622300"/>
              </a:tblGrid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MEDISIN (IMBs andel)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MolMed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Ernæring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Atferdsfag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Biostatistikk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900" b="1" i="0" u="none" strike="noStrike">
                          <a:effectLst/>
                          <a:latin typeface="Arial"/>
                        </a:rPr>
                        <a:t>Sum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36,4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3,0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40,5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42,9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2,9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3,4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49,1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3,0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3,8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1,5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0,4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1,9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2,6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Sum MEDISIN (IMBs andel)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79,3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4,7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10,9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3,0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97,9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Prosentvis andel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6497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Fordelingsnøkkel</a:t>
            </a:r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766461"/>
              </p:ext>
            </p:extLst>
          </p:nvPr>
        </p:nvGraphicFramePr>
        <p:xfrm>
          <a:off x="107504" y="1988840"/>
          <a:ext cx="4673600" cy="2352675"/>
        </p:xfrm>
        <a:graphic>
          <a:graphicData uri="http://schemas.openxmlformats.org/drawingml/2006/table">
            <a:tbl>
              <a:tblPr/>
              <a:tblGrid>
                <a:gridCol w="1562100"/>
                <a:gridCol w="622300"/>
                <a:gridCol w="622300"/>
                <a:gridCol w="622300"/>
                <a:gridCol w="622300"/>
                <a:gridCol w="622300"/>
              </a:tblGrid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MEDISIN (IMBs andel)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MolMed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Ernæring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Atferdsfag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Biostatistikk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900" b="1" i="0" u="none" strike="noStrike">
                          <a:effectLst/>
                          <a:latin typeface="Arial"/>
                        </a:rPr>
                        <a:t>Sum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36,4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3,0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40,5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42,9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2,9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3,4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49,1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3,0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3,8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1,5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0,4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1,9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2,6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Sum MEDISIN (IMBs andel)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79,3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4,7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10,9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3,0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97,9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Prosentvis andel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595" y="1916832"/>
            <a:ext cx="4234405" cy="2707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82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Fordelingsnøkkel</a:t>
            </a:r>
            <a:endParaRPr lang="nb-NO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4206448"/>
              </p:ext>
            </p:extLst>
          </p:nvPr>
        </p:nvGraphicFramePr>
        <p:xfrm>
          <a:off x="1259632" y="5373216"/>
          <a:ext cx="5771854" cy="726173"/>
        </p:xfrm>
        <a:graphic>
          <a:graphicData uri="http://schemas.openxmlformats.org/drawingml/2006/table">
            <a:tbl>
              <a:tblPr/>
              <a:tblGrid>
                <a:gridCol w="1929179"/>
                <a:gridCol w="768535"/>
                <a:gridCol w="768535"/>
                <a:gridCol w="768535"/>
                <a:gridCol w="768535"/>
                <a:gridCol w="768535"/>
              </a:tblGrid>
              <a:tr h="303979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 dirty="0" smtClean="0">
                          <a:effectLst/>
                          <a:latin typeface="Arial"/>
                        </a:rPr>
                        <a:t> Studium</a:t>
                      </a:r>
                      <a:endParaRPr lang="nb-NO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 dirty="0">
                          <a:effectLst/>
                          <a:latin typeface="Arial"/>
                        </a:rPr>
                        <a:t>MolMed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 dirty="0">
                          <a:effectLst/>
                          <a:latin typeface="Arial"/>
                        </a:rPr>
                        <a:t>Ernæring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 dirty="0">
                          <a:effectLst/>
                          <a:latin typeface="Arial"/>
                        </a:rPr>
                        <a:t>Atferdsfag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>
                          <a:effectLst/>
                          <a:latin typeface="Arial"/>
                        </a:rPr>
                        <a:t>Biostatistikk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1" i="0" u="none" strike="noStrike" dirty="0">
                          <a:effectLst/>
                          <a:latin typeface="Arial"/>
                        </a:rPr>
                        <a:t>Sum IMB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09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 smtClean="0">
                          <a:effectLst/>
                          <a:latin typeface="Arial"/>
                        </a:rPr>
                        <a:t> MEDISIN </a:t>
                      </a:r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(IMBs andel)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81,0 %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4,8 %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11,1 %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3,1 %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09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 smtClean="0">
                          <a:effectLst/>
                          <a:latin typeface="Arial"/>
                        </a:rPr>
                        <a:t> Klinisk </a:t>
                      </a:r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ernæring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18,3 %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78,2 %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0,6 %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2,9 %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321185"/>
              </p:ext>
            </p:extLst>
          </p:nvPr>
        </p:nvGraphicFramePr>
        <p:xfrm>
          <a:off x="107504" y="1988840"/>
          <a:ext cx="4673600" cy="2352675"/>
        </p:xfrm>
        <a:graphic>
          <a:graphicData uri="http://schemas.openxmlformats.org/drawingml/2006/table">
            <a:tbl>
              <a:tblPr/>
              <a:tblGrid>
                <a:gridCol w="1562100"/>
                <a:gridCol w="622300"/>
                <a:gridCol w="622300"/>
                <a:gridCol w="622300"/>
                <a:gridCol w="622300"/>
                <a:gridCol w="622300"/>
              </a:tblGrid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MEDISIN (IMBs andel)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MolMed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Ernæring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Atferdsfag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effectLst/>
                          <a:latin typeface="Arial"/>
                        </a:rPr>
                        <a:t>Biostatistikk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900" b="1" i="0" u="none" strike="noStrike">
                          <a:effectLst/>
                          <a:latin typeface="Arial"/>
                        </a:rPr>
                        <a:t>Sum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36,4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3,0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40,5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42,9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2,9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3,4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49,1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3,0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3,8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1,5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0,4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0,8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1,9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2,6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Sum MEDISIN (IMBs andel)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79,3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4,7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10,9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3,0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97,9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Prosentvis andel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 bwMode="auto">
          <a:xfrm>
            <a:off x="1251234" y="5373216"/>
            <a:ext cx="5769038" cy="720080"/>
          </a:xfrm>
          <a:prstGeom prst="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88840"/>
            <a:ext cx="4237037" cy="271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582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Oppsummert - utdanningskomponent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973888" cy="4688160"/>
          </a:xfrm>
        </p:spPr>
        <p:txBody>
          <a:bodyPr>
            <a:normAutofit fontScale="40000" lnSpcReduction="20000"/>
          </a:bodyPr>
          <a:lstStyle/>
          <a:p>
            <a:r>
              <a:rPr lang="nb-NO" sz="4000" dirty="0" smtClean="0"/>
              <a:t>Studieplasser</a:t>
            </a:r>
          </a:p>
          <a:p>
            <a:pPr lvl="1"/>
            <a:r>
              <a:rPr lang="nb-NO" sz="4000" dirty="0" smtClean="0"/>
              <a:t>fast andel </a:t>
            </a:r>
            <a:endParaRPr lang="nb-NO" sz="4000" dirty="0"/>
          </a:p>
          <a:p>
            <a:pPr lvl="1"/>
            <a:r>
              <a:rPr lang="nb-NO" sz="4000" dirty="0" smtClean="0"/>
              <a:t>uttelling uavhengig av finansieringskategori</a:t>
            </a:r>
            <a:endParaRPr lang="nb-NO" sz="4000" dirty="0"/>
          </a:p>
          <a:p>
            <a:endParaRPr lang="nb-NO" sz="4000" dirty="0"/>
          </a:p>
          <a:p>
            <a:r>
              <a:rPr lang="nb-NO" sz="4000" dirty="0" smtClean="0"/>
              <a:t>Studiepoeng </a:t>
            </a:r>
            <a:endParaRPr lang="nb-NO" sz="4000" dirty="0"/>
          </a:p>
          <a:p>
            <a:pPr lvl="1"/>
            <a:r>
              <a:rPr lang="nb-NO" sz="4000" dirty="0" smtClean="0"/>
              <a:t>varierer </a:t>
            </a:r>
            <a:r>
              <a:rPr lang="nb-NO" sz="4000" dirty="0"/>
              <a:t>med avlagte </a:t>
            </a:r>
            <a:r>
              <a:rPr lang="nb-NO" sz="4000" dirty="0" smtClean="0"/>
              <a:t>studiepoeng</a:t>
            </a:r>
          </a:p>
          <a:p>
            <a:pPr lvl="1"/>
            <a:r>
              <a:rPr lang="nb-NO" sz="4000" dirty="0"/>
              <a:t>u</a:t>
            </a:r>
            <a:r>
              <a:rPr lang="nb-NO" sz="4000" dirty="0" smtClean="0"/>
              <a:t>ttelling </a:t>
            </a:r>
            <a:r>
              <a:rPr lang="nb-NO" sz="4000" dirty="0"/>
              <a:t>uavhengig av </a:t>
            </a:r>
            <a:r>
              <a:rPr lang="nb-NO" sz="4000" dirty="0" smtClean="0"/>
              <a:t>finansieringskategori</a:t>
            </a:r>
            <a:endParaRPr lang="nb-NO" sz="4000" dirty="0"/>
          </a:p>
          <a:p>
            <a:endParaRPr lang="nb-NO" sz="4000" dirty="0" smtClean="0"/>
          </a:p>
          <a:p>
            <a:r>
              <a:rPr lang="nb-NO" sz="4000" dirty="0"/>
              <a:t>Kandidater  </a:t>
            </a:r>
            <a:endParaRPr lang="nb-NO" sz="4000" dirty="0" smtClean="0"/>
          </a:p>
          <a:p>
            <a:pPr lvl="1"/>
            <a:r>
              <a:rPr lang="nb-NO" sz="4000" dirty="0" smtClean="0"/>
              <a:t>variere med antall ferdigutdannede kandidater</a:t>
            </a:r>
          </a:p>
          <a:p>
            <a:pPr lvl="1"/>
            <a:r>
              <a:rPr lang="nb-NO" sz="4000" dirty="0" smtClean="0"/>
              <a:t>uttelling i henhold til finansieringskategori</a:t>
            </a:r>
          </a:p>
          <a:p>
            <a:pPr marL="0" indent="0">
              <a:buNone/>
            </a:pPr>
            <a:endParaRPr lang="nb-NO" sz="4000" dirty="0" smtClean="0"/>
          </a:p>
          <a:p>
            <a:pPr marL="0" indent="0">
              <a:buNone/>
            </a:pPr>
            <a:endParaRPr lang="nb-NO" sz="4000" dirty="0"/>
          </a:p>
          <a:p>
            <a:r>
              <a:rPr lang="nb-NO" sz="4000" dirty="0" smtClean="0"/>
              <a:t>Mål:</a:t>
            </a:r>
            <a:endParaRPr lang="nb-NO" sz="4000" dirty="0"/>
          </a:p>
          <a:p>
            <a:pPr marL="0" indent="0">
              <a:buNone/>
            </a:pPr>
            <a:r>
              <a:rPr lang="nb-NO" sz="4000" dirty="0"/>
              <a:t>	</a:t>
            </a:r>
            <a:r>
              <a:rPr lang="nb-NO" sz="4000" dirty="0" smtClean="0"/>
              <a:t>1</a:t>
            </a:r>
            <a:r>
              <a:rPr lang="nb-NO" sz="4000" dirty="0"/>
              <a:t>) god undervisning i begge studier</a:t>
            </a:r>
          </a:p>
          <a:p>
            <a:pPr marL="0" lvl="0" indent="0">
              <a:buNone/>
            </a:pPr>
            <a:r>
              <a:rPr lang="nb-NO" sz="4000" dirty="0" smtClean="0"/>
              <a:t>	2</a:t>
            </a:r>
            <a:r>
              <a:rPr lang="nb-NO" sz="4000" dirty="0"/>
              <a:t>) bygge opp under insentiver som kan føre </a:t>
            </a:r>
            <a:r>
              <a:rPr lang="nb-NO" sz="4000" dirty="0" smtClean="0"/>
              <a:t>til økt økonomisk </a:t>
            </a:r>
            <a:r>
              <a:rPr lang="nb-NO" sz="4000" dirty="0"/>
              <a:t>handlingsrom </a:t>
            </a:r>
            <a:r>
              <a:rPr lang="nb-NO" sz="4000" dirty="0" smtClean="0"/>
              <a:t>	    til avdelingene ved </a:t>
            </a:r>
            <a:r>
              <a:rPr lang="nb-NO" sz="4000" dirty="0"/>
              <a:t>produksjon av flere studiepoeng</a:t>
            </a:r>
          </a:p>
          <a:p>
            <a:pPr marL="0" indent="0">
              <a:buNone/>
            </a:pPr>
            <a:r>
              <a:rPr lang="nb-NO" sz="4000" dirty="0" smtClean="0"/>
              <a:t> </a:t>
            </a:r>
            <a:endParaRPr lang="nb-NO" sz="40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3857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PhD</a:t>
            </a:r>
            <a:r>
              <a:rPr lang="nb-NO" dirty="0" smtClean="0"/>
              <a:t>-emner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sz="2400" dirty="0" smtClean="0"/>
              <a:t>IMB </a:t>
            </a:r>
            <a:r>
              <a:rPr lang="nn-NO" sz="2400" dirty="0"/>
              <a:t>mottok kr 2,25 mill til undervisning av PhD-emner i </a:t>
            </a:r>
            <a:r>
              <a:rPr lang="nn-NO" sz="2400" dirty="0" smtClean="0"/>
              <a:t>2017 </a:t>
            </a:r>
          </a:p>
          <a:p>
            <a:r>
              <a:rPr lang="nn-NO" sz="2400" dirty="0" smtClean="0"/>
              <a:t>Midler for statistikkurs fordelt til Avd. for biostatistikk</a:t>
            </a:r>
          </a:p>
          <a:p>
            <a:r>
              <a:rPr lang="nn-NO" sz="2400" dirty="0" smtClean="0"/>
              <a:t>Resten fordelt til avdelingene uavhengig av deltakelse i PhD-undervisningen</a:t>
            </a:r>
          </a:p>
          <a:p>
            <a:endParaRPr lang="nn-NO" sz="2400" dirty="0" smtClean="0"/>
          </a:p>
          <a:p>
            <a:r>
              <a:rPr lang="nn-NO" sz="2400" dirty="0" smtClean="0"/>
              <a:t>Fakultetet refordeler potten for PhD-emner i tildelingen for 2018 i hht. </a:t>
            </a:r>
            <a:r>
              <a:rPr lang="nn-NO" sz="2400" dirty="0" smtClean="0"/>
              <a:t>undervisningsdeltakelse</a:t>
            </a:r>
            <a:endParaRPr lang="nn-NO" sz="2400" dirty="0" smtClean="0"/>
          </a:p>
          <a:p>
            <a:r>
              <a:rPr lang="nn-NO" sz="2400" dirty="0" smtClean="0"/>
              <a:t>Vil medføre endring i fordeling til avdelingen ved IMB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20246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nb-NO" dirty="0"/>
              <a:t>Resultatbasert omfordeling (RBO</a:t>
            </a:r>
            <a:r>
              <a:rPr lang="nb-NO" dirty="0" smtClean="0"/>
              <a:t>)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85000" lnSpcReduction="10000"/>
          </a:bodyPr>
          <a:lstStyle/>
          <a:p>
            <a:r>
              <a:rPr lang="nb-NO" dirty="0" smtClean="0"/>
              <a:t>Uttelling  </a:t>
            </a:r>
            <a:r>
              <a:rPr lang="nb-NO" dirty="0"/>
              <a:t>til </a:t>
            </a:r>
            <a:r>
              <a:rPr lang="nb-NO" dirty="0" smtClean="0"/>
              <a:t>institusjonen </a:t>
            </a:r>
            <a:r>
              <a:rPr lang="nb-NO" dirty="0"/>
              <a:t>for </a:t>
            </a:r>
            <a:br>
              <a:rPr lang="nb-NO" dirty="0"/>
            </a:br>
            <a:r>
              <a:rPr lang="nb-NO" dirty="0"/>
              <a:t>	- NFR-inntekter</a:t>
            </a:r>
            <a:br>
              <a:rPr lang="nb-NO" dirty="0"/>
            </a:br>
            <a:r>
              <a:rPr lang="nb-NO" dirty="0"/>
              <a:t>	- EU-inntekter </a:t>
            </a:r>
            <a:br>
              <a:rPr lang="nb-NO" dirty="0"/>
            </a:br>
            <a:r>
              <a:rPr lang="nb-NO" dirty="0"/>
              <a:t>	- Doktorgrader </a:t>
            </a:r>
            <a:br>
              <a:rPr lang="nb-NO" dirty="0"/>
            </a:br>
            <a:r>
              <a:rPr lang="nb-NO" dirty="0"/>
              <a:t>	- </a:t>
            </a:r>
            <a:r>
              <a:rPr lang="nb-NO" dirty="0" smtClean="0"/>
              <a:t>Publikasjonspoeng </a:t>
            </a:r>
          </a:p>
          <a:p>
            <a:pPr lvl="2">
              <a:buFontTx/>
              <a:buChar char="-"/>
            </a:pPr>
            <a:r>
              <a:rPr lang="nb-NO" sz="2800" dirty="0" smtClean="0">
                <a:solidFill>
                  <a:srgbClr val="FF0000"/>
                </a:solidFill>
              </a:rPr>
              <a:t>Bidrags- </a:t>
            </a:r>
            <a:r>
              <a:rPr lang="nb-NO" sz="2800" dirty="0">
                <a:solidFill>
                  <a:srgbClr val="FF0000"/>
                </a:solidFill>
              </a:rPr>
              <a:t>og forskningsaktiviteter (BOA</a:t>
            </a:r>
            <a:r>
              <a:rPr lang="nb-NO" sz="2800" dirty="0" smtClean="0">
                <a:solidFill>
                  <a:srgbClr val="FF0000"/>
                </a:solidFill>
              </a:rPr>
              <a:t>) </a:t>
            </a:r>
            <a:r>
              <a:rPr lang="nb-NO" sz="2800" dirty="0" smtClean="0">
                <a:solidFill>
                  <a:srgbClr val="00B050"/>
                </a:solidFill>
              </a:rPr>
              <a:t>NY!</a:t>
            </a:r>
          </a:p>
          <a:p>
            <a:pPr marL="914400" lvl="2" indent="0">
              <a:buNone/>
            </a:pPr>
            <a:endParaRPr lang="nb-NO" sz="2800" dirty="0">
              <a:solidFill>
                <a:srgbClr val="00B050"/>
              </a:solidFill>
            </a:endParaRPr>
          </a:p>
          <a:p>
            <a:r>
              <a:rPr lang="nb-NO" dirty="0" smtClean="0"/>
              <a:t>Satsene fra fakultetet er høyere enn i tidligere modell</a:t>
            </a:r>
          </a:p>
          <a:p>
            <a:r>
              <a:rPr lang="nb-NO" dirty="0" smtClean="0"/>
              <a:t>Innføring av uttelling for BOA har medført nedjusterte satser på de øvrige elementene fra 2018</a:t>
            </a:r>
          </a:p>
          <a:p>
            <a:r>
              <a:rPr lang="nb-NO" dirty="0" smtClean="0"/>
              <a:t>Tilføres den produserende avdelingen</a:t>
            </a:r>
          </a:p>
          <a:p>
            <a:r>
              <a:rPr lang="nb-NO" dirty="0"/>
              <a:t>Fordeling basert på et gjennomsnitt over tre år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650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1628800"/>
            <a:ext cx="1512168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1100" dirty="0" smtClean="0">
              <a:solidFill>
                <a:prstClr val="black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100" dirty="0" smtClean="0">
                <a:solidFill>
                  <a:prstClr val="black"/>
                </a:solidFill>
              </a:rPr>
              <a:t>EU-midler til prosjekt </a:t>
            </a:r>
            <a:r>
              <a:rPr lang="nb-NO" sz="1100" dirty="0">
                <a:solidFill>
                  <a:prstClr val="black"/>
                </a:solidFill>
              </a:rPr>
              <a:t>X</a:t>
            </a:r>
            <a:endParaRPr lang="nb-NO" sz="1100" dirty="0" smtClean="0">
              <a:solidFill>
                <a:prstClr val="black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 smtClean="0">
                <a:solidFill>
                  <a:prstClr val="black"/>
                </a:solidFill>
              </a:rPr>
              <a:t>NOK 1 mill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1100" dirty="0">
              <a:solidFill>
                <a:prstClr val="black"/>
              </a:solidFill>
            </a:endParaRPr>
          </a:p>
        </p:txBody>
      </p:sp>
      <p:sp>
        <p:nvSpPr>
          <p:cNvPr id="3" name="Curved Down Arrow 2"/>
          <p:cNvSpPr/>
          <p:nvPr/>
        </p:nvSpPr>
        <p:spPr>
          <a:xfrm>
            <a:off x="1691680" y="980728"/>
            <a:ext cx="3240360" cy="648072"/>
          </a:xfrm>
          <a:prstGeom prst="curved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1800">
              <a:solidFill>
                <a:prstClr val="black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>
            <a:off x="1691680" y="897280"/>
            <a:ext cx="4608512" cy="731520"/>
          </a:xfrm>
          <a:prstGeom prst="curved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1800">
              <a:solidFill>
                <a:prstClr val="black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1691680" y="897280"/>
            <a:ext cx="6120680" cy="731520"/>
          </a:xfrm>
          <a:prstGeom prst="curved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180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95936" y="1628800"/>
            <a:ext cx="1512168" cy="7920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>
                <a:solidFill>
                  <a:prstClr val="black"/>
                </a:solidFill>
              </a:rPr>
              <a:t>RBO til </a:t>
            </a:r>
            <a:r>
              <a:rPr lang="nb-NO" sz="1800" dirty="0" smtClean="0">
                <a:solidFill>
                  <a:prstClr val="black"/>
                </a:solidFill>
              </a:rPr>
              <a:t>avd. </a:t>
            </a:r>
            <a:endParaRPr lang="nb-NO" sz="1800" dirty="0">
              <a:solidFill>
                <a:prstClr val="black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>
                <a:solidFill>
                  <a:prstClr val="black"/>
                </a:solidFill>
              </a:rPr>
              <a:t>NOK </a:t>
            </a:r>
            <a:r>
              <a:rPr lang="nb-NO" sz="1800" dirty="0" smtClean="0">
                <a:solidFill>
                  <a:prstClr val="black"/>
                </a:solidFill>
              </a:rPr>
              <a:t>233 </a:t>
            </a:r>
            <a:r>
              <a:rPr lang="nb-NO" sz="1800" dirty="0">
                <a:solidFill>
                  <a:prstClr val="black"/>
                </a:solidFill>
              </a:rPr>
              <a:t>000</a:t>
            </a:r>
          </a:p>
        </p:txBody>
      </p:sp>
      <p:sp>
        <p:nvSpPr>
          <p:cNvPr id="8" name="Rectangle 7"/>
          <p:cNvSpPr/>
          <p:nvPr/>
        </p:nvSpPr>
        <p:spPr>
          <a:xfrm>
            <a:off x="5508104" y="1628800"/>
            <a:ext cx="1512168" cy="7920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>
                <a:solidFill>
                  <a:prstClr val="black"/>
                </a:solidFill>
              </a:rPr>
              <a:t>RBO til avd.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>
                <a:solidFill>
                  <a:prstClr val="black"/>
                </a:solidFill>
              </a:rPr>
              <a:t>NOK 233 000</a:t>
            </a:r>
          </a:p>
        </p:txBody>
      </p:sp>
      <p:sp>
        <p:nvSpPr>
          <p:cNvPr id="9" name="Rectangle 8"/>
          <p:cNvSpPr/>
          <p:nvPr/>
        </p:nvSpPr>
        <p:spPr>
          <a:xfrm>
            <a:off x="7025709" y="1628800"/>
            <a:ext cx="1512168" cy="7920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>
                <a:solidFill>
                  <a:prstClr val="black"/>
                </a:solidFill>
              </a:rPr>
              <a:t>RBO til avd.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>
                <a:solidFill>
                  <a:prstClr val="black"/>
                </a:solidFill>
              </a:rPr>
              <a:t>NOK 233 000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55776" y="1628800"/>
            <a:ext cx="1440160" cy="7920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18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43608" y="2420888"/>
            <a:ext cx="151216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 smtClean="0">
                <a:solidFill>
                  <a:prstClr val="white"/>
                </a:solidFill>
              </a:rPr>
              <a:t>2016</a:t>
            </a:r>
            <a:endParaRPr lang="nb-NO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55776" y="2420888"/>
            <a:ext cx="1440160" cy="223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 smtClean="0">
                <a:solidFill>
                  <a:prstClr val="white"/>
                </a:solidFill>
              </a:rPr>
              <a:t>2017</a:t>
            </a:r>
            <a:endParaRPr lang="nb-NO" sz="180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92148" y="2420232"/>
            <a:ext cx="1512168" cy="223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 smtClean="0">
                <a:solidFill>
                  <a:prstClr val="white"/>
                </a:solidFill>
              </a:rPr>
              <a:t>2018</a:t>
            </a:r>
            <a:endParaRPr lang="nb-NO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04317" y="2414650"/>
            <a:ext cx="1515956" cy="22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 smtClean="0">
                <a:solidFill>
                  <a:prstClr val="white"/>
                </a:solidFill>
              </a:rPr>
              <a:t>2019</a:t>
            </a:r>
            <a:endParaRPr lang="nb-NO" sz="180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20272" y="2427932"/>
            <a:ext cx="151216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800" dirty="0" smtClean="0">
                <a:solidFill>
                  <a:prstClr val="white"/>
                </a:solidFill>
              </a:rPr>
              <a:t>2020</a:t>
            </a:r>
            <a:endParaRPr lang="nb-NO" sz="1800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59632" y="2780928"/>
            <a:ext cx="1876579" cy="2376264"/>
          </a:xfrm>
          <a:prstGeom prst="rect">
            <a:avLst/>
          </a:prstGeom>
          <a:noFill/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400" dirty="0" smtClean="0">
                <a:solidFill>
                  <a:prstClr val="black"/>
                </a:solidFill>
              </a:rPr>
              <a:t>RBO-midler fordeles fra fakultetet til instituttene på basis av resultater for de tre siste avslutta regnskapsår.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1400" dirty="0" smtClean="0">
              <a:solidFill>
                <a:prstClr val="black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400" dirty="0" smtClean="0">
                <a:solidFill>
                  <a:prstClr val="black"/>
                </a:solidFill>
              </a:rPr>
              <a:t>I eksempelet er det benyttet RBO-sats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400" dirty="0" smtClean="0">
                <a:solidFill>
                  <a:prstClr val="black"/>
                </a:solidFill>
              </a:rPr>
              <a:t>kr 0,7 per kr fra EU  </a:t>
            </a:r>
            <a:endParaRPr lang="nb-NO" sz="1400" dirty="0">
              <a:solidFill>
                <a:prstClr val="black"/>
              </a:solidFill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4572000" y="2780928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1800">
              <a:solidFill>
                <a:prstClr val="white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6048164" y="2780928"/>
            <a:ext cx="504056" cy="6840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1800">
              <a:solidFill>
                <a:prstClr val="white"/>
              </a:solidFill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7560332" y="2780928"/>
            <a:ext cx="504056" cy="6840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z="1800">
              <a:solidFill>
                <a:prstClr val="white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7964" y="3465004"/>
            <a:ext cx="1152128" cy="165618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600" dirty="0" smtClean="0">
                <a:solidFill>
                  <a:prstClr val="black"/>
                </a:solidFill>
              </a:rPr>
              <a:t>RBO til avd.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600" dirty="0">
                <a:solidFill>
                  <a:prstClr val="black"/>
                </a:solidFill>
              </a:rPr>
              <a:t>e</a:t>
            </a:r>
            <a:r>
              <a:rPr lang="nb-NO" sz="1600" dirty="0" smtClean="0">
                <a:solidFill>
                  <a:prstClr val="black"/>
                </a:solidFill>
              </a:rPr>
              <a:t>tter skatt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600" dirty="0" smtClean="0">
                <a:solidFill>
                  <a:prstClr val="black"/>
                </a:solidFill>
              </a:rPr>
              <a:t>NOK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600" dirty="0" smtClean="0">
                <a:solidFill>
                  <a:prstClr val="black"/>
                </a:solidFill>
              </a:rPr>
              <a:t>160 000</a:t>
            </a:r>
            <a:endParaRPr lang="nb-NO" sz="1600" dirty="0">
              <a:solidFill>
                <a:prstClr val="black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688124" y="3470782"/>
            <a:ext cx="1152128" cy="165618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600" dirty="0">
                <a:solidFill>
                  <a:prstClr val="black"/>
                </a:solidFill>
              </a:rPr>
              <a:t>RBO til avd.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600" dirty="0">
                <a:solidFill>
                  <a:prstClr val="black"/>
                </a:solidFill>
              </a:rPr>
              <a:t>etter skatt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600" dirty="0">
                <a:solidFill>
                  <a:prstClr val="black"/>
                </a:solidFill>
              </a:rPr>
              <a:t>NOK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600" dirty="0">
                <a:solidFill>
                  <a:prstClr val="black"/>
                </a:solidFill>
              </a:rPr>
              <a:t>160 000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7236296" y="3501008"/>
            <a:ext cx="1152128" cy="165618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600" dirty="0">
                <a:solidFill>
                  <a:prstClr val="black"/>
                </a:solidFill>
              </a:rPr>
              <a:t>RBO til avd.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600" dirty="0">
                <a:solidFill>
                  <a:prstClr val="black"/>
                </a:solidFill>
              </a:rPr>
              <a:t>etter skatt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600" dirty="0">
                <a:solidFill>
                  <a:prstClr val="black"/>
                </a:solidFill>
              </a:rPr>
              <a:t>NOK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600" dirty="0">
                <a:solidFill>
                  <a:prstClr val="black"/>
                </a:solidFill>
              </a:rPr>
              <a:t>160 000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291371"/>
              </p:ext>
            </p:extLst>
          </p:nvPr>
        </p:nvGraphicFramePr>
        <p:xfrm>
          <a:off x="969982" y="5301208"/>
          <a:ext cx="7556500" cy="1152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97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 Effekt av 1 mill fra EU i 2016, </a:t>
                      </a:r>
                      <a:r>
                        <a:rPr lang="nb-NO" sz="1000" b="1" u="none" strike="noStrike" dirty="0" smtClean="0">
                          <a:effectLst/>
                        </a:rPr>
                        <a:t>RBO-sats: </a:t>
                      </a:r>
                      <a:r>
                        <a:rPr lang="nb-NO" sz="1000" b="1" u="none" strike="noStrike" dirty="0">
                          <a:effectLst/>
                        </a:rPr>
                        <a:t>0,7 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        2 014 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        2 015 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        2 016 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        2 017 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        2 018 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        2 019 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        2 020 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1" u="none" strike="noStrike" dirty="0">
                          <a:effectLst/>
                        </a:rPr>
                        <a:t> Sum 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 EU-inntekt </a:t>
                      </a:r>
                      <a:r>
                        <a:rPr lang="nb-NO" sz="1000" u="none" strike="noStrike" dirty="0" smtClean="0">
                          <a:effectLst/>
                        </a:rPr>
                        <a:t>til prosjekt </a:t>
                      </a:r>
                      <a:r>
                        <a:rPr lang="nb-NO" sz="1000" u="none" strike="noStrike" dirty="0">
                          <a:effectLst/>
                        </a:rPr>
                        <a:t>X 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 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         1 000 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>
                          <a:effectLst/>
                        </a:rPr>
                        <a:t> RBO-inntekt til avd.  (i hovedtildelingen) </a:t>
                      </a:r>
                      <a:endParaRPr lang="nb-NO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>
                          <a:effectLst/>
                        </a:rPr>
                        <a:t> </a:t>
                      </a:r>
                      <a:endParaRPr lang="nb-NO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>
                          <a:effectLst/>
                        </a:rPr>
                        <a:t> </a:t>
                      </a:r>
                      <a:endParaRPr lang="nb-NO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>
                          <a:effectLst/>
                        </a:rPr>
                        <a:t> </a:t>
                      </a:r>
                      <a:endParaRPr lang="nb-NO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>
                          <a:effectLst/>
                        </a:rPr>
                        <a:t> </a:t>
                      </a:r>
                      <a:endParaRPr lang="nb-NO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>
                          <a:effectLst/>
                        </a:rPr>
                        <a:t>            233 </a:t>
                      </a:r>
                      <a:endParaRPr lang="nb-NO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>
                          <a:effectLst/>
                        </a:rPr>
                        <a:t>            233 </a:t>
                      </a:r>
                      <a:endParaRPr lang="nb-NO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>
                          <a:effectLst/>
                        </a:rPr>
                        <a:t>            233 </a:t>
                      </a:r>
                      <a:endParaRPr lang="nb-NO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1" u="none" strike="noStrike" dirty="0">
                          <a:effectLst/>
                        </a:rPr>
                        <a:t>           700 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 Skattegrunnlag (g.sn. tre siste avsl. regnskapsår) 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 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            567 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            567 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            567 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u="none" strike="noStrike">
                          <a:effectLst/>
                        </a:rPr>
                        <a:t>        1 700 </a:t>
                      </a:r>
                      <a:endParaRPr lang="nb-NO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 Skatt 13 % 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             -74 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             -74 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             -74 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u="none" strike="noStrike">
                          <a:effectLst/>
                        </a:rPr>
                        <a:t>          -222 </a:t>
                      </a:r>
                      <a:endParaRPr lang="nb-NO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u="none" strike="noStrike">
                          <a:solidFill>
                            <a:srgbClr val="FF0000"/>
                          </a:solidFill>
                          <a:effectLst/>
                        </a:rPr>
                        <a:t>RBO-inntekt til avdelingen etter skatt</a:t>
                      </a:r>
                      <a:endParaRPr lang="nb-NO" sz="11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nb-NO" sz="11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nb-NO" sz="11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nb-NO" sz="11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nb-NO" sz="11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u="none" strike="noStrike">
                          <a:solidFill>
                            <a:srgbClr val="FF0000"/>
                          </a:solidFill>
                          <a:effectLst/>
                        </a:rPr>
                        <a:t>           160 </a:t>
                      </a:r>
                      <a:endParaRPr lang="nb-NO" sz="11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u="none" strike="noStrike">
                          <a:solidFill>
                            <a:srgbClr val="FF0000"/>
                          </a:solidFill>
                          <a:effectLst/>
                        </a:rPr>
                        <a:t>           160 </a:t>
                      </a:r>
                      <a:endParaRPr lang="nb-NO" sz="11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u="none" strike="noStrike">
                          <a:solidFill>
                            <a:srgbClr val="FF0000"/>
                          </a:solidFill>
                          <a:effectLst/>
                        </a:rPr>
                        <a:t>           160 </a:t>
                      </a:r>
                      <a:endParaRPr lang="nb-NO" sz="11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      480 </a:t>
                      </a:r>
                      <a:endParaRPr lang="nb-NO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6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57592" cy="1008112"/>
          </a:xfrm>
        </p:spPr>
        <p:txBody>
          <a:bodyPr/>
          <a:lstStyle/>
          <a:p>
            <a:r>
              <a:rPr lang="nb-NO" dirty="0" smtClean="0"/>
              <a:t>Rekrutteringsstillinger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8003232" cy="435334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dirty="0" smtClean="0"/>
              <a:t>Fakultetets modell:</a:t>
            </a:r>
          </a:p>
          <a:p>
            <a:r>
              <a:rPr lang="nb-NO" dirty="0"/>
              <a:t>M</a:t>
            </a:r>
            <a:r>
              <a:rPr lang="nb-NO" dirty="0" smtClean="0"/>
              <a:t>er </a:t>
            </a:r>
            <a:r>
              <a:rPr lang="nb-NO" dirty="0"/>
              <a:t>midler per </a:t>
            </a:r>
            <a:r>
              <a:rPr lang="nb-NO" dirty="0" smtClean="0"/>
              <a:t>stilling enn tidligere</a:t>
            </a:r>
            <a:endParaRPr lang="nb-NO" dirty="0"/>
          </a:p>
          <a:p>
            <a:r>
              <a:rPr lang="nb-NO" dirty="0" smtClean="0"/>
              <a:t>Ulik </a:t>
            </a:r>
            <a:r>
              <a:rPr lang="nb-NO" dirty="0"/>
              <a:t>finansiering avhengig av andel undervisningsplikt</a:t>
            </a:r>
          </a:p>
          <a:p>
            <a:r>
              <a:rPr lang="nb-NO" dirty="0"/>
              <a:t>Seks stillinger på fakultetet (strategisk virkemiddel) 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IMBs modell:</a:t>
            </a:r>
          </a:p>
          <a:p>
            <a:r>
              <a:rPr lang="nb-NO" dirty="0" smtClean="0"/>
              <a:t>Fordeles </a:t>
            </a:r>
            <a:r>
              <a:rPr lang="nb-NO" dirty="0"/>
              <a:t>til avdelingene per </a:t>
            </a:r>
            <a:r>
              <a:rPr lang="nb-NO" dirty="0" smtClean="0"/>
              <a:t>tildelt stilling/årsverk </a:t>
            </a:r>
            <a:endParaRPr lang="nb-NO" dirty="0"/>
          </a:p>
          <a:p>
            <a:r>
              <a:rPr lang="nb-NO" dirty="0"/>
              <a:t>R</a:t>
            </a:r>
            <a:r>
              <a:rPr lang="nb-NO" dirty="0" smtClean="0"/>
              <a:t>undsum per år - normalt i tre år</a:t>
            </a:r>
          </a:p>
          <a:p>
            <a:r>
              <a:rPr lang="nb-NO" dirty="0" smtClean="0"/>
              <a:t>Ulik rundsum for stipendiat og post doktor</a:t>
            </a:r>
          </a:p>
          <a:p>
            <a:r>
              <a:rPr lang="nb-NO" dirty="0" smtClean="0"/>
              <a:t>Halv rundsum for ett år undervisningsplikt</a:t>
            </a:r>
          </a:p>
          <a:p>
            <a:r>
              <a:rPr lang="nb-NO" dirty="0"/>
              <a:t>Tillegg for </a:t>
            </a:r>
            <a:r>
              <a:rPr lang="nb-NO" dirty="0" smtClean="0"/>
              <a:t>driftsmidler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5460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Øremerkede tildelinger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b-NO" b="1" dirty="0" smtClean="0"/>
              <a:t>Fakultetet </a:t>
            </a:r>
            <a:r>
              <a:rPr lang="nb-NO" b="1" dirty="0"/>
              <a:t>gir øremerkede midler til </a:t>
            </a:r>
            <a:r>
              <a:rPr lang="nb-NO" dirty="0" smtClean="0"/>
              <a:t>:</a:t>
            </a:r>
            <a:endParaRPr lang="nb-NO" dirty="0"/>
          </a:p>
          <a:p>
            <a:pPr marL="0" indent="0">
              <a:buNone/>
            </a:pPr>
            <a:endParaRPr lang="nb-NO" b="1" dirty="0"/>
          </a:p>
          <a:p>
            <a:r>
              <a:rPr lang="nb-NO" dirty="0"/>
              <a:t>Biostatistikk (OCBE)</a:t>
            </a:r>
          </a:p>
          <a:p>
            <a:r>
              <a:rPr lang="nb-NO" dirty="0" smtClean="0"/>
              <a:t>Liten andel av IMBs studieadministrasjon</a:t>
            </a:r>
            <a:endParaRPr lang="nb-NO" dirty="0"/>
          </a:p>
          <a:p>
            <a:pPr marL="0" indent="0">
              <a:buNone/>
            </a:pPr>
            <a:endParaRPr lang="nb-NO" b="1" dirty="0"/>
          </a:p>
          <a:p>
            <a:pPr marL="0" indent="0">
              <a:buNone/>
            </a:pPr>
            <a:r>
              <a:rPr lang="nb-NO" b="1" dirty="0"/>
              <a:t>Øremerkede midler fra UiO </a:t>
            </a:r>
            <a:r>
              <a:rPr lang="nb-NO" b="1" dirty="0" smtClean="0"/>
              <a:t>viderefordeles:</a:t>
            </a:r>
            <a:endParaRPr lang="nb-NO" b="1" dirty="0"/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Vitenskapelig utstyr </a:t>
            </a:r>
            <a:r>
              <a:rPr lang="nb-NO" dirty="0" smtClean="0"/>
              <a:t>kr 50.000 – 200.000</a:t>
            </a:r>
            <a:endParaRPr lang="nb-NO" dirty="0"/>
          </a:p>
          <a:p>
            <a:r>
              <a:rPr lang="nb-NO" dirty="0"/>
              <a:t>Forskningssatsninger fra UiO </a:t>
            </a:r>
            <a:r>
              <a:rPr lang="nb-NO" dirty="0" smtClean="0"/>
              <a:t>(NCoE</a:t>
            </a:r>
            <a:r>
              <a:rPr lang="nb-NO" dirty="0"/>
              <a:t>, innfasing </a:t>
            </a:r>
            <a:r>
              <a:rPr lang="nb-NO" dirty="0" smtClean="0"/>
              <a:t>SFF, o.a.)</a:t>
            </a:r>
            <a:endParaRPr lang="nb-NO" dirty="0"/>
          </a:p>
          <a:p>
            <a:r>
              <a:rPr lang="nb-NO" dirty="0" smtClean="0"/>
              <a:t>Fripro/toppforsk-tilskudd </a:t>
            </a:r>
            <a:r>
              <a:rPr lang="nb-NO" dirty="0"/>
              <a:t>(rekrutteringsstillinger) </a:t>
            </a:r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Øremerkinger tilføres den respektive avdelingen eller blir lagt til fellesnivået for fordeling i løpet av året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9932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Historikk og status per sept 2017: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72816"/>
            <a:ext cx="7696200" cy="4608512"/>
          </a:xfrm>
        </p:spPr>
        <p:txBody>
          <a:bodyPr/>
          <a:lstStyle/>
          <a:p>
            <a:r>
              <a:rPr lang="nb-NO" sz="1600" dirty="0" smtClean="0"/>
              <a:t>2015: </a:t>
            </a:r>
          </a:p>
          <a:p>
            <a:pPr marL="0" indent="0">
              <a:buNone/>
            </a:pPr>
            <a:r>
              <a:rPr lang="nb-NO" sz="1600" dirty="0" smtClean="0"/>
              <a:t>Ny </a:t>
            </a:r>
            <a:r>
              <a:rPr lang="nb-NO" sz="1600" dirty="0"/>
              <a:t>organisasjonsmodell </a:t>
            </a:r>
            <a:r>
              <a:rPr lang="nb-NO" sz="1600" dirty="0" smtClean="0"/>
              <a:t>ved </a:t>
            </a:r>
            <a:r>
              <a:rPr lang="nb-NO" sz="1600" dirty="0"/>
              <a:t>IMB, med fagavdelinger på et fjerde organisatorisk nivå under instituttnivået. Avdelingslederne fikk budsjettansvar, og IMB innførte en budsjettmodell der inntekter ble fordelt til hver avdeling. </a:t>
            </a:r>
          </a:p>
          <a:p>
            <a:endParaRPr lang="nb-NO" sz="1600" dirty="0" smtClean="0"/>
          </a:p>
          <a:p>
            <a:r>
              <a:rPr lang="nb-NO" sz="1600" dirty="0" smtClean="0"/>
              <a:t>Budsjettfordelingsmodell fra 2016. Hovedtrekk: </a:t>
            </a:r>
          </a:p>
          <a:p>
            <a:pPr marL="0" indent="0">
              <a:buNone/>
            </a:pPr>
            <a:r>
              <a:rPr lang="nb-NO" sz="1600" dirty="0" smtClean="0"/>
              <a:t>Fordeler </a:t>
            </a:r>
            <a:r>
              <a:rPr lang="nb-NO" sz="1600" dirty="0"/>
              <a:t>alle inntektene i hovedtildelingen fra fakultetet til den respektive avdelingen hvor inntekten hører til eller </a:t>
            </a:r>
            <a:r>
              <a:rPr lang="nb-NO" sz="1600" dirty="0" smtClean="0"/>
              <a:t>hvor aktiviteten </a:t>
            </a:r>
            <a:r>
              <a:rPr lang="nb-NO" sz="1600" dirty="0"/>
              <a:t>har funnet sted. Nettobidrag fra de eksternt finansierte prosjektene og leiestedsinntekter tilføres avdelingene uavkortet, mens fellesnivået finansieres ved å «beskatte» avdelingene. Skattegrunnlaget er avdelingens hovedtildeling for det aktuelle året, samt et gjennomsnitt av samlede prosjektinntekter fra eksterne kilder for de tre siste avsluttede regnskapsår. M</a:t>
            </a:r>
            <a:r>
              <a:rPr lang="nb-NO" sz="1600" dirty="0" smtClean="0"/>
              <a:t>odellen </a:t>
            </a:r>
            <a:r>
              <a:rPr lang="nb-NO" sz="1600" dirty="0"/>
              <a:t>ble </a:t>
            </a:r>
            <a:r>
              <a:rPr lang="nb-NO" sz="1600" dirty="0" smtClean="0"/>
              <a:t>anvendt </a:t>
            </a:r>
            <a:r>
              <a:rPr lang="nb-NO" sz="1600" dirty="0"/>
              <a:t>for å fordele hovedtildelingen for </a:t>
            </a:r>
            <a:r>
              <a:rPr lang="nb-NO" sz="1600" dirty="0" smtClean="0"/>
              <a:t>2016 og 2017. </a:t>
            </a:r>
          </a:p>
          <a:p>
            <a:pPr marL="0" indent="0">
              <a:buNone/>
            </a:pPr>
            <a:endParaRPr lang="nb-NO" sz="1600" dirty="0" smtClean="0"/>
          </a:p>
          <a:p>
            <a:r>
              <a:rPr lang="nb-NO" sz="1600" dirty="0" smtClean="0"/>
              <a:t>Fakultetet innfører ny budsjettmodell fra 2017:</a:t>
            </a:r>
          </a:p>
          <a:p>
            <a:pPr marL="0" indent="0">
              <a:buNone/>
            </a:pPr>
            <a:r>
              <a:rPr lang="nb-NO" sz="1600" dirty="0" smtClean="0"/>
              <a:t>IMB reviderer egen budsjettmodell med virkning fra 2018</a:t>
            </a:r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endParaRPr lang="nb-NO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68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Aktiviteter som ikke lenger er øremerkede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N</a:t>
            </a:r>
            <a:r>
              <a:rPr lang="nb-NO" dirty="0" smtClean="0"/>
              <a:t>oen få </a:t>
            </a:r>
            <a:r>
              <a:rPr lang="nb-NO" dirty="0"/>
              <a:t>aktivitet </a:t>
            </a:r>
            <a:r>
              <a:rPr lang="nb-NO" dirty="0" smtClean="0"/>
              <a:t>krever </a:t>
            </a:r>
            <a:r>
              <a:rPr lang="nb-NO" b="1" dirty="0" smtClean="0"/>
              <a:t>særtildelinger: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PhD-koordinator </a:t>
            </a:r>
          </a:p>
          <a:p>
            <a:r>
              <a:rPr lang="nb-NO" dirty="0"/>
              <a:t>U</a:t>
            </a:r>
            <a:r>
              <a:rPr lang="nb-NO" dirty="0" smtClean="0"/>
              <a:t>tdanningsleder </a:t>
            </a:r>
          </a:p>
          <a:p>
            <a:r>
              <a:rPr lang="nb-NO" dirty="0" smtClean="0"/>
              <a:t>Avdeling for komparativ medisin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Særtildelinger finansieres med reduksjon i satsene for studieplasser, studiepoeng og RBO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1251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Skatt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IMBs fellesnivå (administrasjonen, intern service og fellestiltak) finansieres gjennom å skattlegge avdelingene</a:t>
            </a:r>
          </a:p>
          <a:p>
            <a:r>
              <a:rPr lang="nb-NO" dirty="0" smtClean="0"/>
              <a:t>P.t. 13 %</a:t>
            </a:r>
          </a:p>
          <a:p>
            <a:r>
              <a:rPr lang="nb-NO" dirty="0"/>
              <a:t>Skattegrunnlaget er avdelingens hovedtildeling for det aktuelle året, samt et gjennomsnitt av samlede prosjektinntekter fra eksterne kilder for de tre siste avsluttede regnskapsår. </a:t>
            </a:r>
          </a:p>
        </p:txBody>
      </p:sp>
    </p:spTree>
    <p:extLst>
      <p:ext uri="{BB962C8B-B14F-4D97-AF65-F5344CB8AC3E}">
        <p14:creationId xmlns:p14="http://schemas.microsoft.com/office/powerpoint/2010/main" val="285930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400" b="0" dirty="0"/>
              <a:t>U</a:t>
            </a:r>
            <a:r>
              <a:rPr lang="nb-NO" sz="4400" b="0" dirty="0" smtClean="0"/>
              <a:t>tfall </a:t>
            </a:r>
            <a:r>
              <a:rPr lang="nb-NO" sz="4400" b="0" dirty="0"/>
              <a:t>av revidert </a:t>
            </a:r>
            <a:r>
              <a:rPr lang="nb-NO" sz="4400" b="0" dirty="0" smtClean="0"/>
              <a:t>modell</a:t>
            </a:r>
            <a:br>
              <a:rPr lang="nb-NO" sz="4400" b="0" dirty="0" smtClean="0"/>
            </a:br>
            <a:r>
              <a:rPr lang="nb-NO" sz="2200" b="0" dirty="0" smtClean="0"/>
              <a:t>Tentativ tildeling per avdeling (uten rekrutteringsstillinger)</a:t>
            </a:r>
            <a:endParaRPr lang="nb-NO" sz="22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381691"/>
              </p:ext>
            </p:extLst>
          </p:nvPr>
        </p:nvGraphicFramePr>
        <p:xfrm>
          <a:off x="1403648" y="5999532"/>
          <a:ext cx="1117600" cy="228600"/>
        </p:xfrm>
        <a:graphic>
          <a:graphicData uri="http://schemas.openxmlformats.org/drawingml/2006/table">
            <a:tbl>
              <a:tblPr/>
              <a:tblGrid>
                <a:gridCol w="1117600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Tall i tusen kroner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044539"/>
              </p:ext>
            </p:extLst>
          </p:nvPr>
        </p:nvGraphicFramePr>
        <p:xfrm>
          <a:off x="6366457" y="5999284"/>
          <a:ext cx="2520280" cy="504825"/>
        </p:xfrm>
        <a:graphic>
          <a:graphicData uri="http://schemas.openxmlformats.org/drawingml/2006/table">
            <a:tbl>
              <a:tblPr/>
              <a:tblGrid>
                <a:gridCol w="2088232"/>
                <a:gridCol w="432048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 smtClean="0">
                          <a:effectLst/>
                          <a:latin typeface="Arial"/>
                        </a:rPr>
                        <a:t>Særtildeling </a:t>
                      </a:r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til </a:t>
                      </a:r>
                      <a:r>
                        <a:rPr lang="nb-NO" sz="1000" b="0" i="0" u="none" strike="noStrike" dirty="0" smtClean="0">
                          <a:effectLst/>
                          <a:latin typeface="Arial"/>
                        </a:rPr>
                        <a:t>komp.medisin:</a:t>
                      </a:r>
                      <a:endParaRPr lang="nb-NO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6 500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 smtClean="0">
                          <a:effectLst/>
                          <a:latin typeface="+mn-lt"/>
                        </a:rPr>
                        <a:t>Særtildeling </a:t>
                      </a:r>
                      <a:r>
                        <a:rPr lang="nb-NO" sz="1000" b="0" i="0" u="none" strike="noStrike" dirty="0" smtClean="0">
                          <a:effectLst/>
                          <a:latin typeface="Arial"/>
                        </a:rPr>
                        <a:t>til Atferdsviteneskap for underv.leder </a:t>
                      </a:r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og </a:t>
                      </a:r>
                      <a:r>
                        <a:rPr lang="nb-NO" sz="1000" b="0" i="0" u="none" strike="noStrike" dirty="0" smtClean="0">
                          <a:effectLst/>
                          <a:latin typeface="Arial"/>
                        </a:rPr>
                        <a:t>PhD-koordinator:</a:t>
                      </a:r>
                      <a:endParaRPr lang="nb-NO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1 000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0848"/>
            <a:ext cx="7128792" cy="39180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763" y="2351161"/>
            <a:ext cx="1667669" cy="1042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72596" y="188640"/>
            <a:ext cx="2063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dirty="0" smtClean="0">
                <a:solidFill>
                  <a:srgbClr val="FF0000"/>
                </a:solidFill>
              </a:rPr>
              <a:t>Basert på antall studiepoeng og kandidater i 2016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164435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4400" b="0" dirty="0"/>
              <a:t>U</a:t>
            </a:r>
            <a:r>
              <a:rPr lang="nb-NO" sz="4400" b="0" dirty="0" smtClean="0"/>
              <a:t>tfall </a:t>
            </a:r>
            <a:r>
              <a:rPr lang="nb-NO" sz="4400" b="0" dirty="0"/>
              <a:t>av revidert </a:t>
            </a:r>
            <a:r>
              <a:rPr lang="nb-NO" sz="4400" b="0" dirty="0" smtClean="0"/>
              <a:t>modell </a:t>
            </a:r>
            <a:r>
              <a:rPr lang="nb-NO" sz="2700" b="0" dirty="0" smtClean="0"/>
              <a:t>- </a:t>
            </a:r>
            <a:r>
              <a:rPr lang="nb-NO" sz="2700" b="0" dirty="0" smtClean="0">
                <a:solidFill>
                  <a:srgbClr val="FF0000"/>
                </a:solidFill>
              </a:rPr>
              <a:t>målsituasjon</a:t>
            </a:r>
            <a:r>
              <a:rPr lang="nb-NO" sz="4400" b="0" dirty="0" smtClean="0"/>
              <a:t/>
            </a:r>
            <a:br>
              <a:rPr lang="nb-NO" sz="4400" b="0" dirty="0" smtClean="0"/>
            </a:br>
            <a:r>
              <a:rPr lang="nb-NO" sz="2200" b="0" dirty="0" smtClean="0"/>
              <a:t>Tentativ tildeling per avdeling (uten rekrutteringsstillinger)</a:t>
            </a:r>
            <a:endParaRPr lang="nb-NO" sz="22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398951"/>
              </p:ext>
            </p:extLst>
          </p:nvPr>
        </p:nvGraphicFramePr>
        <p:xfrm>
          <a:off x="1403648" y="5999532"/>
          <a:ext cx="1117600" cy="228600"/>
        </p:xfrm>
        <a:graphic>
          <a:graphicData uri="http://schemas.openxmlformats.org/drawingml/2006/table">
            <a:tbl>
              <a:tblPr/>
              <a:tblGrid>
                <a:gridCol w="1117600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Tall i tusen kroner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564796"/>
              </p:ext>
            </p:extLst>
          </p:nvPr>
        </p:nvGraphicFramePr>
        <p:xfrm>
          <a:off x="6366457" y="5999284"/>
          <a:ext cx="2520280" cy="504825"/>
        </p:xfrm>
        <a:graphic>
          <a:graphicData uri="http://schemas.openxmlformats.org/drawingml/2006/table">
            <a:tbl>
              <a:tblPr/>
              <a:tblGrid>
                <a:gridCol w="2088232"/>
                <a:gridCol w="432048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 smtClean="0">
                          <a:effectLst/>
                          <a:latin typeface="Arial"/>
                        </a:rPr>
                        <a:t>Særtildeling </a:t>
                      </a:r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til </a:t>
                      </a:r>
                      <a:r>
                        <a:rPr lang="nb-NO" sz="1000" b="0" i="0" u="none" strike="noStrike" dirty="0" smtClean="0">
                          <a:effectLst/>
                          <a:latin typeface="Arial"/>
                        </a:rPr>
                        <a:t>komp.medisin:</a:t>
                      </a:r>
                      <a:endParaRPr lang="nb-NO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6 500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 smtClean="0">
                          <a:effectLst/>
                          <a:latin typeface="+mn-lt"/>
                        </a:rPr>
                        <a:t>Særtildeling </a:t>
                      </a:r>
                      <a:r>
                        <a:rPr lang="nb-NO" sz="1000" b="0" i="0" u="none" strike="noStrike" dirty="0" smtClean="0">
                          <a:effectLst/>
                          <a:latin typeface="Arial"/>
                        </a:rPr>
                        <a:t>til Atferdsviteneskap for underv.leder </a:t>
                      </a:r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og </a:t>
                      </a:r>
                      <a:r>
                        <a:rPr lang="nb-NO" sz="1000" b="0" i="0" u="none" strike="noStrike" dirty="0" smtClean="0">
                          <a:effectLst/>
                          <a:latin typeface="Arial"/>
                        </a:rPr>
                        <a:t>PhD-koordinator:</a:t>
                      </a:r>
                      <a:endParaRPr lang="nb-NO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1 000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276872"/>
            <a:ext cx="1667669" cy="1042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0848"/>
            <a:ext cx="7583884" cy="39319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184401"/>
            <a:ext cx="1670050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 bwMode="auto">
          <a:xfrm>
            <a:off x="6539260" y="4437112"/>
            <a:ext cx="1944216" cy="1152128"/>
          </a:xfrm>
          <a:prstGeom prst="ellipse">
            <a:avLst/>
          </a:prstGeom>
          <a:solidFill>
            <a:srgbClr val="F4D62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000" dirty="0" smtClean="0"/>
              <a:t>Mål: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000" dirty="0" smtClean="0"/>
              <a:t>32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000" dirty="0" smtClean="0"/>
              <a:t>ferdigutdannede ernæringsfysiologer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000" dirty="0"/>
              <a:t>p</a:t>
            </a:r>
            <a:r>
              <a:rPr kumimoji="0" lang="nb-NO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er år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sz="100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343785"/>
              </p:ext>
            </p:extLst>
          </p:nvPr>
        </p:nvGraphicFramePr>
        <p:xfrm>
          <a:off x="1115616" y="6309320"/>
          <a:ext cx="5184576" cy="167640"/>
        </p:xfrm>
        <a:graphic>
          <a:graphicData uri="http://schemas.openxmlformats.org/drawingml/2006/table">
            <a:tbl>
              <a:tblPr/>
              <a:tblGrid>
                <a:gridCol w="5184576"/>
              </a:tblGrid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1,5 mill </a:t>
                      </a:r>
                      <a:r>
                        <a:rPr lang="nb-NO" sz="1000" b="0" i="0" u="none" strike="noStrike" dirty="0" smtClean="0">
                          <a:effectLst/>
                          <a:latin typeface="Arial"/>
                        </a:rPr>
                        <a:t>økt tildeling ift. nåsituasjonen </a:t>
                      </a:r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pga. 155 studiepoeng og 32 kandidater på ernæring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35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Overgangsløsninger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Avdeling </a:t>
            </a:r>
            <a:r>
              <a:rPr lang="nb-NO" dirty="0"/>
              <a:t>for ernæringsvitenskap vil få en markert nedgang i tildeling, og vil ha behov for overgangsmidler i en periode inntil avdelingen har tilpasset seg den nye </a:t>
            </a:r>
            <a:r>
              <a:rPr lang="nb-NO" dirty="0" smtClean="0"/>
              <a:t>situasjonen</a:t>
            </a:r>
          </a:p>
          <a:p>
            <a:r>
              <a:rPr lang="nb-NO" dirty="0" smtClean="0"/>
              <a:t>En </a:t>
            </a:r>
            <a:r>
              <a:rPr lang="nb-NO" dirty="0"/>
              <a:t>nærliggende finansieringsløsning er å </a:t>
            </a:r>
            <a:r>
              <a:rPr lang="nb-NO" dirty="0" smtClean="0"/>
              <a:t>forsinke </a:t>
            </a:r>
            <a:r>
              <a:rPr lang="nb-NO" dirty="0"/>
              <a:t>økningen i tildeling til Avdeling for molekylærmedisin i </a:t>
            </a:r>
            <a:r>
              <a:rPr lang="nb-NO" dirty="0" smtClean="0"/>
              <a:t>overgangsperioden</a:t>
            </a:r>
            <a:endParaRPr lang="nb-NO" dirty="0"/>
          </a:p>
          <a:p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1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Overgangsløsning</a:t>
            </a:r>
            <a:endParaRPr lang="nb-NO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2090738"/>
            <a:ext cx="7267575" cy="345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27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Endring i hovedfordeling fra fakultet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1907292"/>
            <a:ext cx="5992478" cy="1377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3501008"/>
            <a:ext cx="7651649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 bwMode="auto">
          <a:xfrm flipH="1">
            <a:off x="5220072" y="2636912"/>
            <a:ext cx="2376264" cy="17281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 flipV="1">
            <a:off x="5220072" y="5733256"/>
            <a:ext cx="1872208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7524328" y="2420888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>
                <a:solidFill>
                  <a:srgbClr val="FF0000"/>
                </a:solidFill>
              </a:rPr>
              <a:t>Ny komponent fra 2018: BOA</a:t>
            </a:r>
            <a:endParaRPr lang="nb-NO" sz="1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20272" y="5913276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rgbClr val="FF0000"/>
                </a:solidFill>
              </a:rPr>
              <a:t>Ny </a:t>
            </a:r>
            <a:r>
              <a:rPr lang="nb-NO" sz="1400" dirty="0" smtClean="0">
                <a:solidFill>
                  <a:srgbClr val="FF0000"/>
                </a:solidFill>
              </a:rPr>
              <a:t>komponent fra 2018: </a:t>
            </a:r>
            <a:r>
              <a:rPr lang="nb-NO" sz="1400" dirty="0">
                <a:solidFill>
                  <a:srgbClr val="FF0000"/>
                </a:solidFill>
              </a:rPr>
              <a:t>K</a:t>
            </a:r>
            <a:r>
              <a:rPr lang="nb-NO" sz="1400" dirty="0" smtClean="0">
                <a:solidFill>
                  <a:srgbClr val="FF0000"/>
                </a:solidFill>
              </a:rPr>
              <a:t>andidater</a:t>
            </a:r>
            <a:endParaRPr lang="nb-NO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95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696200" cy="965974"/>
          </a:xfrm>
        </p:spPr>
        <p:txBody>
          <a:bodyPr/>
          <a:lstStyle/>
          <a:p>
            <a:r>
              <a:rPr lang="nb-NO" sz="2800" dirty="0" smtClean="0"/>
              <a:t>Fordeling av hovedtildelingen:</a:t>
            </a:r>
            <a:endParaRPr lang="en-US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92894"/>
            <a:ext cx="2160240" cy="3003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741462" y="2492893"/>
            <a:ext cx="288032" cy="30034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rgbClr val="000000"/>
                </a:solidFill>
              </a:rPr>
              <a:t>Skatt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275856" y="3752205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1804174"/>
            <a:ext cx="16786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000000"/>
                </a:solidFill>
              </a:rPr>
              <a:t>Fra fakultetet</a:t>
            </a:r>
          </a:p>
          <a:p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51920" y="1838534"/>
            <a:ext cx="20938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IMBs </a:t>
            </a:r>
            <a:r>
              <a:rPr lang="en-US" dirty="0" err="1" smtClean="0">
                <a:solidFill>
                  <a:srgbClr val="000000"/>
                </a:solidFill>
              </a:rPr>
              <a:t>avdelinger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05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492894"/>
            <a:ext cx="1842917" cy="300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rved Down Arrow 2"/>
          <p:cNvSpPr/>
          <p:nvPr/>
        </p:nvSpPr>
        <p:spPr bwMode="auto">
          <a:xfrm>
            <a:off x="5868818" y="2740034"/>
            <a:ext cx="1727517" cy="472941"/>
          </a:xfrm>
          <a:prstGeom prst="curved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948264" y="3212976"/>
            <a:ext cx="1584176" cy="19442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nb-NO" dirty="0" smtClean="0">
                <a:solidFill>
                  <a:srgbClr val="000000"/>
                </a:solidFill>
              </a:rPr>
              <a:t>IMBs</a:t>
            </a:r>
          </a:p>
          <a:p>
            <a:r>
              <a:rPr lang="nb-NO" dirty="0">
                <a:solidFill>
                  <a:srgbClr val="000000"/>
                </a:solidFill>
              </a:rPr>
              <a:t>f</a:t>
            </a:r>
            <a:r>
              <a:rPr lang="nb-NO" dirty="0" smtClean="0">
                <a:solidFill>
                  <a:srgbClr val="000000"/>
                </a:solidFill>
              </a:rPr>
              <a:t>ellesnivå finansieres ved at avdelingene beskattes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85365" y="1838534"/>
            <a:ext cx="13099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smtClean="0">
                <a:solidFill>
                  <a:srgbClr val="000000"/>
                </a:solidFill>
              </a:rPr>
              <a:t>IMB felles</a:t>
            </a:r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74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Undervisningsansvar IMB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5-årig master i Klinisk ernæring</a:t>
            </a:r>
          </a:p>
          <a:p>
            <a:r>
              <a:rPr lang="nb-NO" dirty="0" smtClean="0"/>
              <a:t>Ca 1/3 </a:t>
            </a:r>
            <a:r>
              <a:rPr lang="nb-NO" dirty="0"/>
              <a:t>av undervisningen </a:t>
            </a:r>
            <a:r>
              <a:rPr lang="nb-NO" dirty="0" smtClean="0"/>
              <a:t>av profesjonsstudiet i MEDISIN, </a:t>
            </a:r>
            <a:r>
              <a:rPr lang="nb-NO" dirty="0"/>
              <a:t>fortrinnsvis i de </a:t>
            </a:r>
            <a:r>
              <a:rPr lang="nb-NO" dirty="0" smtClean="0"/>
              <a:t>fire første semestrene</a:t>
            </a:r>
            <a:endParaRPr lang="nb-NO" dirty="0"/>
          </a:p>
          <a:p>
            <a:r>
              <a:rPr lang="nb-NO" dirty="0" smtClean="0"/>
              <a:t>PhD-emner</a:t>
            </a:r>
          </a:p>
          <a:p>
            <a:endParaRPr lang="nb-NO" dirty="0" smtClean="0"/>
          </a:p>
          <a:p>
            <a:r>
              <a:rPr lang="nb-NO" dirty="0" smtClean="0"/>
              <a:t>Budsjettfordelingsmodellen </a:t>
            </a:r>
            <a:r>
              <a:rPr lang="nb-NO" dirty="0"/>
              <a:t>må ta høyde for at kvalitet og omfang av begge studier sikres. </a:t>
            </a:r>
          </a:p>
        </p:txBody>
      </p:sp>
    </p:spTree>
    <p:extLst>
      <p:ext uri="{BB962C8B-B14F-4D97-AF65-F5344CB8AC3E}">
        <p14:creationId xmlns:p14="http://schemas.microsoft.com/office/powerpoint/2010/main" val="405577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Utdanningskomponenten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Overgang fra uttelling for undervisningstimer til uttelling for studieplasser, studiepoeng og </a:t>
            </a:r>
            <a:r>
              <a:rPr lang="nb-NO" dirty="0">
                <a:solidFill>
                  <a:srgbClr val="FF0000"/>
                </a:solidFill>
              </a:rPr>
              <a:t>ferdigutdannede kandidater (ny</a:t>
            </a:r>
            <a:r>
              <a:rPr lang="nb-NO" dirty="0" smtClean="0">
                <a:solidFill>
                  <a:srgbClr val="FF0000"/>
                </a:solidFill>
              </a:rPr>
              <a:t>). </a:t>
            </a:r>
          </a:p>
          <a:p>
            <a:endParaRPr lang="nb-NO" dirty="0" smtClean="0"/>
          </a:p>
          <a:p>
            <a:r>
              <a:rPr lang="nb-NO" dirty="0" smtClean="0"/>
              <a:t>IMBs modell ser bort fra at studieplasser og studiepoeng i medisin og ernæring har ulike finansieringskategorier</a:t>
            </a:r>
          </a:p>
          <a:p>
            <a:endParaRPr lang="nb-NO" dirty="0" smtClean="0"/>
          </a:p>
          <a:p>
            <a:r>
              <a:rPr lang="nb-NO" dirty="0" smtClean="0"/>
              <a:t>Uttelling for </a:t>
            </a:r>
            <a:r>
              <a:rPr lang="nb-NO" dirty="0"/>
              <a:t>ferdigutdannede kandidater i henhold </a:t>
            </a:r>
            <a:r>
              <a:rPr lang="nb-NO" dirty="0" smtClean="0"/>
              <a:t>til finansieringskategori</a:t>
            </a:r>
            <a:endParaRPr lang="nb-NO" dirty="0"/>
          </a:p>
          <a:p>
            <a:endParaRPr lang="nb-NO" dirty="0" smtClean="0"/>
          </a:p>
          <a:p>
            <a:r>
              <a:rPr lang="nb-NO" dirty="0" smtClean="0"/>
              <a:t>Fordeling basert på studieplaner </a:t>
            </a:r>
            <a:r>
              <a:rPr lang="nb-NO" dirty="0" smtClean="0"/>
              <a:t>og normert studiepoengproduksjon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95049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210" y="548680"/>
            <a:ext cx="8229600" cy="1143000"/>
          </a:xfrm>
        </p:spPr>
        <p:txBody>
          <a:bodyPr>
            <a:normAutofit/>
          </a:bodyPr>
          <a:lstStyle/>
          <a:p>
            <a:r>
              <a:rPr lang="nb-NO" sz="3100" u="sng" dirty="0" smtClean="0"/>
              <a:t>Medisin</a:t>
            </a:r>
            <a:r>
              <a:rPr lang="nb-NO" sz="3100" dirty="0" smtClean="0"/>
              <a:t>: </a:t>
            </a:r>
            <a:r>
              <a:rPr lang="nb-NO" sz="2400" dirty="0" smtClean="0"/>
              <a:t>Ukeekvivalenter </a:t>
            </a:r>
            <a:r>
              <a:rPr lang="nb-NO" sz="2400" dirty="0"/>
              <a:t>per halvår og per </a:t>
            </a:r>
            <a:r>
              <a:rPr lang="nb-NO" sz="2400" dirty="0" smtClean="0"/>
              <a:t>studieløp</a:t>
            </a:r>
            <a:endParaRPr lang="nb-NO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985983"/>
              </p:ext>
            </p:extLst>
          </p:nvPr>
        </p:nvGraphicFramePr>
        <p:xfrm>
          <a:off x="1043608" y="1772816"/>
          <a:ext cx="6984775" cy="4183338"/>
        </p:xfrm>
        <a:graphic>
          <a:graphicData uri="http://schemas.openxmlformats.org/drawingml/2006/table">
            <a:tbl>
              <a:tblPr/>
              <a:tblGrid>
                <a:gridCol w="1941530"/>
                <a:gridCol w="982604"/>
                <a:gridCol w="899734"/>
                <a:gridCol w="1018120"/>
                <a:gridCol w="1100990"/>
                <a:gridCol w="1041797"/>
              </a:tblGrid>
              <a:tr h="313051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>
                          <a:effectLst/>
                          <a:latin typeface="Arial"/>
                        </a:rPr>
                        <a:t>Ukeekvivalenter (UE) per studieløp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295660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MEDISIN (IMBs andel)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MolMed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>
                          <a:effectLst/>
                          <a:latin typeface="Arial"/>
                        </a:rPr>
                        <a:t>Ernæring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>
                          <a:effectLst/>
                          <a:latin typeface="Arial"/>
                        </a:rPr>
                        <a:t>Atferdsfag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Biostatistikk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Sum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3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Modul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24,3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0,3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0,5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>
                          <a:effectLst/>
                          <a:latin typeface="Arial"/>
                        </a:rPr>
                        <a:t>                2,0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27,0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3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Modul 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28,6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1,9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2,3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32,8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3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Modul 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0,5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2,0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2,5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3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Modul 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1,0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1,0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3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Modul 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3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Modul 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0,3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0,3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3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Modul 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3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Modul 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0,5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1,3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1,8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3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>
                          <a:effectLst/>
                          <a:latin typeface="Arial"/>
                        </a:rPr>
                        <a:t>Sum MEDISIN </a:t>
                      </a:r>
                      <a:endParaRPr lang="nb-NO" sz="14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nb-NO" sz="1400" b="0" i="0" u="none" strike="noStrike" dirty="0" smtClean="0">
                          <a:effectLst/>
                          <a:latin typeface="Arial"/>
                        </a:rPr>
                        <a:t>(IMBs </a:t>
                      </a:r>
                      <a:r>
                        <a:rPr lang="nb-NO" sz="1400" b="0" i="0" u="none" strike="noStrike" dirty="0">
                          <a:effectLst/>
                          <a:latin typeface="Arial"/>
                        </a:rPr>
                        <a:t>andel)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52,9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3,2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7,3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2,0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65,3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227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>
                          <a:effectLst/>
                          <a:latin typeface="Arial"/>
                        </a:rPr>
                        <a:t>Prosentvis andel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14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u="sng" dirty="0">
                <a:solidFill>
                  <a:srgbClr val="000000"/>
                </a:solidFill>
              </a:rPr>
              <a:t>Medisin</a:t>
            </a:r>
            <a:r>
              <a:rPr lang="nb-NO" dirty="0">
                <a:solidFill>
                  <a:srgbClr val="000000"/>
                </a:solidFill>
              </a:rPr>
              <a:t>: </a:t>
            </a:r>
            <a:r>
              <a:rPr lang="nb-NO" sz="2000" u="sng" dirty="0">
                <a:solidFill>
                  <a:srgbClr val="000000"/>
                </a:solidFill>
              </a:rPr>
              <a:t>studiepoeng</a:t>
            </a:r>
            <a:r>
              <a:rPr lang="nb-NO" sz="2000" dirty="0">
                <a:solidFill>
                  <a:srgbClr val="000000"/>
                </a:solidFill>
              </a:rPr>
              <a:t> per halvår og per studieløp</a:t>
            </a:r>
            <a:endParaRPr lang="nb-NO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073670"/>
              </p:ext>
            </p:extLst>
          </p:nvPr>
        </p:nvGraphicFramePr>
        <p:xfrm>
          <a:off x="1259632" y="2780928"/>
          <a:ext cx="5832648" cy="2880318"/>
        </p:xfrm>
        <a:graphic>
          <a:graphicData uri="http://schemas.openxmlformats.org/drawingml/2006/table">
            <a:tbl>
              <a:tblPr/>
              <a:tblGrid>
                <a:gridCol w="1618535"/>
                <a:gridCol w="819137"/>
                <a:gridCol w="750053"/>
                <a:gridCol w="855323"/>
                <a:gridCol w="921118"/>
                <a:gridCol w="868482"/>
              </a:tblGrid>
              <a:tr h="396481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 dirty="0">
                          <a:effectLst/>
                          <a:latin typeface="Arial"/>
                        </a:rPr>
                        <a:t>MEDISIN (IMBs andel)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>
                          <a:effectLst/>
                          <a:latin typeface="Arial"/>
                        </a:rPr>
                        <a:t>MolMed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>
                          <a:effectLst/>
                          <a:latin typeface="Arial"/>
                        </a:rPr>
                        <a:t>Ernæring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>
                          <a:effectLst/>
                          <a:latin typeface="Arial"/>
                        </a:rPr>
                        <a:t>Atferdsfag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1" i="0" u="none" strike="noStrike">
                          <a:effectLst/>
                          <a:latin typeface="Arial"/>
                        </a:rPr>
                        <a:t>Biostatistikk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900" b="1" i="0" u="none" strike="noStrike" dirty="0">
                          <a:effectLst/>
                          <a:latin typeface="Arial"/>
                        </a:rPr>
                        <a:t>Sum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24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36,4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0,4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0,8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3,0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40,5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24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42,9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2,9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3,4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49,1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24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0,8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3,0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3,8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24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1,5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1,5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24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24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0,4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0,4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24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24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Modul 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0,8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1,9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2,6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59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 dirty="0">
                          <a:effectLst/>
                          <a:latin typeface="Arial"/>
                        </a:rPr>
                        <a:t>Sum MEDISIN </a:t>
                      </a:r>
                      <a:endParaRPr lang="nb-NO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nb-NO" sz="1000" b="1" i="0" u="none" strike="noStrike" dirty="0" smtClean="0">
                          <a:effectLst/>
                          <a:latin typeface="Arial"/>
                        </a:rPr>
                        <a:t>(</a:t>
                      </a:r>
                      <a:r>
                        <a:rPr lang="nb-NO" sz="1000" b="1" i="0" u="none" strike="noStrike" dirty="0">
                          <a:effectLst/>
                          <a:latin typeface="Arial"/>
                        </a:rPr>
                        <a:t>IMBs andel</a:t>
                      </a:r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79,3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4,7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10,9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3,0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97,9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86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Prosentvis andel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1187624" y="5085184"/>
            <a:ext cx="5976664" cy="360040"/>
          </a:xfrm>
          <a:prstGeom prst="roundRect">
            <a:avLst/>
          </a:prstGeom>
          <a:noFill/>
          <a:ln w="412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435735"/>
            <a:ext cx="1870214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611560" y="1772816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Medisinstudiet består totalt av 240 ukeekvivalenter og utgjør 360 studiepoeng. En ukeekvivalent tilsvarer altså 1,5 studiepoeng.</a:t>
            </a:r>
          </a:p>
        </p:txBody>
      </p:sp>
    </p:spTree>
    <p:extLst>
      <p:ext uri="{BB962C8B-B14F-4D97-AF65-F5344CB8AC3E}">
        <p14:creationId xmlns:p14="http://schemas.microsoft.com/office/powerpoint/2010/main" val="35522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872" y="629816"/>
            <a:ext cx="8553128" cy="1143000"/>
          </a:xfrm>
        </p:spPr>
        <p:txBody>
          <a:bodyPr>
            <a:normAutofit/>
          </a:bodyPr>
          <a:lstStyle/>
          <a:p>
            <a:r>
              <a:rPr lang="nb-NO" sz="3200" u="sng" dirty="0" smtClean="0"/>
              <a:t>Klinisk ernæring</a:t>
            </a:r>
            <a:r>
              <a:rPr lang="nb-NO" sz="3200" dirty="0" smtClean="0"/>
              <a:t>: </a:t>
            </a:r>
            <a:r>
              <a:rPr lang="nb-NO" sz="2700" u="sng" dirty="0" smtClean="0"/>
              <a:t>studiepoeng</a:t>
            </a:r>
            <a:r>
              <a:rPr lang="nb-NO" sz="2700" dirty="0" smtClean="0"/>
              <a:t> </a:t>
            </a:r>
            <a:r>
              <a:rPr lang="nb-NO" sz="2700" dirty="0"/>
              <a:t>per emne, fordelt etter </a:t>
            </a:r>
            <a:r>
              <a:rPr lang="nb-NO" sz="2700" dirty="0" smtClean="0"/>
              <a:t>avdelingenes undervisningsandel </a:t>
            </a:r>
            <a:endParaRPr lang="nb-NO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060848"/>
            <a:ext cx="7696200" cy="4114800"/>
          </a:xfrm>
        </p:spPr>
        <p:txBody>
          <a:bodyPr/>
          <a:lstStyle/>
          <a:p>
            <a:endParaRPr lang="nb-NO" sz="1200" dirty="0" smtClean="0"/>
          </a:p>
          <a:p>
            <a:endParaRPr lang="nb-NO" sz="1200" dirty="0"/>
          </a:p>
          <a:p>
            <a:endParaRPr lang="nb-NO" sz="1200" dirty="0" smtClean="0"/>
          </a:p>
          <a:p>
            <a:endParaRPr lang="nb-NO" sz="1200" dirty="0"/>
          </a:p>
          <a:p>
            <a:endParaRPr lang="nb-NO" sz="1200" dirty="0" smtClean="0"/>
          </a:p>
          <a:p>
            <a:endParaRPr lang="nb-NO" sz="1200" dirty="0"/>
          </a:p>
          <a:p>
            <a:endParaRPr lang="nb-NO" sz="1200" dirty="0" smtClean="0"/>
          </a:p>
          <a:p>
            <a:endParaRPr lang="nb-NO" sz="1200" dirty="0"/>
          </a:p>
          <a:p>
            <a:endParaRPr lang="nb-NO" sz="1200" dirty="0" smtClean="0"/>
          </a:p>
          <a:p>
            <a:endParaRPr lang="nb-NO" sz="1200" dirty="0"/>
          </a:p>
          <a:p>
            <a:endParaRPr lang="nb-NO" sz="1200" dirty="0" smtClean="0"/>
          </a:p>
          <a:p>
            <a:endParaRPr lang="nb-NO" sz="1200" dirty="0"/>
          </a:p>
          <a:p>
            <a:endParaRPr lang="nb-NO" sz="1200" dirty="0" smtClean="0"/>
          </a:p>
          <a:p>
            <a:endParaRPr lang="nb-NO" sz="1200" dirty="0"/>
          </a:p>
          <a:p>
            <a:endParaRPr lang="nb-NO" sz="1200" dirty="0" smtClean="0"/>
          </a:p>
          <a:p>
            <a:endParaRPr lang="nb-NO" sz="1200" dirty="0"/>
          </a:p>
          <a:p>
            <a:r>
              <a:rPr lang="nb-NO" sz="1200" dirty="0" smtClean="0"/>
              <a:t>ERN1100 </a:t>
            </a:r>
            <a:r>
              <a:rPr lang="nb-NO" sz="1200" dirty="0"/>
              <a:t>starter i vårsemesteret, går over to semester og tilsvarer Modul 1. Studiepoengene for ERN1100 er fordelt i </a:t>
            </a:r>
            <a:r>
              <a:rPr lang="nb-NO" sz="1200" dirty="0" err="1"/>
              <a:t>hht</a:t>
            </a:r>
            <a:r>
              <a:rPr lang="nb-NO" sz="1200" dirty="0"/>
              <a:t>. UE-fordelingen i Modul 1. ** ERN2200 tilsvarer 13 av </a:t>
            </a:r>
            <a:r>
              <a:rPr lang="nb-NO" sz="1200" dirty="0" smtClean="0"/>
              <a:t>20 </a:t>
            </a:r>
            <a:r>
              <a:rPr lang="nb-NO" sz="1200" dirty="0"/>
              <a:t>uker av vårsemesteret i Modul 2. </a:t>
            </a:r>
            <a:r>
              <a:rPr lang="nb-NO" sz="1200" dirty="0" smtClean="0"/>
              <a:t>13/20 </a:t>
            </a:r>
            <a:r>
              <a:rPr lang="nb-NO" sz="1200" dirty="0"/>
              <a:t>av studiepoeng for ERN2200 er fordelt i hht. UE-fordelingen i Modul 2. De resterende </a:t>
            </a:r>
            <a:r>
              <a:rPr lang="nb-NO" sz="1200" dirty="0" smtClean="0"/>
              <a:t>9/20 </a:t>
            </a:r>
            <a:r>
              <a:rPr lang="nb-NO" sz="1200" dirty="0"/>
              <a:t>er lagt til Ernæring</a:t>
            </a:r>
            <a:r>
              <a:rPr lang="nb-NO" sz="1200" dirty="0" smtClean="0"/>
              <a:t>.</a:t>
            </a:r>
          </a:p>
          <a:p>
            <a:r>
              <a:rPr lang="nb-NO" sz="1200" dirty="0"/>
              <a:t>Det er korrigert for gruppeundervisning utført av Avdeling for ernæring for egne studenter  (6% i Modul 1 og 4 % i Modul 2)</a:t>
            </a:r>
          </a:p>
          <a:p>
            <a:endParaRPr lang="nb-NO" dirty="0"/>
          </a:p>
        </p:txBody>
      </p:sp>
      <p:sp>
        <p:nvSpPr>
          <p:cNvPr id="6" name="Rounded Rectangle 5"/>
          <p:cNvSpPr/>
          <p:nvPr/>
        </p:nvSpPr>
        <p:spPr>
          <a:xfrm>
            <a:off x="6734349" y="4509120"/>
            <a:ext cx="1798091" cy="9361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400" dirty="0"/>
              <a:t>S</a:t>
            </a:r>
            <a:r>
              <a:rPr lang="nb-NO" sz="1400" dirty="0" smtClean="0"/>
              <a:t>tudiepoengene </a:t>
            </a:r>
            <a:r>
              <a:rPr lang="nb-NO" sz="1400" dirty="0"/>
              <a:t>én enkelt </a:t>
            </a:r>
            <a:r>
              <a:rPr lang="nb-NO" sz="1400" dirty="0" smtClean="0"/>
              <a:t>student avlegger på klinisk ernæring</a:t>
            </a:r>
            <a:endParaRPr lang="nb-NO" sz="1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272" y="1988840"/>
            <a:ext cx="5286077" cy="3384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ounded Rectangle 7"/>
          <p:cNvSpPr/>
          <p:nvPr/>
        </p:nvSpPr>
        <p:spPr bwMode="auto">
          <a:xfrm>
            <a:off x="1403648" y="4977173"/>
            <a:ext cx="5328593" cy="180020"/>
          </a:xfrm>
          <a:prstGeom prst="round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21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-imb-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med-imb-1</Template>
  <TotalTime>3579</TotalTime>
  <Words>1842</Words>
  <Application>Microsoft Office PowerPoint</Application>
  <PresentationFormat>On-screen Show (4:3)</PresentationFormat>
  <Paragraphs>627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med-imb-1</vt:lpstr>
      <vt:lpstr>Office Theme</vt:lpstr>
      <vt:lpstr>Revisjon budsjettfordelingsmodell IMB </vt:lpstr>
      <vt:lpstr>Historikk og status per sept 2017:</vt:lpstr>
      <vt:lpstr>Endring i hovedfordeling fra fakultet </vt:lpstr>
      <vt:lpstr>Fordeling av hovedtildelingen:</vt:lpstr>
      <vt:lpstr>Undervisningsansvar IMB</vt:lpstr>
      <vt:lpstr>Utdanningskomponenten</vt:lpstr>
      <vt:lpstr>Medisin: Ukeekvivalenter per halvår og per studieløp</vt:lpstr>
      <vt:lpstr>Medisin: studiepoeng per halvår og per studieløp</vt:lpstr>
      <vt:lpstr>Klinisk ernæring: studiepoeng per emne, fordelt etter avdelingenes undervisningsandel </vt:lpstr>
      <vt:lpstr>Uttelling studiepoeng</vt:lpstr>
      <vt:lpstr>Fordelingsnøkkel</vt:lpstr>
      <vt:lpstr>Fordelingsnøkkel</vt:lpstr>
      <vt:lpstr>Fordelingsnøkkel</vt:lpstr>
      <vt:lpstr>Oppsummert - utdanningskomponent</vt:lpstr>
      <vt:lpstr>PhD-emner</vt:lpstr>
      <vt:lpstr>Resultatbasert omfordeling (RBO)</vt:lpstr>
      <vt:lpstr>PowerPoint Presentation</vt:lpstr>
      <vt:lpstr>Rekrutteringsstillinger</vt:lpstr>
      <vt:lpstr>Øremerkede tildelinger</vt:lpstr>
      <vt:lpstr>Aktiviteter som ikke lenger er øremerkede</vt:lpstr>
      <vt:lpstr>Skatt</vt:lpstr>
      <vt:lpstr>Utfall av revidert modell Tentativ tildeling per avdeling (uten rekrutteringsstillinger)</vt:lpstr>
      <vt:lpstr>Utfall av revidert modell - målsituasjon Tentativ tildeling per avdeling (uten rekrutteringsstillinger)</vt:lpstr>
      <vt:lpstr>Overgangsløsninger</vt:lpstr>
      <vt:lpstr>Overgangsløsning</vt:lpstr>
    </vt:vector>
  </TitlesOfParts>
  <Company>Universitetet i Oslo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Dialogmøte:</dc:title>
  <dc:creator>Lene Frost Andersen</dc:creator>
  <cp:lastModifiedBy>Trude Abelsen</cp:lastModifiedBy>
  <cp:revision>78</cp:revision>
  <cp:lastPrinted>2017-09-15T11:17:43Z</cp:lastPrinted>
  <dcterms:created xsi:type="dcterms:W3CDTF">2017-01-15T10:07:00Z</dcterms:created>
  <dcterms:modified xsi:type="dcterms:W3CDTF">2017-09-18T13:07:20Z</dcterms:modified>
</cp:coreProperties>
</file>