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Lst>
  <p:notesMasterIdLst>
    <p:notesMasterId r:id="rId50"/>
  </p:notesMasterIdLst>
  <p:handoutMasterIdLst>
    <p:handoutMasterId r:id="rId51"/>
  </p:handoutMasterIdLst>
  <p:sldIdLst>
    <p:sldId id="256" r:id="rId2"/>
    <p:sldId id="343" r:id="rId3"/>
    <p:sldId id="282" r:id="rId4"/>
    <p:sldId id="283" r:id="rId5"/>
    <p:sldId id="278" r:id="rId6"/>
    <p:sldId id="342" r:id="rId7"/>
    <p:sldId id="279" r:id="rId8"/>
    <p:sldId id="284" r:id="rId9"/>
    <p:sldId id="285" r:id="rId10"/>
    <p:sldId id="288" r:id="rId11"/>
    <p:sldId id="289" r:id="rId12"/>
    <p:sldId id="294" r:id="rId13"/>
    <p:sldId id="295" r:id="rId14"/>
    <p:sldId id="296" r:id="rId15"/>
    <p:sldId id="320" r:id="rId16"/>
    <p:sldId id="319" r:id="rId17"/>
    <p:sldId id="297" r:id="rId18"/>
    <p:sldId id="322" r:id="rId19"/>
    <p:sldId id="321" r:id="rId20"/>
    <p:sldId id="318" r:id="rId21"/>
    <p:sldId id="291" r:id="rId22"/>
    <p:sldId id="304" r:id="rId23"/>
    <p:sldId id="327" r:id="rId24"/>
    <p:sldId id="305" r:id="rId25"/>
    <p:sldId id="306" r:id="rId26"/>
    <p:sldId id="328" r:id="rId27"/>
    <p:sldId id="307" r:id="rId28"/>
    <p:sldId id="308" r:id="rId29"/>
    <p:sldId id="292" r:id="rId30"/>
    <p:sldId id="309" r:id="rId31"/>
    <p:sldId id="329" r:id="rId32"/>
    <p:sldId id="310" r:id="rId33"/>
    <p:sldId id="311" r:id="rId34"/>
    <p:sldId id="331" r:id="rId35"/>
    <p:sldId id="330" r:id="rId36"/>
    <p:sldId id="312" r:id="rId37"/>
    <p:sldId id="332" r:id="rId38"/>
    <p:sldId id="333" r:id="rId39"/>
    <p:sldId id="334" r:id="rId40"/>
    <p:sldId id="335" r:id="rId41"/>
    <p:sldId id="336" r:id="rId42"/>
    <p:sldId id="337" r:id="rId43"/>
    <p:sldId id="338" r:id="rId44"/>
    <p:sldId id="339" r:id="rId45"/>
    <p:sldId id="340" r:id="rId46"/>
    <p:sldId id="341" r:id="rId47"/>
    <p:sldId id="317" r:id="rId48"/>
    <p:sldId id="280" r:id="rId49"/>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4" autoAdjust="0"/>
    <p:restoredTop sz="92540" autoAdjust="0"/>
  </p:normalViewPr>
  <p:slideViewPr>
    <p:cSldViewPr>
      <p:cViewPr>
        <p:scale>
          <a:sx n="70" d="100"/>
          <a:sy n="70" d="100"/>
        </p:scale>
        <p:origin x="-1626" y="-360"/>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kant\med-imb-linux-u1\adriancb\pc\Desktop\Data%20-%20Brukerunders&#248;kelse\Analyse%20Del2-Uten%20Intern%20Servic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kant\med-imb-linux-u1\adriancb\pc\Desktop\Data%20-%20Brukerunders&#248;kelse\Analyse%20Del2-Uten%20Intern%20Servic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kant\med-imb-linux-u1\adriancb\pc\Desktop\Data%20-%20Brukerunders&#248;kelse\Analyse%20Del2-Uten%20Intern%20Servic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kant\med-imb-linux-u1\adriancb\pc\Desktop\Data%20-%20Brukerunders&#248;kelse\Analyse%20Del2-Uten%20Intern%20Servic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kant\med-imb-linux-u1\adriancb\pc\Desktop\Data%20-%20Brukerunders&#248;kelse\Analyse%20Del2-Uten%20Intern%20Service.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Hvordan er responstiden ved bestilling</a:t>
            </a:r>
            <a:r>
              <a:rPr lang="nb-NO" dirty="0" smtClean="0"/>
              <a:t>?</a:t>
            </a:r>
            <a:endParaRPr lang="nb-NO"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9444444444444445E-2"/>
                  <c:y val="-4.6296296296296294E-3"/>
                </c:manualLayout>
              </c:layout>
              <c:showLegendKey val="0"/>
              <c:showVal val="1"/>
              <c:showCatName val="0"/>
              <c:showSerName val="0"/>
              <c:showPercent val="0"/>
              <c:showBubbleSize val="0"/>
            </c:dLbl>
            <c:dLbl>
              <c:idx val="1"/>
              <c:layout>
                <c:manualLayout>
                  <c:x val="1.6666666666666666E-2"/>
                  <c:y val="-3.7037037037037035E-2"/>
                </c:manualLayout>
              </c:layout>
              <c:showLegendKey val="0"/>
              <c:showVal val="1"/>
              <c:showCatName val="0"/>
              <c:showSerName val="0"/>
              <c:showPercent val="0"/>
              <c:showBubbleSize val="0"/>
            </c:dLbl>
            <c:dLbl>
              <c:idx val="2"/>
              <c:layout>
                <c:manualLayout>
                  <c:x val="1.1111111111111162E-2"/>
                  <c:y val="-1.8518518518518517E-2"/>
                </c:manualLayout>
              </c:layout>
              <c:showLegendKey val="0"/>
              <c:showVal val="1"/>
              <c:showCatName val="0"/>
              <c:showSerName val="0"/>
              <c:showPercent val="0"/>
              <c:showBubbleSize val="0"/>
            </c:dLbl>
            <c:dLbl>
              <c:idx val="3"/>
              <c:layout>
                <c:manualLayout>
                  <c:x val="1.1111111111111112E-2"/>
                  <c:y val="0"/>
                </c:manualLayout>
              </c:layout>
              <c:showLegendKey val="0"/>
              <c:showVal val="1"/>
              <c:showCatName val="0"/>
              <c:showSerName val="0"/>
              <c:showPercent val="0"/>
              <c:showBubbleSize val="0"/>
            </c:dLbl>
            <c:dLbl>
              <c:idx val="4"/>
              <c:layout>
                <c:manualLayout>
                  <c:x val="5.5555555555555558E-3"/>
                  <c:y val="-9.2592592592592587E-3"/>
                </c:manualLayout>
              </c:layout>
              <c:showLegendKey val="0"/>
              <c:showVal val="1"/>
              <c:showCatName val="0"/>
              <c:showSerName val="0"/>
              <c:showPercent val="0"/>
              <c:showBubbleSize val="0"/>
            </c:dLbl>
            <c:dLbl>
              <c:idx val="5"/>
              <c:layout>
                <c:manualLayout>
                  <c:x val="1.9444444444444445E-2"/>
                  <c:y val="0"/>
                </c:manualLayout>
              </c:layout>
              <c:showLegendKey val="0"/>
              <c:showVal val="1"/>
              <c:showCatName val="0"/>
              <c:showSerName val="0"/>
              <c:showPercent val="0"/>
              <c:showBubbleSize val="0"/>
            </c:dLbl>
            <c:dLbl>
              <c:idx val="6"/>
              <c:layout>
                <c:manualLayout>
                  <c:x val="1.1111111111111112E-2"/>
                  <c:y val="-3.703703703703703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Mek!$K$6:$K$12</c:f>
              <c:strCache>
                <c:ptCount val="7"/>
                <c:pt idx="0">
                  <c:v>6</c:v>
                </c:pt>
                <c:pt idx="1">
                  <c:v>5</c:v>
                </c:pt>
                <c:pt idx="2">
                  <c:v>4</c:v>
                </c:pt>
                <c:pt idx="3">
                  <c:v>3</c:v>
                </c:pt>
                <c:pt idx="4">
                  <c:v>2</c:v>
                </c:pt>
                <c:pt idx="5">
                  <c:v>1</c:v>
                </c:pt>
                <c:pt idx="6">
                  <c:v>Vet ikke</c:v>
                </c:pt>
              </c:strCache>
            </c:strRef>
          </c:cat>
          <c:val>
            <c:numRef>
              <c:f>Mek!$L$6:$L$12</c:f>
              <c:numCache>
                <c:formatCode>0%</c:formatCode>
                <c:ptCount val="7"/>
                <c:pt idx="0">
                  <c:v>0.51648351648351654</c:v>
                </c:pt>
                <c:pt idx="1">
                  <c:v>0.27472527472527475</c:v>
                </c:pt>
                <c:pt idx="2">
                  <c:v>9.8901098901098897E-2</c:v>
                </c:pt>
                <c:pt idx="3">
                  <c:v>2.197802197802198E-2</c:v>
                </c:pt>
                <c:pt idx="4">
                  <c:v>0</c:v>
                </c:pt>
                <c:pt idx="5">
                  <c:v>2.197802197802198E-2</c:v>
                </c:pt>
                <c:pt idx="6">
                  <c:v>6.5934065934065936E-2</c:v>
                </c:pt>
              </c:numCache>
            </c:numRef>
          </c:val>
        </c:ser>
        <c:dLbls>
          <c:showLegendKey val="0"/>
          <c:showVal val="1"/>
          <c:showCatName val="0"/>
          <c:showSerName val="0"/>
          <c:showPercent val="0"/>
          <c:showBubbleSize val="0"/>
        </c:dLbls>
        <c:gapWidth val="150"/>
        <c:shape val="cylinder"/>
        <c:axId val="109332352"/>
        <c:axId val="109339392"/>
        <c:axId val="0"/>
      </c:bar3DChart>
      <c:catAx>
        <c:axId val="109332352"/>
        <c:scaling>
          <c:orientation val="minMax"/>
        </c:scaling>
        <c:delete val="0"/>
        <c:axPos val="b"/>
        <c:majorTickMark val="out"/>
        <c:minorTickMark val="none"/>
        <c:tickLblPos val="nextTo"/>
        <c:crossAx val="109339392"/>
        <c:crosses val="autoZero"/>
        <c:auto val="1"/>
        <c:lblAlgn val="ctr"/>
        <c:lblOffset val="100"/>
        <c:noMultiLvlLbl val="0"/>
      </c:catAx>
      <c:valAx>
        <c:axId val="109339392"/>
        <c:scaling>
          <c:orientation val="minMax"/>
        </c:scaling>
        <c:delete val="0"/>
        <c:axPos val="l"/>
        <c:majorGridlines/>
        <c:numFmt formatCode="0%" sourceLinked="1"/>
        <c:majorTickMark val="out"/>
        <c:minorTickMark val="none"/>
        <c:tickLblPos val="nextTo"/>
        <c:crossAx val="10933235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a:pPr>
            <a:r>
              <a:rPr lang="nb-NO" dirty="0"/>
              <a:t>Hvordan er gjennomføringstiden av oppgaven</a:t>
            </a:r>
            <a:r>
              <a:rPr lang="nb-NO" dirty="0" smtClean="0"/>
              <a:t>?</a:t>
            </a:r>
            <a:endParaRPr lang="nb-NO"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9341669614693951E-2"/>
                  <c:y val="0"/>
                </c:manualLayout>
              </c:layout>
              <c:showLegendKey val="0"/>
              <c:showVal val="1"/>
              <c:showCatName val="0"/>
              <c:showSerName val="0"/>
              <c:showPercent val="0"/>
              <c:showBubbleSize val="0"/>
            </c:dLbl>
            <c:dLbl>
              <c:idx val="1"/>
              <c:layout>
                <c:manualLayout>
                  <c:x val="1.6578573955451936E-2"/>
                  <c:y val="4.6296296296296294E-3"/>
                </c:manualLayout>
              </c:layout>
              <c:showLegendKey val="0"/>
              <c:showVal val="1"/>
              <c:showCatName val="0"/>
              <c:showSerName val="0"/>
              <c:showPercent val="0"/>
              <c:showBubbleSize val="0"/>
            </c:dLbl>
            <c:dLbl>
              <c:idx val="2"/>
              <c:layout>
                <c:manualLayout>
                  <c:x val="1.1052382636967957E-2"/>
                  <c:y val="-1.8518518518518434E-2"/>
                </c:manualLayout>
              </c:layout>
              <c:showLegendKey val="0"/>
              <c:showVal val="1"/>
              <c:showCatName val="0"/>
              <c:showSerName val="0"/>
              <c:showPercent val="0"/>
              <c:showBubbleSize val="0"/>
            </c:dLbl>
            <c:dLbl>
              <c:idx val="3"/>
              <c:layout>
                <c:manualLayout>
                  <c:x val="1.6578573955451936E-2"/>
                  <c:y val="0"/>
                </c:manualLayout>
              </c:layout>
              <c:showLegendKey val="0"/>
              <c:showVal val="1"/>
              <c:showCatName val="0"/>
              <c:showSerName val="0"/>
              <c:showPercent val="0"/>
              <c:showBubbleSize val="0"/>
            </c:dLbl>
            <c:dLbl>
              <c:idx val="4"/>
              <c:layout>
                <c:manualLayout>
                  <c:x val="1.3815478296209946E-2"/>
                  <c:y val="0"/>
                </c:manualLayout>
              </c:layout>
              <c:showLegendKey val="0"/>
              <c:showVal val="1"/>
              <c:showCatName val="0"/>
              <c:showSerName val="0"/>
              <c:showPercent val="0"/>
              <c:showBubbleSize val="0"/>
            </c:dLbl>
            <c:dLbl>
              <c:idx val="5"/>
              <c:layout>
                <c:manualLayout>
                  <c:x val="8.2892869777260684E-3"/>
                  <c:y val="0"/>
                </c:manualLayout>
              </c:layout>
              <c:showLegendKey val="0"/>
              <c:showVal val="1"/>
              <c:showCatName val="0"/>
              <c:showSerName val="0"/>
              <c:showPercent val="0"/>
              <c:showBubbleSize val="0"/>
            </c:dLbl>
            <c:dLbl>
              <c:idx val="6"/>
              <c:layout>
                <c:manualLayout>
                  <c:x val="1.1052165070380615E-2"/>
                  <c:y val="4.629629629629629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Mek!$K$23:$K$29</c:f>
              <c:strCache>
                <c:ptCount val="7"/>
                <c:pt idx="0">
                  <c:v>6</c:v>
                </c:pt>
                <c:pt idx="1">
                  <c:v>5</c:v>
                </c:pt>
                <c:pt idx="2">
                  <c:v>4</c:v>
                </c:pt>
                <c:pt idx="3">
                  <c:v>3</c:v>
                </c:pt>
                <c:pt idx="4">
                  <c:v>2</c:v>
                </c:pt>
                <c:pt idx="5">
                  <c:v>1</c:v>
                </c:pt>
                <c:pt idx="6">
                  <c:v>Vet ikke</c:v>
                </c:pt>
              </c:strCache>
            </c:strRef>
          </c:cat>
          <c:val>
            <c:numRef>
              <c:f>Mek!$L$23:$L$29</c:f>
              <c:numCache>
                <c:formatCode>0%</c:formatCode>
                <c:ptCount val="7"/>
                <c:pt idx="0">
                  <c:v>0.53846153846153844</c:v>
                </c:pt>
                <c:pt idx="1">
                  <c:v>0.25274725274725274</c:v>
                </c:pt>
                <c:pt idx="2">
                  <c:v>9.8901098901098897E-2</c:v>
                </c:pt>
                <c:pt idx="3">
                  <c:v>2.197802197802198E-2</c:v>
                </c:pt>
                <c:pt idx="4">
                  <c:v>1.098901098901099E-2</c:v>
                </c:pt>
                <c:pt idx="5">
                  <c:v>2.197802197802198E-2</c:v>
                </c:pt>
                <c:pt idx="6">
                  <c:v>5.4945054945054944E-2</c:v>
                </c:pt>
              </c:numCache>
            </c:numRef>
          </c:val>
        </c:ser>
        <c:dLbls>
          <c:showLegendKey val="0"/>
          <c:showVal val="1"/>
          <c:showCatName val="0"/>
          <c:showSerName val="0"/>
          <c:showPercent val="0"/>
          <c:showBubbleSize val="0"/>
        </c:dLbls>
        <c:gapWidth val="150"/>
        <c:shape val="box"/>
        <c:axId val="109352064"/>
        <c:axId val="110631552"/>
        <c:axId val="0"/>
      </c:bar3DChart>
      <c:catAx>
        <c:axId val="109352064"/>
        <c:scaling>
          <c:orientation val="minMax"/>
        </c:scaling>
        <c:delete val="0"/>
        <c:axPos val="b"/>
        <c:majorTickMark val="out"/>
        <c:minorTickMark val="none"/>
        <c:tickLblPos val="nextTo"/>
        <c:crossAx val="110631552"/>
        <c:crosses val="autoZero"/>
        <c:auto val="1"/>
        <c:lblAlgn val="ctr"/>
        <c:lblOffset val="100"/>
        <c:noMultiLvlLbl val="0"/>
      </c:catAx>
      <c:valAx>
        <c:axId val="110631552"/>
        <c:scaling>
          <c:orientation val="minMax"/>
        </c:scaling>
        <c:delete val="0"/>
        <c:axPos val="l"/>
        <c:majorGridlines/>
        <c:numFmt formatCode="0%" sourceLinked="1"/>
        <c:majorTickMark val="out"/>
        <c:minorTickMark val="none"/>
        <c:tickLblPos val="nextTo"/>
        <c:crossAx val="10935206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a:t>Hvordan er mottakelsen som bruker på avdelingen?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Pos val="bestFit"/>
            <c:showLegendKey val="0"/>
            <c:showVal val="1"/>
            <c:showCatName val="0"/>
            <c:showSerName val="0"/>
            <c:showPercent val="0"/>
            <c:showBubbleSize val="0"/>
            <c:showLeaderLines val="1"/>
          </c:dLbls>
          <c:cat>
            <c:strRef>
              <c:f>Mek!$K$40:$K$46</c:f>
              <c:strCache>
                <c:ptCount val="7"/>
                <c:pt idx="0">
                  <c:v>6 - Veldig bra</c:v>
                </c:pt>
                <c:pt idx="1">
                  <c:v>5</c:v>
                </c:pt>
                <c:pt idx="2">
                  <c:v>4</c:v>
                </c:pt>
                <c:pt idx="3">
                  <c:v>3</c:v>
                </c:pt>
                <c:pt idx="4">
                  <c:v>2</c:v>
                </c:pt>
                <c:pt idx="5">
                  <c:v>1 - Dårlig</c:v>
                </c:pt>
                <c:pt idx="6">
                  <c:v>Vet ikke</c:v>
                </c:pt>
              </c:strCache>
            </c:strRef>
          </c:cat>
          <c:val>
            <c:numRef>
              <c:f>Mek!$L$40:$L$46</c:f>
              <c:numCache>
                <c:formatCode>0%</c:formatCode>
                <c:ptCount val="7"/>
                <c:pt idx="0">
                  <c:v>0.69230769230769229</c:v>
                </c:pt>
                <c:pt idx="1">
                  <c:v>0.15384615384615385</c:v>
                </c:pt>
                <c:pt idx="2">
                  <c:v>0.12087912087912088</c:v>
                </c:pt>
                <c:pt idx="3">
                  <c:v>0</c:v>
                </c:pt>
                <c:pt idx="4">
                  <c:v>0</c:v>
                </c:pt>
                <c:pt idx="5">
                  <c:v>0</c:v>
                </c:pt>
                <c:pt idx="6">
                  <c:v>3.2967032967032968E-2</c:v>
                </c:pt>
              </c:numCache>
            </c:numRef>
          </c:val>
        </c:ser>
        <c:dLbls>
          <c:dLblPos val="bestFit"/>
          <c:showLegendKey val="0"/>
          <c:showVal val="1"/>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21"/>
    </mc:Choice>
    <mc:Fallback>
      <c:style val="21"/>
    </mc:Fallback>
  </mc:AlternateContent>
  <c:clrMapOvr bg1="lt1" tx1="dk1" bg2="lt2" tx2="dk2" accent1="accent1" accent2="accent2" accent3="accent3" accent4="accent4" accent5="accent5" accent6="accent6" hlink="hlink" folHlink="folHlink"/>
  <c:chart>
    <c:title>
      <c:tx>
        <c:rich>
          <a:bodyPr/>
          <a:lstStyle/>
          <a:p>
            <a:pPr>
              <a:defRPr/>
            </a:pPr>
            <a:r>
              <a:rPr lang="nb-NO" dirty="0"/>
              <a:t>Hvordan opplever du fagkunnskapen på avdelingen</a:t>
            </a:r>
            <a:r>
              <a:rPr lang="nb-NO" dirty="0" smtClean="0"/>
              <a:t>?</a:t>
            </a:r>
            <a:endParaRPr lang="nb-NO"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653E-2"/>
                  <c:y val="-4.6296296296296294E-3"/>
                </c:manualLayout>
              </c:layout>
              <c:showLegendKey val="0"/>
              <c:showVal val="1"/>
              <c:showCatName val="0"/>
              <c:showSerName val="0"/>
              <c:showPercent val="0"/>
              <c:showBubbleSize val="0"/>
            </c:dLbl>
            <c:dLbl>
              <c:idx val="1"/>
              <c:layout>
                <c:manualLayout>
                  <c:x val="1.6666666666666666E-2"/>
                  <c:y val="-9.2592592592591737E-3"/>
                </c:manualLayout>
              </c:layout>
              <c:showLegendKey val="0"/>
              <c:showVal val="1"/>
              <c:showCatName val="0"/>
              <c:showSerName val="0"/>
              <c:showPercent val="0"/>
              <c:showBubbleSize val="0"/>
            </c:dLbl>
            <c:dLbl>
              <c:idx val="2"/>
              <c:layout>
                <c:manualLayout>
                  <c:x val="1.3888888888888888E-2"/>
                  <c:y val="-8.4875562720133283E-17"/>
                </c:manualLayout>
              </c:layout>
              <c:showLegendKey val="0"/>
              <c:showVal val="1"/>
              <c:showCatName val="0"/>
              <c:showSerName val="0"/>
              <c:showPercent val="0"/>
              <c:showBubbleSize val="0"/>
            </c:dLbl>
            <c:dLbl>
              <c:idx val="3"/>
              <c:layout>
                <c:manualLayout>
                  <c:x val="1.3888888888888888E-2"/>
                  <c:y val="-9.2592592592592587E-3"/>
                </c:manualLayout>
              </c:layout>
              <c:showLegendKey val="0"/>
              <c:showVal val="1"/>
              <c:showCatName val="0"/>
              <c:showSerName val="0"/>
              <c:showPercent val="0"/>
              <c:showBubbleSize val="0"/>
            </c:dLbl>
            <c:dLbl>
              <c:idx val="4"/>
              <c:layout>
                <c:manualLayout>
                  <c:x val="1.3888888888888888E-2"/>
                  <c:y val="-1.3888888888888888E-2"/>
                </c:manualLayout>
              </c:layout>
              <c:showLegendKey val="0"/>
              <c:showVal val="1"/>
              <c:showCatName val="0"/>
              <c:showSerName val="0"/>
              <c:showPercent val="0"/>
              <c:showBubbleSize val="0"/>
            </c:dLbl>
            <c:dLbl>
              <c:idx val="5"/>
              <c:layout>
                <c:manualLayout>
                  <c:x val="1.3888888888888888E-2"/>
                  <c:y val="-9.2592592592592587E-3"/>
                </c:manualLayout>
              </c:layout>
              <c:showLegendKey val="0"/>
              <c:showVal val="1"/>
              <c:showCatName val="0"/>
              <c:showSerName val="0"/>
              <c:showPercent val="0"/>
              <c:showBubbleSize val="0"/>
            </c:dLbl>
            <c:dLbl>
              <c:idx val="6"/>
              <c:layout>
                <c:manualLayout>
                  <c:x val="1.1111111111111112E-2"/>
                  <c:y val="-4.629629629629629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Mek!$K$57:$K$63</c:f>
              <c:strCache>
                <c:ptCount val="7"/>
                <c:pt idx="0">
                  <c:v>6</c:v>
                </c:pt>
                <c:pt idx="1">
                  <c:v>5</c:v>
                </c:pt>
                <c:pt idx="2">
                  <c:v>4</c:v>
                </c:pt>
                <c:pt idx="3">
                  <c:v>3</c:v>
                </c:pt>
                <c:pt idx="4">
                  <c:v>2</c:v>
                </c:pt>
                <c:pt idx="5">
                  <c:v>1</c:v>
                </c:pt>
                <c:pt idx="6">
                  <c:v>Vet ikke</c:v>
                </c:pt>
              </c:strCache>
            </c:strRef>
          </c:cat>
          <c:val>
            <c:numRef>
              <c:f>Mek!$L$57:$L$63</c:f>
              <c:numCache>
                <c:formatCode>0%</c:formatCode>
                <c:ptCount val="7"/>
                <c:pt idx="0">
                  <c:v>0.68131868131868134</c:v>
                </c:pt>
                <c:pt idx="1">
                  <c:v>0.16483516483516483</c:v>
                </c:pt>
                <c:pt idx="2">
                  <c:v>6.5934065934065936E-2</c:v>
                </c:pt>
                <c:pt idx="3">
                  <c:v>1.098901098901099E-2</c:v>
                </c:pt>
                <c:pt idx="4">
                  <c:v>0</c:v>
                </c:pt>
                <c:pt idx="5">
                  <c:v>0</c:v>
                </c:pt>
                <c:pt idx="6">
                  <c:v>7.6923076923076927E-2</c:v>
                </c:pt>
              </c:numCache>
            </c:numRef>
          </c:val>
        </c:ser>
        <c:dLbls>
          <c:showLegendKey val="0"/>
          <c:showVal val="1"/>
          <c:showCatName val="0"/>
          <c:showSerName val="0"/>
          <c:showPercent val="0"/>
          <c:showBubbleSize val="0"/>
        </c:dLbls>
        <c:gapWidth val="150"/>
        <c:shape val="box"/>
        <c:axId val="110839296"/>
        <c:axId val="110846336"/>
        <c:axId val="0"/>
      </c:bar3DChart>
      <c:catAx>
        <c:axId val="110839296"/>
        <c:scaling>
          <c:orientation val="minMax"/>
        </c:scaling>
        <c:delete val="0"/>
        <c:axPos val="b"/>
        <c:majorTickMark val="none"/>
        <c:minorTickMark val="none"/>
        <c:tickLblPos val="nextTo"/>
        <c:crossAx val="110846336"/>
        <c:crosses val="autoZero"/>
        <c:auto val="1"/>
        <c:lblAlgn val="ctr"/>
        <c:lblOffset val="100"/>
        <c:noMultiLvlLbl val="0"/>
      </c:catAx>
      <c:valAx>
        <c:axId val="110846336"/>
        <c:scaling>
          <c:orientation val="minMax"/>
        </c:scaling>
        <c:delete val="1"/>
        <c:axPos val="l"/>
        <c:numFmt formatCode="0%" sourceLinked="1"/>
        <c:majorTickMark val="out"/>
        <c:minorTickMark val="none"/>
        <c:tickLblPos val="nextTo"/>
        <c:crossAx val="110839296"/>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nb-NO" dirty="0"/>
              <a:t>Hvordan opplever du kvaliteten på tjenesten</a:t>
            </a:r>
            <a:r>
              <a:rPr lang="nb-NO" dirty="0" smtClean="0"/>
              <a:t>?</a:t>
            </a:r>
            <a:endParaRPr lang="nb-NO" dirty="0"/>
          </a:p>
        </c:rich>
      </c:tx>
      <c:layout/>
      <c:overlay val="0"/>
    </c:title>
    <c:autoTitleDeleted val="0"/>
    <c:plotArea>
      <c:layout/>
      <c:barChart>
        <c:barDir val="col"/>
        <c:grouping val="clustered"/>
        <c:varyColors val="0"/>
        <c:ser>
          <c:idx val="0"/>
          <c:order val="0"/>
          <c:invertIfNegative val="0"/>
          <c:dLbls>
            <c:dLbl>
              <c:idx val="0"/>
              <c:layout>
                <c:manualLayout>
                  <c:x val="1.3888888888888888E-2"/>
                  <c:y val="9.2592592592592587E-3"/>
                </c:manualLayout>
              </c:layout>
              <c:dLblPos val="outEnd"/>
              <c:showLegendKey val="0"/>
              <c:showVal val="1"/>
              <c:showCatName val="0"/>
              <c:showSerName val="0"/>
              <c:showPercent val="0"/>
              <c:showBubbleSize val="0"/>
            </c:dLbl>
            <c:dLbl>
              <c:idx val="1"/>
              <c:layout>
                <c:manualLayout>
                  <c:x val="8.3333333333333332E-3"/>
                  <c:y val="8.4875562720133283E-17"/>
                </c:manualLayout>
              </c:layout>
              <c:dLblPos val="outEnd"/>
              <c:showLegendKey val="0"/>
              <c:showVal val="1"/>
              <c:showCatName val="0"/>
              <c:showSerName val="0"/>
              <c:showPercent val="0"/>
              <c:showBubbleSize val="0"/>
            </c:dLbl>
            <c:dLbl>
              <c:idx val="2"/>
              <c:layout>
                <c:manualLayout>
                  <c:x val="2.7777777777777779E-3"/>
                  <c:y val="0"/>
                </c:manualLayout>
              </c:layout>
              <c:dLblPos val="outEnd"/>
              <c:showLegendKey val="0"/>
              <c:showVal val="1"/>
              <c:showCatName val="0"/>
              <c:showSerName val="0"/>
              <c:showPercent val="0"/>
              <c:showBubbleSize val="0"/>
            </c:dLbl>
            <c:dLbl>
              <c:idx val="3"/>
              <c:layout>
                <c:manualLayout>
                  <c:x val="2.7777777777777779E-3"/>
                  <c:y val="0"/>
                </c:manualLayout>
              </c:layout>
              <c:dLblPos val="outEnd"/>
              <c:showLegendKey val="0"/>
              <c:showVal val="1"/>
              <c:showCatName val="0"/>
              <c:showSerName val="0"/>
              <c:showPercent val="0"/>
              <c:showBubbleSize val="0"/>
            </c:dLbl>
            <c:dLbl>
              <c:idx val="4"/>
              <c:layout>
                <c:manualLayout>
                  <c:x val="0"/>
                  <c:y val="-3.2407407407407406E-2"/>
                </c:manualLayout>
              </c:layout>
              <c:dLblPos val="outEnd"/>
              <c:showLegendKey val="0"/>
              <c:showVal val="1"/>
              <c:showCatName val="0"/>
              <c:showSerName val="0"/>
              <c:showPercent val="0"/>
              <c:showBubbleSize val="0"/>
            </c:dLbl>
            <c:dLbl>
              <c:idx val="5"/>
              <c:layout>
                <c:manualLayout>
                  <c:x val="0"/>
                  <c:y val="-3.2407407407407406E-2"/>
                </c:manualLayout>
              </c:layout>
              <c:dLblPos val="outEnd"/>
              <c:showLegendKey val="0"/>
              <c:showVal val="1"/>
              <c:showCatName val="0"/>
              <c:showSerName val="0"/>
              <c:showPercent val="0"/>
              <c:showBubbleSize val="0"/>
            </c:dLbl>
            <c:dLbl>
              <c:idx val="6"/>
              <c:layout>
                <c:manualLayout>
                  <c:x val="2.7777777777777779E-3"/>
                  <c:y val="0"/>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Mek!$K$75:$K$81</c:f>
              <c:strCache>
                <c:ptCount val="7"/>
                <c:pt idx="0">
                  <c:v>6</c:v>
                </c:pt>
                <c:pt idx="1">
                  <c:v>5</c:v>
                </c:pt>
                <c:pt idx="2">
                  <c:v>4</c:v>
                </c:pt>
                <c:pt idx="3">
                  <c:v>3</c:v>
                </c:pt>
                <c:pt idx="4">
                  <c:v>2</c:v>
                </c:pt>
                <c:pt idx="5">
                  <c:v>1</c:v>
                </c:pt>
                <c:pt idx="6">
                  <c:v>Vet ikke</c:v>
                </c:pt>
              </c:strCache>
            </c:strRef>
          </c:cat>
          <c:val>
            <c:numRef>
              <c:f>Mek!$L$75:$L$81</c:f>
              <c:numCache>
                <c:formatCode>0%</c:formatCode>
                <c:ptCount val="7"/>
                <c:pt idx="0">
                  <c:v>0.68131868131868134</c:v>
                </c:pt>
                <c:pt idx="1">
                  <c:v>0.17582417582417584</c:v>
                </c:pt>
                <c:pt idx="2">
                  <c:v>6.5934065934065936E-2</c:v>
                </c:pt>
                <c:pt idx="3">
                  <c:v>2.197802197802198E-2</c:v>
                </c:pt>
                <c:pt idx="4">
                  <c:v>0</c:v>
                </c:pt>
                <c:pt idx="5">
                  <c:v>0</c:v>
                </c:pt>
                <c:pt idx="6">
                  <c:v>5.4945054945054944E-2</c:v>
                </c:pt>
              </c:numCache>
            </c:numRef>
          </c:val>
        </c:ser>
        <c:dLbls>
          <c:dLblPos val="outEnd"/>
          <c:showLegendKey val="0"/>
          <c:showVal val="1"/>
          <c:showCatName val="0"/>
          <c:showSerName val="0"/>
          <c:showPercent val="0"/>
          <c:showBubbleSize val="0"/>
        </c:dLbls>
        <c:gapWidth val="150"/>
        <c:axId val="110857216"/>
        <c:axId val="110892928"/>
      </c:barChart>
      <c:catAx>
        <c:axId val="110857216"/>
        <c:scaling>
          <c:orientation val="minMax"/>
        </c:scaling>
        <c:delete val="0"/>
        <c:axPos val="b"/>
        <c:majorTickMark val="out"/>
        <c:minorTickMark val="none"/>
        <c:tickLblPos val="nextTo"/>
        <c:crossAx val="110892928"/>
        <c:crosses val="autoZero"/>
        <c:auto val="1"/>
        <c:lblAlgn val="ctr"/>
        <c:lblOffset val="100"/>
        <c:noMultiLvlLbl val="0"/>
      </c:catAx>
      <c:valAx>
        <c:axId val="110892928"/>
        <c:scaling>
          <c:orientation val="minMax"/>
        </c:scaling>
        <c:delete val="0"/>
        <c:axPos val="l"/>
        <c:majorGridlines/>
        <c:numFmt formatCode="0%" sourceLinked="1"/>
        <c:majorTickMark val="out"/>
        <c:minorTickMark val="none"/>
        <c:tickLblPos val="nextTo"/>
        <c:crossAx val="110857216"/>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03CBC6-676D-994E-BC8B-93845DD54113}" type="datetime1">
              <a:rPr lang="nb-NO"/>
              <a:pPr>
                <a:defRPr/>
              </a:pPr>
              <a:t>11.10.2018</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B2F31E5-9D0E-7342-B15D-ED1917DF9E3C}" type="slidenum">
              <a:rPr lang="nb-NO"/>
              <a:pPr>
                <a:defRPr/>
              </a:pPr>
              <a:t>‹#›</a:t>
            </a:fld>
            <a:endParaRPr lang="nb-NO"/>
          </a:p>
        </p:txBody>
      </p:sp>
    </p:spTree>
    <p:extLst>
      <p:ext uri="{BB962C8B-B14F-4D97-AF65-F5344CB8AC3E}">
        <p14:creationId xmlns:p14="http://schemas.microsoft.com/office/powerpoint/2010/main" val="4019694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7A5FA21-22F9-1842-A88E-F51DA8D9093C}" type="slidenum">
              <a:rPr lang="en-US"/>
              <a:pPr>
                <a:defRPr/>
              </a:pPr>
              <a:t>‹#›</a:t>
            </a:fld>
            <a:endParaRPr lang="en-US"/>
          </a:p>
        </p:txBody>
      </p:sp>
    </p:spTree>
    <p:extLst>
      <p:ext uri="{BB962C8B-B14F-4D97-AF65-F5344CB8AC3E}">
        <p14:creationId xmlns:p14="http://schemas.microsoft.com/office/powerpoint/2010/main" val="40124005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A5F7BD6-55D4-CC40-B06B-7B76CEDB0E03}" type="slidenum">
              <a:rPr lang="en-US">
                <a:solidFill>
                  <a:prstClr val="black"/>
                </a:solidFill>
              </a:rPr>
              <a:pPr/>
              <a:t>3</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nb-NO" dirty="0" smtClean="0"/>
              <a:t>Sammenslåing av Mekanisk verksted, IT-avdelingen og Elektronikkverkstedet, samt innføring av seksjonslederrolle med særskilt koordineringsansvar opp mot UiOs Eiendomsavdeling</a:t>
            </a:r>
            <a:endParaRPr lang="nb-N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19</a:t>
            </a:fld>
            <a:endParaRPr lang="en-US"/>
          </a:p>
        </p:txBody>
      </p:sp>
    </p:spTree>
    <p:extLst>
      <p:ext uri="{BB962C8B-B14F-4D97-AF65-F5344CB8AC3E}">
        <p14:creationId xmlns:p14="http://schemas.microsoft.com/office/powerpoint/2010/main" val="386656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20</a:t>
            </a:fld>
            <a:endParaRPr lang="en-US"/>
          </a:p>
        </p:txBody>
      </p:sp>
    </p:spTree>
    <p:extLst>
      <p:ext uri="{BB962C8B-B14F-4D97-AF65-F5344CB8AC3E}">
        <p14:creationId xmlns:p14="http://schemas.microsoft.com/office/powerpoint/2010/main" val="414231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21</a:t>
            </a:fld>
            <a:endParaRPr lang="en-US"/>
          </a:p>
        </p:txBody>
      </p:sp>
    </p:spTree>
    <p:extLst>
      <p:ext uri="{BB962C8B-B14F-4D97-AF65-F5344CB8AC3E}">
        <p14:creationId xmlns:p14="http://schemas.microsoft.com/office/powerpoint/2010/main" val="232141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Ingen vesentlige endringer i fremtidig behov, men vi ser at 20 </a:t>
            </a:r>
            <a:r>
              <a:rPr lang="nb-NO" dirty="0" err="1" smtClean="0"/>
              <a:t>stk</a:t>
            </a:r>
            <a:r>
              <a:rPr lang="nb-NO" dirty="0" smtClean="0"/>
              <a:t> har merket av for ønske om 3D-print</a:t>
            </a:r>
            <a:r>
              <a:rPr lang="nb-NO" baseline="0" dirty="0" smtClean="0"/>
              <a:t> og 15 for bruk av komposittmateriale og karbonstøp etc.</a:t>
            </a:r>
          </a:p>
          <a:p>
            <a:r>
              <a:rPr lang="nb-NO" baseline="0" dirty="0" smtClean="0"/>
              <a:t>3D-print: 4 fra SIS, 1 fra OUS, 1 fra </a:t>
            </a:r>
            <a:r>
              <a:rPr lang="nb-NO" baseline="0" dirty="0" err="1" smtClean="0"/>
              <a:t>ern</a:t>
            </a:r>
            <a:r>
              <a:rPr lang="nb-NO" baseline="0" dirty="0" smtClean="0"/>
              <a:t>, 1 fra biostatistikk, resten </a:t>
            </a:r>
            <a:r>
              <a:rPr lang="nb-NO" baseline="0" dirty="0" err="1" smtClean="0"/>
              <a:t>Molmed</a:t>
            </a:r>
            <a:r>
              <a:rPr lang="nb-NO" baseline="0" dirty="0" smtClean="0"/>
              <a:t> (13): 4 fast vit, 2 </a:t>
            </a:r>
            <a:r>
              <a:rPr lang="nb-NO" baseline="0" dirty="0" err="1" smtClean="0"/>
              <a:t>tekn</a:t>
            </a:r>
            <a:r>
              <a:rPr lang="nb-NO" baseline="0" dirty="0" smtClean="0"/>
              <a:t>, resten midl vit.</a:t>
            </a:r>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28</a:t>
            </a:fld>
            <a:endParaRPr lang="en-US"/>
          </a:p>
        </p:txBody>
      </p:sp>
    </p:spTree>
    <p:extLst>
      <p:ext uri="{BB962C8B-B14F-4D97-AF65-F5344CB8AC3E}">
        <p14:creationId xmlns:p14="http://schemas.microsoft.com/office/powerpoint/2010/main" val="19120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36</a:t>
            </a:fld>
            <a:endParaRPr lang="en-US"/>
          </a:p>
        </p:txBody>
      </p:sp>
    </p:spTree>
    <p:extLst>
      <p:ext uri="{BB962C8B-B14F-4D97-AF65-F5344CB8AC3E}">
        <p14:creationId xmlns:p14="http://schemas.microsoft.com/office/powerpoint/2010/main" val="48393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37</a:t>
            </a:fld>
            <a:endParaRPr lang="en-US"/>
          </a:p>
        </p:txBody>
      </p:sp>
    </p:spTree>
    <p:extLst>
      <p:ext uri="{BB962C8B-B14F-4D97-AF65-F5344CB8AC3E}">
        <p14:creationId xmlns:p14="http://schemas.microsoft.com/office/powerpoint/2010/main" val="48393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47</a:t>
            </a:fld>
            <a:endParaRPr lang="en-US"/>
          </a:p>
        </p:txBody>
      </p:sp>
    </p:spTree>
    <p:extLst>
      <p:ext uri="{BB962C8B-B14F-4D97-AF65-F5344CB8AC3E}">
        <p14:creationId xmlns:p14="http://schemas.microsoft.com/office/powerpoint/2010/main" val="187759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664B3A8-0910-4CEB-9A51-5900D3F16532}"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250073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sz="1200" dirty="0" smtClean="0"/>
              <a:t>Få av de inviterte som ikke er ansatt, men kun tilknyttet IMB besvarte undersøkelsen (25 respondenter). Disse har likevel nyttige tilbakemeldinger til oss.</a:t>
            </a:r>
          </a:p>
          <a:p>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8</a:t>
            </a:fld>
            <a:endParaRPr lang="en-US"/>
          </a:p>
        </p:txBody>
      </p:sp>
    </p:spTree>
    <p:extLst>
      <p:ext uri="{BB962C8B-B14F-4D97-AF65-F5344CB8AC3E}">
        <p14:creationId xmlns:p14="http://schemas.microsoft.com/office/powerpoint/2010/main" val="87192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55 ansatte i </a:t>
            </a:r>
            <a:r>
              <a:rPr lang="nb-NO" dirty="0" err="1" smtClean="0"/>
              <a:t>Adm</a:t>
            </a:r>
            <a:r>
              <a:rPr lang="nb-NO" dirty="0" smtClean="0"/>
              <a:t>, studiestøtte,</a:t>
            </a:r>
            <a:r>
              <a:rPr lang="nb-NO" baseline="0" dirty="0" smtClean="0"/>
              <a:t> </a:t>
            </a:r>
            <a:r>
              <a:rPr lang="nb-NO" dirty="0" smtClean="0"/>
              <a:t>SIS og KPM</a:t>
            </a:r>
          </a:p>
          <a:p>
            <a:r>
              <a:rPr lang="nb-NO" dirty="0" smtClean="0"/>
              <a:t>171 </a:t>
            </a:r>
            <a:r>
              <a:rPr lang="nb-NO" dirty="0" err="1" smtClean="0"/>
              <a:t>Molmed</a:t>
            </a:r>
            <a:endParaRPr lang="nb-NO" dirty="0" smtClean="0"/>
          </a:p>
          <a:p>
            <a:r>
              <a:rPr lang="nb-NO" dirty="0" smtClean="0"/>
              <a:t>66 ernæring</a:t>
            </a:r>
          </a:p>
          <a:p>
            <a:r>
              <a:rPr lang="nb-NO" dirty="0" smtClean="0"/>
              <a:t>13 atferd</a:t>
            </a:r>
          </a:p>
          <a:p>
            <a:r>
              <a:rPr lang="nb-NO" dirty="0" smtClean="0"/>
              <a:t>30 </a:t>
            </a:r>
            <a:r>
              <a:rPr lang="nb-NO" dirty="0" err="1" smtClean="0"/>
              <a:t>biostat</a:t>
            </a:r>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9</a:t>
            </a:fld>
            <a:endParaRPr lang="en-US"/>
          </a:p>
        </p:txBody>
      </p:sp>
    </p:spTree>
    <p:extLst>
      <p:ext uri="{BB962C8B-B14F-4D97-AF65-F5344CB8AC3E}">
        <p14:creationId xmlns:p14="http://schemas.microsoft.com/office/powerpoint/2010/main" val="199016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Per april 2018:</a:t>
            </a:r>
          </a:p>
          <a:p>
            <a:r>
              <a:rPr lang="nb-NO" dirty="0" smtClean="0"/>
              <a:t>70 teknisk ansatte</a:t>
            </a:r>
          </a:p>
          <a:p>
            <a:r>
              <a:rPr lang="nb-NO" dirty="0" smtClean="0"/>
              <a:t>40 </a:t>
            </a:r>
            <a:r>
              <a:rPr lang="nb-NO" dirty="0" err="1" smtClean="0"/>
              <a:t>adm</a:t>
            </a:r>
            <a:r>
              <a:rPr lang="nb-NO" dirty="0" smtClean="0"/>
              <a:t> ansatte (</a:t>
            </a:r>
            <a:r>
              <a:rPr lang="nb-NO" dirty="0" err="1" smtClean="0"/>
              <a:t>inkl</a:t>
            </a:r>
            <a:r>
              <a:rPr lang="nb-NO" dirty="0" smtClean="0"/>
              <a:t> lederstillinger)</a:t>
            </a:r>
          </a:p>
          <a:p>
            <a:r>
              <a:rPr lang="nb-NO" dirty="0" smtClean="0"/>
              <a:t>234 vit totalt</a:t>
            </a:r>
          </a:p>
          <a:p>
            <a:r>
              <a:rPr lang="nb-NO" dirty="0" smtClean="0"/>
              <a:t>65 faste</a:t>
            </a:r>
          </a:p>
          <a:p>
            <a:r>
              <a:rPr lang="nb-NO" dirty="0" smtClean="0"/>
              <a:t>169 midlertidige vit (56 </a:t>
            </a:r>
            <a:r>
              <a:rPr lang="nb-NO" dirty="0" err="1" smtClean="0"/>
              <a:t>stip</a:t>
            </a:r>
            <a:r>
              <a:rPr lang="nb-NO" dirty="0" smtClean="0"/>
              <a:t>,</a:t>
            </a:r>
            <a:r>
              <a:rPr lang="nb-NO" baseline="0" dirty="0" smtClean="0"/>
              <a:t> 44 </a:t>
            </a:r>
            <a:r>
              <a:rPr lang="nb-NO" baseline="0" dirty="0" err="1" smtClean="0"/>
              <a:t>postdc</a:t>
            </a:r>
            <a:r>
              <a:rPr lang="nb-NO" baseline="0" dirty="0" smtClean="0"/>
              <a:t>, 55 forsker, samt </a:t>
            </a:r>
            <a:r>
              <a:rPr lang="nb-NO" baseline="0" dirty="0" err="1" smtClean="0"/>
              <a:t>vitass</a:t>
            </a:r>
            <a:r>
              <a:rPr lang="nb-NO" baseline="0" dirty="0" smtClean="0"/>
              <a:t>, PII, 1. </a:t>
            </a:r>
            <a:r>
              <a:rPr lang="nb-NO" baseline="0" dirty="0" err="1" smtClean="0"/>
              <a:t>aman</a:t>
            </a:r>
            <a:r>
              <a:rPr lang="nb-NO" baseline="0" dirty="0" smtClean="0"/>
              <a:t>-vikarer og </a:t>
            </a:r>
            <a:r>
              <a:rPr lang="nb-NO" baseline="0" dirty="0" err="1" smtClean="0"/>
              <a:t>univ.lektor</a:t>
            </a:r>
            <a:r>
              <a:rPr lang="nb-NO" baseline="0" dirty="0" smtClean="0"/>
              <a:t>)</a:t>
            </a:r>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10</a:t>
            </a:fld>
            <a:endParaRPr lang="en-US"/>
          </a:p>
        </p:txBody>
      </p:sp>
    </p:spTree>
    <p:extLst>
      <p:ext uri="{BB962C8B-B14F-4D97-AF65-F5344CB8AC3E}">
        <p14:creationId xmlns:p14="http://schemas.microsoft.com/office/powerpoint/2010/main" val="200468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Plassholder for lysbildenummer 3"/>
          <p:cNvSpPr>
            <a:spLocks noGrp="1"/>
          </p:cNvSpPr>
          <p:nvPr>
            <p:ph type="sldNum" sz="quarter" idx="10"/>
          </p:nvPr>
        </p:nvSpPr>
        <p:spPr/>
        <p:txBody>
          <a:bodyPr/>
          <a:lstStyle/>
          <a:p>
            <a:pPr>
              <a:defRPr/>
            </a:pPr>
            <a:fld id="{E7A5FA21-22F9-1842-A88E-F51DA8D9093C}" type="slidenum">
              <a:rPr lang="en-US" smtClean="0"/>
              <a:pPr>
                <a:defRPr/>
              </a:pPr>
              <a:t>11</a:t>
            </a:fld>
            <a:endParaRPr lang="en-US"/>
          </a:p>
        </p:txBody>
      </p:sp>
    </p:spTree>
    <p:extLst>
      <p:ext uri="{BB962C8B-B14F-4D97-AF65-F5344CB8AC3E}">
        <p14:creationId xmlns:p14="http://schemas.microsoft.com/office/powerpoint/2010/main" val="312195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199 svar, 14 ikke svart</a:t>
            </a:r>
            <a:endParaRPr lang="nb-NO" dirty="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13</a:t>
            </a:fld>
            <a:endParaRPr lang="en-US"/>
          </a:p>
        </p:txBody>
      </p:sp>
    </p:spTree>
    <p:extLst>
      <p:ext uri="{BB962C8B-B14F-4D97-AF65-F5344CB8AC3E}">
        <p14:creationId xmlns:p14="http://schemas.microsoft.com/office/powerpoint/2010/main" val="68136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0" fontAlgn="base" latinLnBrk="0" hangingPunct="0">
              <a:lnSpc>
                <a:spcPct val="100000"/>
              </a:lnSpc>
              <a:spcBef>
                <a:spcPct val="30000"/>
              </a:spcBef>
              <a:spcAft>
                <a:spcPct val="0"/>
              </a:spcAft>
              <a:buClrTx/>
              <a:buSzTx/>
              <a:buFontTx/>
              <a:buChar char="-"/>
              <a:tabLst/>
              <a:defRPr/>
            </a:pPr>
            <a:r>
              <a:rPr lang="nb-NO" sz="1400" dirty="0" smtClean="0"/>
              <a:t>9 respondenter har gitt fritekstsvar som bemerker </a:t>
            </a:r>
            <a:r>
              <a:rPr lang="nb-NO" sz="1400" baseline="0" dirty="0" smtClean="0"/>
              <a:t>blandet eller dårlig mottakelse</a:t>
            </a:r>
            <a:r>
              <a:rPr lang="nb-NO" sz="1400" dirty="0" smtClean="0"/>
              <a:t>. </a:t>
            </a:r>
            <a:r>
              <a:rPr lang="nb-NO" sz="1400" baseline="0" dirty="0" smtClean="0"/>
              <a:t>NB! Flere av disse gir likevel høy score!</a:t>
            </a:r>
          </a:p>
          <a:p>
            <a:pPr marL="285750" indent="-285750">
              <a:buFontTx/>
              <a:buChar char="-"/>
            </a:pPr>
            <a:r>
              <a:rPr lang="nb-NO" sz="1400" dirty="0" smtClean="0"/>
              <a:t>Av disse har 2 svart 1, men resten har svart 4 og en har svart 5! Det betyr at dette ikke er helhetsinntrykket.</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nb-NO" sz="1400" dirty="0" smtClean="0"/>
              <a:t>Kun 4 svarte 1 på mottakelse, og kun 2 svarte 2. En av de som svarte 2, har </a:t>
            </a:r>
            <a:r>
              <a:rPr lang="nb-NO" sz="1400" dirty="0" err="1" smtClean="0"/>
              <a:t>imidlertig</a:t>
            </a:r>
            <a:r>
              <a:rPr lang="nb-NO" sz="1400" dirty="0" smtClean="0"/>
              <a:t> satt 5 på faglig kompetanse og 6 på kvalitet. Viktig at vi tar på alvor innspillene som kommer, men det må</a:t>
            </a:r>
            <a:r>
              <a:rPr lang="nb-NO" sz="1400" baseline="0" dirty="0" smtClean="0"/>
              <a:t> være saklig for at vi skal kunne ta tak i det.</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nb-NO" sz="1400" baseline="0" dirty="0" smtClean="0"/>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nb-NO" sz="1400" baseline="0" dirty="0" smtClean="0"/>
              <a:t>Husk at dere ser kommentarene løsrevet fra helheten. Eks romoversikt: Dette er etter mitt skjønn feilaktig tolket mye mer negativt enn respondenten har ment, for vedkommende har gitt veldig høy score hele veien, så dette er ment som et innspill og kommer også sammen med en positiv kommentar.</a:t>
            </a:r>
            <a:endParaRPr lang="nb-NO" sz="1400" dirty="0" smtClean="0"/>
          </a:p>
          <a:p>
            <a:pPr marL="285750" indent="-285750">
              <a:buFontTx/>
              <a:buChar char="-"/>
            </a:pPr>
            <a:endParaRPr lang="nb-NO"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sz="1400" dirty="0" smtClean="0"/>
              <a:t>Det betyr anslagsvis at kun to av avdelingens fem faste årsverk, samt mindre enn et halvt </a:t>
            </a:r>
            <a:r>
              <a:rPr lang="nb-NO" sz="1400" dirty="0" err="1" smtClean="0"/>
              <a:t>lærlingårsverk</a:t>
            </a:r>
            <a:r>
              <a:rPr lang="nb-NO" sz="1400" dirty="0" smtClean="0"/>
              <a:t>, benyttes til brukerstøtte.</a:t>
            </a:r>
            <a:endParaRPr kumimoji="0" lang="nb-NO" sz="1400" b="0" i="0" u="none" strike="noStrike" cap="none" normalizeH="0" baseline="0" dirty="0" smtClean="0">
              <a:ln>
                <a:noFill/>
              </a:ln>
              <a:solidFill>
                <a:schemeClr val="tx1"/>
              </a:solidFill>
              <a:effectLst/>
            </a:endParaRPr>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16</a:t>
            </a:fld>
            <a:endParaRPr lang="en-US"/>
          </a:p>
        </p:txBody>
      </p:sp>
    </p:spTree>
    <p:extLst>
      <p:ext uri="{BB962C8B-B14F-4D97-AF65-F5344CB8AC3E}">
        <p14:creationId xmlns:p14="http://schemas.microsoft.com/office/powerpoint/2010/main" val="399033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p:txBody>
      </p:sp>
      <p:sp>
        <p:nvSpPr>
          <p:cNvPr id="4" name="Slide Number Placeholder 3"/>
          <p:cNvSpPr>
            <a:spLocks noGrp="1"/>
          </p:cNvSpPr>
          <p:nvPr>
            <p:ph type="sldNum" sz="quarter" idx="10"/>
          </p:nvPr>
        </p:nvSpPr>
        <p:spPr/>
        <p:txBody>
          <a:bodyPr/>
          <a:lstStyle/>
          <a:p>
            <a:pPr>
              <a:defRPr/>
            </a:pPr>
            <a:fld id="{E7A5FA21-22F9-1842-A88E-F51DA8D9093C}" type="slidenum">
              <a:rPr lang="en-US" smtClean="0"/>
              <a:pPr>
                <a:defRPr/>
              </a:pPr>
              <a:t>18</a:t>
            </a:fld>
            <a:endParaRPr lang="en-US"/>
          </a:p>
        </p:txBody>
      </p:sp>
    </p:spTree>
    <p:extLst>
      <p:ext uri="{BB962C8B-B14F-4D97-AF65-F5344CB8AC3E}">
        <p14:creationId xmlns:p14="http://schemas.microsoft.com/office/powerpoint/2010/main" val="371156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BE57389C-B62A-FC4E-883C-81C912132B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84E18950-947B-9A4A-93E1-88E3838D40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554E5A98-231D-754A-BE71-DD0F181708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8AAC3D1D-3415-4341-9B6D-C8DAECE58B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endParaRPr lang="nb-NO"/>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92A02AEF-9B37-3D49-A137-02474C350E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endParaRPr lang="nb-NO"/>
          </a:p>
        </p:txBody>
      </p:sp>
      <p:sp>
        <p:nvSpPr>
          <p:cNvPr id="8" name="Rectangle 11"/>
          <p:cNvSpPr>
            <a:spLocks noGrp="1" noChangeArrowheads="1"/>
          </p:cNvSpPr>
          <p:nvPr>
            <p:ph type="ftr" sz="quarter" idx="11"/>
          </p:nvPr>
        </p:nvSpPr>
        <p:spPr/>
        <p:txBody>
          <a:bodyPr/>
          <a:lstStyle>
            <a:lvl1pPr>
              <a:defRPr/>
            </a:lvl1pPr>
          </a:lstStyle>
          <a:p>
            <a:pPr>
              <a:defRPr/>
            </a:pPr>
            <a:endParaRPr lang="en-US"/>
          </a:p>
        </p:txBody>
      </p:sp>
      <p:sp>
        <p:nvSpPr>
          <p:cNvPr id="9" name="Rectangle 12"/>
          <p:cNvSpPr>
            <a:spLocks noGrp="1" noChangeArrowheads="1"/>
          </p:cNvSpPr>
          <p:nvPr>
            <p:ph type="sldNum" sz="quarter" idx="12"/>
          </p:nvPr>
        </p:nvSpPr>
        <p:spPr/>
        <p:txBody>
          <a:bodyPr/>
          <a:lstStyle>
            <a:lvl1pPr>
              <a:defRPr/>
            </a:lvl1pPr>
          </a:lstStyle>
          <a:p>
            <a:pPr>
              <a:defRPr/>
            </a:pPr>
            <a:fld id="{0CE11D12-E1D5-D44B-8E48-B0E04450B3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endParaRPr lang="nb-NO"/>
          </a:p>
        </p:txBody>
      </p:sp>
      <p:sp>
        <p:nvSpPr>
          <p:cNvPr id="4" name="Rectangle 11"/>
          <p:cNvSpPr>
            <a:spLocks noGrp="1" noChangeArrowheads="1"/>
          </p:cNvSpPr>
          <p:nvPr>
            <p:ph type="ftr" sz="quarter" idx="11"/>
          </p:nvPr>
        </p:nvSpPr>
        <p:spPr/>
        <p:txBody>
          <a:bodyPr/>
          <a:lstStyle>
            <a:lvl1pPr>
              <a:defRPr/>
            </a:lvl1pPr>
          </a:lstStyle>
          <a:p>
            <a:pPr>
              <a:defRPr/>
            </a:pPr>
            <a:endParaRPr lang="en-US"/>
          </a:p>
        </p:txBody>
      </p:sp>
      <p:sp>
        <p:nvSpPr>
          <p:cNvPr id="5" name="Rectangle 12"/>
          <p:cNvSpPr>
            <a:spLocks noGrp="1" noChangeArrowheads="1"/>
          </p:cNvSpPr>
          <p:nvPr>
            <p:ph type="sldNum" sz="quarter" idx="12"/>
          </p:nvPr>
        </p:nvSpPr>
        <p:spPr/>
        <p:txBody>
          <a:bodyPr/>
          <a:lstStyle>
            <a:lvl1pPr>
              <a:defRPr/>
            </a:lvl1pPr>
          </a:lstStyle>
          <a:p>
            <a:pPr>
              <a:defRPr/>
            </a:pPr>
            <a:fld id="{C78529E3-5F83-764A-B942-A83F6EE74B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nb-NO"/>
          </a:p>
        </p:txBody>
      </p:sp>
      <p:sp>
        <p:nvSpPr>
          <p:cNvPr id="3" name="Rectangle 11"/>
          <p:cNvSpPr>
            <a:spLocks noGrp="1" noChangeArrowheads="1"/>
          </p:cNvSpPr>
          <p:nvPr>
            <p:ph type="ftr" sz="quarter" idx="11"/>
          </p:nvPr>
        </p:nvSpPr>
        <p:spPr/>
        <p:txBody>
          <a:bodyPr/>
          <a:lstStyle>
            <a:lvl1pPr>
              <a:defRPr/>
            </a:lvl1pPr>
          </a:lstStyle>
          <a:p>
            <a:pPr>
              <a:defRPr/>
            </a:pPr>
            <a:endParaRPr lang="en-US"/>
          </a:p>
        </p:txBody>
      </p:sp>
      <p:sp>
        <p:nvSpPr>
          <p:cNvPr id="4" name="Rectangle 12"/>
          <p:cNvSpPr>
            <a:spLocks noGrp="1" noChangeArrowheads="1"/>
          </p:cNvSpPr>
          <p:nvPr>
            <p:ph type="sldNum" sz="quarter" idx="12"/>
          </p:nvPr>
        </p:nvSpPr>
        <p:spPr/>
        <p:txBody>
          <a:bodyPr/>
          <a:lstStyle>
            <a:lvl1pPr>
              <a:defRPr/>
            </a:lvl1pPr>
          </a:lstStyle>
          <a:p>
            <a:pPr>
              <a:defRPr/>
            </a:pPr>
            <a:fld id="{29E504F5-645A-594C-BAF0-F93026CA4A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055B71CB-E381-0846-B09C-0D1C245AF3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nb-NO"/>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11A068DE-6464-E04C-9E13-ACDA79DED5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endParaRPr lang="nb-NO"/>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endParaRPr lang="en-US"/>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BA1A4FF5-9392-6845-AD51-AA6F281DD362}" type="slidenum">
              <a:rPr lang="en-US"/>
              <a:pPr>
                <a:defRPr/>
              </a:pPr>
              <a:t>‹#›</a:t>
            </a:fld>
            <a:endParaRPr lang="en-US"/>
          </a:p>
        </p:txBody>
      </p:sp>
      <p:pic>
        <p:nvPicPr>
          <p:cNvPr id="8" name="Picture 7" descr="MED_IMB_A.png"/>
          <p:cNvPicPr>
            <a:picLocks noChangeAspect="1"/>
          </p:cNvPicPr>
          <p:nvPr/>
        </p:nvPicPr>
        <p:blipFill>
          <a:blip r:embed="rId13"/>
          <a:stretch>
            <a:fillRect/>
          </a:stretch>
        </p:blipFill>
        <p:spPr>
          <a:xfrm>
            <a:off x="304800" y="228600"/>
            <a:ext cx="3429872" cy="325989"/>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uio.no/tjenester/it/maskin/programvare/programkios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r>
              <a:rPr lang="nb-NO" dirty="0"/>
              <a:t>Kartlegging av tjenestetilbud og brukertilfredshet for </a:t>
            </a:r>
            <a:r>
              <a:rPr lang="nb-NO" dirty="0" smtClean="0"/>
              <a:t>Seksjon for intern </a:t>
            </a:r>
            <a:r>
              <a:rPr lang="nb-NO" dirty="0"/>
              <a:t>s</a:t>
            </a:r>
            <a:r>
              <a:rPr lang="nb-NO" dirty="0" smtClean="0"/>
              <a:t>ervice</a:t>
            </a:r>
            <a:r>
              <a:rPr lang="nb-NO" dirty="0"/>
              <a:t/>
            </a:r>
            <a:br>
              <a:rPr lang="nb-NO" dirty="0"/>
            </a:br>
            <a:endParaRPr lang="nb-NO" dirty="0"/>
          </a:p>
        </p:txBody>
      </p:sp>
      <p:sp>
        <p:nvSpPr>
          <p:cNvPr id="15363" name="Rectangle 3"/>
          <p:cNvSpPr>
            <a:spLocks noGrp="1" noChangeArrowheads="1"/>
          </p:cNvSpPr>
          <p:nvPr>
            <p:ph type="subTitle" idx="1"/>
          </p:nvPr>
        </p:nvSpPr>
        <p:spPr/>
        <p:txBody>
          <a:bodyPr/>
          <a:lstStyle/>
          <a:p>
            <a:r>
              <a:rPr lang="nb-NO" dirty="0" smtClean="0"/>
              <a:t>Resultater brukerundersøkelse</a:t>
            </a:r>
          </a:p>
          <a:p>
            <a:endParaRPr lang="nb-NO" dirty="0"/>
          </a:p>
          <a:p>
            <a:r>
              <a:rPr lang="nb-NO" dirty="0"/>
              <a:t>Instituttråd 31. mai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Bruk av tjenestene</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11</a:t>
            </a:fld>
            <a:endParaRPr lang="en-US"/>
          </a:p>
        </p:txBody>
      </p:sp>
      <p:graphicFrame>
        <p:nvGraphicFramePr>
          <p:cNvPr id="5" name="Tabell 4"/>
          <p:cNvGraphicFramePr>
            <a:graphicFrameLocks noGrp="1"/>
          </p:cNvGraphicFramePr>
          <p:nvPr>
            <p:extLst>
              <p:ext uri="{D42A27DB-BD31-4B8C-83A1-F6EECF244321}">
                <p14:modId xmlns:p14="http://schemas.microsoft.com/office/powerpoint/2010/main" val="3835820882"/>
              </p:ext>
            </p:extLst>
          </p:nvPr>
        </p:nvGraphicFramePr>
        <p:xfrm>
          <a:off x="971600" y="2276872"/>
          <a:ext cx="4253212" cy="2336656"/>
        </p:xfrm>
        <a:graphic>
          <a:graphicData uri="http://schemas.openxmlformats.org/drawingml/2006/table">
            <a:tbl>
              <a:tblPr firstRow="1" bandRow="1">
                <a:tableStyleId>{5C22544A-7EE6-4342-B048-85BDC9FD1C3A}</a:tableStyleId>
              </a:tblPr>
              <a:tblGrid>
                <a:gridCol w="2736304"/>
                <a:gridCol w="1516908"/>
              </a:tblGrid>
              <a:tr h="370840">
                <a:tc>
                  <a:txBody>
                    <a:bodyPr/>
                    <a:lstStyle/>
                    <a:p>
                      <a:endParaRPr lang="en-US" dirty="0"/>
                    </a:p>
                  </a:txBody>
                  <a:tcPr/>
                </a:tc>
                <a:tc>
                  <a:txBody>
                    <a:bodyPr/>
                    <a:lstStyle/>
                    <a:p>
                      <a:endParaRPr lang="en-US"/>
                    </a:p>
                  </a:txBody>
                  <a:tcPr/>
                </a:tc>
              </a:tr>
              <a:tr h="370840">
                <a:tc>
                  <a:txBody>
                    <a:bodyPr/>
                    <a:lstStyle/>
                    <a:p>
                      <a:r>
                        <a:rPr lang="nn-NO" dirty="0" smtClean="0"/>
                        <a:t>IT-</a:t>
                      </a:r>
                      <a:r>
                        <a:rPr lang="nn-NO" dirty="0" err="1" smtClean="0"/>
                        <a:t>avdelingen</a:t>
                      </a:r>
                      <a:endParaRPr lang="nn-NO" dirty="0" smtClean="0"/>
                    </a:p>
                  </a:txBody>
                  <a:tcPr/>
                </a:tc>
                <a:tc>
                  <a:txBody>
                    <a:bodyPr/>
                    <a:lstStyle/>
                    <a:p>
                      <a:r>
                        <a:rPr lang="nn-NO" dirty="0" smtClean="0"/>
                        <a:t>199</a:t>
                      </a:r>
                      <a:endParaRPr lang="en-US" dirty="0"/>
                    </a:p>
                  </a:txBody>
                  <a:tcPr/>
                </a:tc>
              </a:tr>
              <a:tr h="370840">
                <a:tc>
                  <a:txBody>
                    <a:bodyPr/>
                    <a:lstStyle/>
                    <a:p>
                      <a:r>
                        <a:rPr lang="nn-NO" dirty="0" smtClean="0"/>
                        <a:t>Mekanisk verksted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dirty="0" smtClean="0"/>
                        <a:t>110</a:t>
                      </a:r>
                    </a:p>
                  </a:txBody>
                  <a:tcPr/>
                </a:tc>
              </a:tr>
              <a:tr h="482456">
                <a:tc>
                  <a:txBody>
                    <a:bodyPr/>
                    <a:lstStyle/>
                    <a:p>
                      <a:r>
                        <a:rPr lang="nn-NO" dirty="0" smtClean="0"/>
                        <a:t>Foto</a:t>
                      </a:r>
                      <a:r>
                        <a:rPr lang="nn-NO" baseline="0" dirty="0" smtClean="0"/>
                        <a:t> og grafikk</a:t>
                      </a:r>
                      <a:endParaRPr lang="nn-NO" dirty="0"/>
                    </a:p>
                  </a:txBody>
                  <a:tcPr/>
                </a:tc>
                <a:tc>
                  <a:txBody>
                    <a:bodyPr/>
                    <a:lstStyle/>
                    <a:p>
                      <a:r>
                        <a:rPr lang="nn-NO" dirty="0" smtClean="0"/>
                        <a:t>94</a:t>
                      </a:r>
                      <a:endParaRPr lang="en-US" dirty="0"/>
                    </a:p>
                  </a:txBody>
                  <a:tcPr/>
                </a:tc>
              </a:tr>
              <a:tr h="370840">
                <a:tc>
                  <a:txBody>
                    <a:bodyPr/>
                    <a:lstStyle/>
                    <a:p>
                      <a:r>
                        <a:rPr lang="nn-NO" dirty="0" err="1" smtClean="0"/>
                        <a:t>Elektronikkverkstedet</a:t>
                      </a:r>
                      <a:endParaRPr lang="nn-NO"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dirty="0" smtClean="0"/>
                        <a:t>93</a:t>
                      </a:r>
                    </a:p>
                  </a:txBody>
                  <a:tcPr/>
                </a:tc>
              </a:tr>
              <a:tr h="370840">
                <a:tc>
                  <a:txBody>
                    <a:bodyPr/>
                    <a:lstStyle/>
                    <a:p>
                      <a:r>
                        <a:rPr lang="nb-NO" dirty="0" smtClean="0"/>
                        <a:t>Ingen</a:t>
                      </a:r>
                      <a:endParaRPr lang="en-US" dirty="0"/>
                    </a:p>
                  </a:txBody>
                  <a:tcPr/>
                </a:tc>
                <a:tc>
                  <a:txBody>
                    <a:bodyPr/>
                    <a:lstStyle/>
                    <a:p>
                      <a:r>
                        <a:rPr lang="nb-NO" dirty="0" smtClean="0"/>
                        <a:t>5</a:t>
                      </a:r>
                      <a:endParaRPr lang="en-US" dirty="0"/>
                    </a:p>
                  </a:txBody>
                  <a:tcPr/>
                </a:tc>
              </a:tr>
            </a:tbl>
          </a:graphicData>
        </a:graphic>
      </p:graphicFrame>
      <p:sp>
        <p:nvSpPr>
          <p:cNvPr id="3" name="Rounded Rectangle 2"/>
          <p:cNvSpPr/>
          <p:nvPr/>
        </p:nvSpPr>
        <p:spPr bwMode="auto">
          <a:xfrm>
            <a:off x="1043608" y="5157192"/>
            <a:ext cx="7344816" cy="72008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I funnene som presenteres for hver avdeling, er det disse tallene som ligger til grunn for antall respondenter</a:t>
            </a:r>
            <a:r>
              <a:rPr kumimoji="0" lang="nb-NO" sz="1400" b="0" i="0" u="none" strike="noStrike" cap="none" normalizeH="0" dirty="0" smtClean="0">
                <a:ln>
                  <a:noFill/>
                </a:ln>
                <a:solidFill>
                  <a:schemeClr val="tx1"/>
                </a:solidFill>
                <a:effectLst/>
                <a:latin typeface="Arial" charset="0"/>
                <a:ea typeface="ヒラギノ角ゴ Pro W3" charset="-128"/>
                <a:cs typeface="ヒラギノ角ゴ Pro W3" charset="-128"/>
              </a:rPr>
              <a:t> for den respektive avdeling, med mindre annet er angitt</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042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IT-avdelingen</a:t>
            </a:r>
            <a:endParaRPr lang="nb-NO" dirty="0"/>
          </a:p>
        </p:txBody>
      </p:sp>
      <p:sp>
        <p:nvSpPr>
          <p:cNvPr id="6" name="Text Placeholder 5"/>
          <p:cNvSpPr>
            <a:spLocks noGrp="1"/>
          </p:cNvSpPr>
          <p:nvPr>
            <p:ph type="body" idx="1"/>
          </p:nvPr>
        </p:nvSpPr>
        <p:spPr/>
        <p:txBody>
          <a:bodyPr/>
          <a:lstStyle/>
          <a:p>
            <a:endParaRPr lang="nb-NO"/>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12</a:t>
            </a:fld>
            <a:endParaRPr lang="en-US"/>
          </a:p>
        </p:txBody>
      </p:sp>
    </p:spTree>
    <p:extLst>
      <p:ext uri="{BB962C8B-B14F-4D97-AF65-F5344CB8AC3E}">
        <p14:creationId xmlns:p14="http://schemas.microsoft.com/office/powerpoint/2010/main" val="1192095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7916" y="726771"/>
            <a:ext cx="7696200" cy="1143000"/>
          </a:xfrm>
        </p:spPr>
        <p:txBody>
          <a:bodyPr/>
          <a:lstStyle/>
          <a:p>
            <a:r>
              <a:rPr lang="nb-NO" dirty="0" smtClean="0">
                <a:solidFill>
                  <a:schemeClr val="bg2"/>
                </a:solidFill>
              </a:rPr>
              <a:t>IT-avdelingen</a:t>
            </a:r>
            <a:r>
              <a:rPr lang="nb-NO" dirty="0" smtClean="0"/>
              <a:t/>
            </a:r>
            <a:br>
              <a:rPr lang="nb-NO" dirty="0" smtClean="0"/>
            </a:br>
            <a:r>
              <a:rPr lang="nb-NO" dirty="0"/>
              <a:t>Kjennskap til tjenestene</a:t>
            </a:r>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13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16150"/>
            <a:ext cx="4356484" cy="253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1187624" y="5085184"/>
            <a:ext cx="6984776" cy="15121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nb-NO" dirty="0" smtClean="0"/>
              <a:t>90 % har svart 4 eller høyere på spørsmål om de er godt kjent med IT-avdelingens tjenester</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46 % er helt enig i at</a:t>
            </a:r>
            <a:r>
              <a:rPr kumimoji="0" lang="nb-NO" sz="2000" b="0" i="0" u="none" strike="noStrike" cap="none" normalizeH="0" dirty="0" smtClean="0">
                <a:ln>
                  <a:noFill/>
                </a:ln>
                <a:solidFill>
                  <a:schemeClr val="tx1"/>
                </a:solidFill>
                <a:effectLst/>
                <a:latin typeface="Arial" charset="0"/>
                <a:ea typeface="ヒラギノ角ゴ Pro W3" charset="-128"/>
                <a:cs typeface="ヒラギノ角ゴ Pro W3" charset="-128"/>
              </a:rPr>
              <a:t> det</a:t>
            </a: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 er enkelt å bestille tjenester hos IT, og 90 % har svart 4 eller høyere</a:t>
            </a: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178909"/>
            <a:ext cx="4277432" cy="257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39209" y="548680"/>
            <a:ext cx="3600400" cy="523220"/>
          </a:xfrm>
          <a:prstGeom prst="rect">
            <a:avLst/>
          </a:prstGeom>
          <a:noFill/>
        </p:spPr>
        <p:txBody>
          <a:bodyPr wrap="square" rtlCol="0">
            <a:spAutoFit/>
          </a:bodyPr>
          <a:lstStyle/>
          <a:p>
            <a:r>
              <a:rPr lang="nb-NO" sz="1400" i="1" dirty="0" smtClean="0"/>
              <a:t>Alternativer 1-6 der 1 = helt uenig og 6 = helt enig, samt «Vet ikke/ikke relevant»</a:t>
            </a:r>
            <a:endParaRPr lang="nb-NO" sz="1400" i="1" dirty="0"/>
          </a:p>
        </p:txBody>
      </p:sp>
    </p:spTree>
    <p:extLst>
      <p:ext uri="{BB962C8B-B14F-4D97-AF65-F5344CB8AC3E}">
        <p14:creationId xmlns:p14="http://schemas.microsoft.com/office/powerpoint/2010/main" val="579856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IT-avdelingen</a:t>
            </a:r>
            <a:r>
              <a:rPr lang="nb-NO" dirty="0" smtClean="0"/>
              <a:t/>
            </a:r>
            <a:br>
              <a:rPr lang="nb-NO" dirty="0" smtClean="0"/>
            </a:br>
            <a:r>
              <a:rPr lang="nb-NO" dirty="0" smtClean="0"/>
              <a:t>Tjenester benyttet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14</a:t>
            </a:fld>
            <a:endParaRPr lang="en-US"/>
          </a:p>
        </p:txBody>
      </p:sp>
      <p:sp>
        <p:nvSpPr>
          <p:cNvPr id="3" name="Rounded Rectangle 2"/>
          <p:cNvSpPr/>
          <p:nvPr/>
        </p:nvSpPr>
        <p:spPr bwMode="auto">
          <a:xfrm>
            <a:off x="5796136" y="2155030"/>
            <a:ext cx="3096344" cy="357822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600" b="0" i="0" u="none" strike="noStrike" cap="none" normalizeH="0" baseline="0" dirty="0" smtClean="0">
                <a:ln>
                  <a:noFill/>
                </a:ln>
                <a:solidFill>
                  <a:schemeClr val="tx1"/>
                </a:solidFill>
                <a:effectLst/>
                <a:latin typeface="Arial" charset="0"/>
                <a:ea typeface="ヒラギノ角ゴ Pro W3" charset="-128"/>
                <a:cs typeface="ヒラギノ角ゴ Pro W3" charset="-128"/>
              </a:rPr>
              <a:t>Ca. ¾ av respondentene benytter</a:t>
            </a:r>
            <a:r>
              <a:rPr kumimoji="0" lang="nb-NO" sz="1600" b="0" i="0" u="none" strike="noStrike" cap="none" normalizeH="0" dirty="0" smtClean="0">
                <a:ln>
                  <a:noFill/>
                </a:ln>
                <a:solidFill>
                  <a:schemeClr val="tx1"/>
                </a:solidFill>
                <a:effectLst/>
                <a:latin typeface="Arial" charset="0"/>
                <a:ea typeface="ヒラギノ角ゴ Pro W3" charset="-128"/>
                <a:cs typeface="ヒラギノ角ゴ Pro W3" charset="-128"/>
              </a:rPr>
              <a:t> IT-avdelingen til i</a:t>
            </a:r>
            <a:r>
              <a:rPr kumimoji="0" lang="nb-NO" sz="1600" b="0" i="0" u="none" strike="noStrike" cap="none" normalizeH="0" baseline="0" dirty="0" smtClean="0">
                <a:ln>
                  <a:noFill/>
                </a:ln>
                <a:solidFill>
                  <a:schemeClr val="tx1"/>
                </a:solidFill>
                <a:effectLst/>
                <a:latin typeface="Arial" charset="0"/>
                <a:ea typeface="ヒラギノ角ゴ Pro W3" charset="-128"/>
                <a:cs typeface="ヒラギノ角ゴ Pro W3" charset="-128"/>
              </a:rPr>
              <a:t>nstallasjon og tilpasning av programvare, samt støtte til PC,</a:t>
            </a:r>
            <a:r>
              <a:rPr kumimoji="0" lang="nb-NO" sz="1600" b="0" i="0" u="none" strike="noStrike" cap="none" normalizeH="0" dirty="0" smtClean="0">
                <a:ln>
                  <a:noFill/>
                </a:ln>
                <a:solidFill>
                  <a:schemeClr val="tx1"/>
                </a:solidFill>
                <a:effectLst/>
                <a:latin typeface="Arial" charset="0"/>
                <a:ea typeface="ヒラギノ角ゴ Pro W3" charset="-128"/>
                <a:cs typeface="ヒラギノ角ゴ Pro W3" charset="-128"/>
              </a:rPr>
              <a:t> mobile og bærbare enheter</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sz="1600" b="0" i="0" u="none" strike="noStrike" cap="none" normalizeH="0" dirty="0" smtClean="0">
              <a:ln>
                <a:noFill/>
              </a:ln>
              <a:solidFill>
                <a:schemeClr val="tx1"/>
              </a:solidFill>
              <a:effectLst/>
              <a:latin typeface="Arial" charset="0"/>
              <a:ea typeface="ヒラギノ角ゴ Pro W3" charset="-128"/>
              <a:cs typeface="ヒラギノ角ゴ Pro W3" charset="-128"/>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600" baseline="0" dirty="0" smtClean="0"/>
              <a:t>Anskaffelser, rådgivningstjenester</a:t>
            </a:r>
            <a:r>
              <a:rPr lang="nb-NO" sz="1600" dirty="0" smtClean="0"/>
              <a:t> og støtte til AV-utstyr og undervisning benyttes av mellom 30 og 40 %</a:t>
            </a:r>
            <a:endParaRPr kumimoji="0" lang="nb-NO" sz="16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55029"/>
            <a:ext cx="4670425"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41587" y="5877272"/>
            <a:ext cx="2880320" cy="338554"/>
          </a:xfrm>
          <a:prstGeom prst="rect">
            <a:avLst/>
          </a:prstGeom>
          <a:noFill/>
        </p:spPr>
        <p:txBody>
          <a:bodyPr wrap="square" rtlCol="0">
            <a:spAutoFit/>
          </a:bodyPr>
          <a:lstStyle/>
          <a:p>
            <a:r>
              <a:rPr lang="nb-NO" sz="1600" i="1" dirty="0" smtClean="0"/>
              <a:t>Flere svaralternativer er mulig</a:t>
            </a:r>
            <a:endParaRPr lang="nb-NO" sz="1600" i="1" dirty="0"/>
          </a:p>
        </p:txBody>
      </p:sp>
    </p:spTree>
    <p:extLst>
      <p:ext uri="{BB962C8B-B14F-4D97-AF65-F5344CB8AC3E}">
        <p14:creationId xmlns:p14="http://schemas.microsoft.com/office/powerpoint/2010/main" val="244164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IT-avdelingen</a:t>
            </a:r>
            <a:r>
              <a:rPr lang="nb-NO" dirty="0" smtClean="0"/>
              <a:t/>
            </a:r>
            <a:br>
              <a:rPr lang="nb-NO" dirty="0" smtClean="0"/>
            </a:br>
            <a:r>
              <a:rPr lang="nb-NO" dirty="0" smtClean="0"/>
              <a:t>Høy tilfredshet med responstid og mottakelse på avdelingen</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15</a:t>
            </a:fld>
            <a:endParaRPr lang="en-US"/>
          </a:p>
        </p:txBody>
      </p:sp>
      <p:sp>
        <p:nvSpPr>
          <p:cNvPr id="2" name="6-Point Star 1"/>
          <p:cNvSpPr/>
          <p:nvPr/>
        </p:nvSpPr>
        <p:spPr bwMode="auto">
          <a:xfrm>
            <a:off x="5508104" y="-99392"/>
            <a:ext cx="3456384" cy="1296144"/>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4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63" y="2372232"/>
            <a:ext cx="3674707" cy="220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372232"/>
            <a:ext cx="4073946" cy="220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669363" y="4869160"/>
            <a:ext cx="7904575" cy="18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Om lag en tredjedel</a:t>
            </a:r>
            <a:r>
              <a:rPr kumimoji="0" lang="nb-NO" sz="2000" b="0" i="0" u="none" strike="noStrike" cap="none" normalizeH="0" dirty="0" smtClean="0">
                <a:ln>
                  <a:noFill/>
                </a:ln>
                <a:solidFill>
                  <a:schemeClr val="tx1"/>
                </a:solidFill>
                <a:effectLst/>
                <a:latin typeface="Arial" charset="0"/>
                <a:ea typeface="ヒラギノ角ゴ Pro W3" charset="-128"/>
                <a:cs typeface="ヒラギノ角ゴ Pro W3" charset="-128"/>
              </a:rPr>
              <a:t> av respondentene gir høyeste score på responstid, og halvparten gir nest høyeste score</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En tredjedel mener mottakelsen som bruker på avdelingen er veldig</a:t>
            </a:r>
            <a:r>
              <a:rPr kumimoji="0" lang="nb-NO" sz="2000" b="0" i="0" u="none" strike="noStrike" cap="none" normalizeH="0" dirty="0" smtClean="0">
                <a:ln>
                  <a:noFill/>
                </a:ln>
                <a:solidFill>
                  <a:schemeClr val="tx1"/>
                </a:solidFill>
                <a:effectLst/>
                <a:latin typeface="Arial" charset="0"/>
                <a:ea typeface="ヒラギノ角ゴ Pro W3" charset="-128"/>
                <a:cs typeface="ヒラギノ角ゴ Pro W3" charset="-128"/>
              </a:rPr>
              <a:t> bra, og like mange svarer 5. Totalt 87 % svarer 4 eller høyere.</a:t>
            </a: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 name="TextBox 5"/>
          <p:cNvSpPr txBox="1"/>
          <p:nvPr/>
        </p:nvSpPr>
        <p:spPr>
          <a:xfrm>
            <a:off x="669363" y="4581128"/>
            <a:ext cx="878301" cy="276999"/>
          </a:xfrm>
          <a:prstGeom prst="rect">
            <a:avLst/>
          </a:prstGeom>
          <a:noFill/>
        </p:spPr>
        <p:txBody>
          <a:bodyPr wrap="square" rtlCol="0">
            <a:spAutoFit/>
          </a:bodyPr>
          <a:lstStyle/>
          <a:p>
            <a:r>
              <a:rPr lang="nb-NO" sz="1200" i="1" dirty="0" smtClean="0"/>
              <a:t>N= 169</a:t>
            </a:r>
            <a:endParaRPr lang="nb-NO" sz="1200" i="1" dirty="0"/>
          </a:p>
        </p:txBody>
      </p:sp>
    </p:spTree>
    <p:extLst>
      <p:ext uri="{BB962C8B-B14F-4D97-AF65-F5344CB8AC3E}">
        <p14:creationId xmlns:p14="http://schemas.microsoft.com/office/powerpoint/2010/main" val="2605526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IT-avdelingen</a:t>
            </a:r>
            <a:r>
              <a:rPr lang="nb-NO" dirty="0" smtClean="0"/>
              <a:t/>
            </a:r>
            <a:br>
              <a:rPr lang="nb-NO" dirty="0" smtClean="0"/>
            </a:br>
            <a:r>
              <a:rPr lang="nb-NO" dirty="0"/>
              <a:t>M</a:t>
            </a:r>
            <a:r>
              <a:rPr lang="nb-NO" dirty="0" smtClean="0"/>
              <a:t>ottakelse på avdelingen</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16</a:t>
            </a:fld>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2880320" cy="156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4860032" y="2276872"/>
            <a:ext cx="3952288" cy="266178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lvl="1" indent="-342900">
              <a:buFont typeface="Wingdings" panose="05000000000000000000" pitchFamily="2" charset="2"/>
              <a:buChar char="v"/>
            </a:pPr>
            <a:r>
              <a:rPr lang="nb-NO" sz="1600" dirty="0" smtClean="0"/>
              <a:t>IT-avdelingen scorer samlet sett høyt på god mottakelse som bruker i avdelingen.</a:t>
            </a:r>
          </a:p>
          <a:p>
            <a:pPr marL="342900" lvl="1" indent="-342900">
              <a:buFont typeface="Wingdings" panose="05000000000000000000" pitchFamily="2" charset="2"/>
              <a:buChar char="v"/>
            </a:pPr>
            <a:endParaRPr lang="nb-NO" sz="1600" dirty="0"/>
          </a:p>
          <a:p>
            <a:pPr marL="342900" lvl="1" indent="-342900">
              <a:buFont typeface="Wingdings" panose="05000000000000000000" pitchFamily="2" charset="2"/>
              <a:buChar char="v"/>
            </a:pPr>
            <a:r>
              <a:rPr lang="nb-NO" sz="1600" dirty="0" smtClean="0"/>
              <a:t>Diskusjon til oppfølging: Hvordan kan vi sikre at brukerne opplever at de blir møtt på en god måte,  uavhengig av hva vi gjør, hvem de treffer og når?</a:t>
            </a:r>
          </a:p>
          <a:p>
            <a:pPr marL="342900" lvl="1" indent="-342900">
              <a:buFont typeface="Wingdings" panose="05000000000000000000" pitchFamily="2" charset="2"/>
              <a:buChar char="v"/>
            </a:pPr>
            <a:endParaRPr kumimoji="0" lang="nb-NO" sz="1600" b="0" i="0" u="none" strike="noStrike" cap="none" normalizeH="0" baseline="0" dirty="0">
              <a:ln>
                <a:noFill/>
              </a:ln>
              <a:solidFill>
                <a:schemeClr val="tx1"/>
              </a:solidFill>
              <a:effectLst/>
            </a:endParaRPr>
          </a:p>
        </p:txBody>
      </p:sp>
      <p:sp>
        <p:nvSpPr>
          <p:cNvPr id="8" name="Rounded Rectangle 7"/>
          <p:cNvSpPr/>
          <p:nvPr/>
        </p:nvSpPr>
        <p:spPr bwMode="auto">
          <a:xfrm>
            <a:off x="899592" y="5661248"/>
            <a:ext cx="7416824" cy="1008112"/>
          </a:xfrm>
          <a:prstGeom prst="roundRect">
            <a:avLst/>
          </a:prstGeom>
          <a:ln>
            <a:prstDash val="dash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nb-NO" sz="1400" dirty="0" smtClean="0"/>
              <a:t>VISSTE DU AT……</a:t>
            </a:r>
          </a:p>
          <a:p>
            <a:pPr algn="ctr"/>
            <a:r>
              <a:rPr lang="nb-NO" sz="1400" dirty="0" smtClean="0"/>
              <a:t>…om lag 60 </a:t>
            </a:r>
            <a:r>
              <a:rPr lang="nb-NO" sz="1400" dirty="0"/>
              <a:t>% av </a:t>
            </a:r>
            <a:r>
              <a:rPr lang="nb-NO" sz="1400" dirty="0" smtClean="0"/>
              <a:t>IT-avdelingens gjøremål utgjør pålagte </a:t>
            </a:r>
            <a:r>
              <a:rPr lang="nb-NO" sz="1400" dirty="0"/>
              <a:t>og nødvendige </a:t>
            </a:r>
            <a:r>
              <a:rPr lang="nb-NO" sz="1400" dirty="0" smtClean="0"/>
              <a:t>driftsoppgaver, som oppgradering av maskinparken og </a:t>
            </a:r>
            <a:r>
              <a:rPr lang="nb-NO" sz="1400" dirty="0"/>
              <a:t>annen infrastruktur, sikkerhetsoppdateringer </a:t>
            </a:r>
            <a:r>
              <a:rPr lang="nb-NO" sz="1400" dirty="0" smtClean="0"/>
              <a:t>og systemmodifikasjoner. Resten er brukerstøtte.</a:t>
            </a:r>
            <a:endParaRPr kumimoji="0" lang="nb-NO" sz="1400" b="0" i="0" u="none" strike="noStrike" cap="none" normalizeH="0" baseline="0" dirty="0">
              <a:ln>
                <a:noFill/>
              </a:ln>
              <a:solidFill>
                <a:schemeClr val="tx1"/>
              </a:solidFill>
              <a:effectLst/>
            </a:endParaRPr>
          </a:p>
        </p:txBody>
      </p:sp>
      <p:sp>
        <p:nvSpPr>
          <p:cNvPr id="6" name="Rounded Rectangular Callout 5"/>
          <p:cNvSpPr/>
          <p:nvPr/>
        </p:nvSpPr>
        <p:spPr bwMode="auto">
          <a:xfrm>
            <a:off x="431540" y="4077072"/>
            <a:ext cx="4356484" cy="1224136"/>
          </a:xfrm>
          <a:prstGeom prst="wedgeRoundRect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i="1" dirty="0" smtClean="0">
                <a:solidFill>
                  <a:schemeClr val="tx1"/>
                </a:solidFill>
                <a:latin typeface="Arial" charset="0"/>
                <a:ea typeface="ヒラギノ角ゴ Pro W3" charset="-128"/>
                <a:cs typeface="ヒラギノ角ゴ Pro W3" charset="-128"/>
              </a:rPr>
              <a:t>At </a:t>
            </a:r>
            <a:r>
              <a:rPr lang="en-US" sz="1600" i="1" dirty="0">
                <a:solidFill>
                  <a:schemeClr val="tx1"/>
                </a:solidFill>
                <a:latin typeface="Arial" charset="0"/>
                <a:ea typeface="ヒラギノ角ゴ Pro W3" charset="-128"/>
                <a:cs typeface="ヒラギノ角ゴ Pro W3" charset="-128"/>
              </a:rPr>
              <a:t>IT </a:t>
            </a:r>
            <a:r>
              <a:rPr lang="en-US" sz="1600" i="1" dirty="0" err="1">
                <a:solidFill>
                  <a:schemeClr val="tx1"/>
                </a:solidFill>
                <a:latin typeface="Arial" charset="0"/>
                <a:ea typeface="ヒラギノ角ゴ Pro W3" charset="-128"/>
                <a:cs typeface="ヒラギノ角ゴ Pro W3" charset="-128"/>
              </a:rPr>
              <a:t>dept</a:t>
            </a:r>
            <a:r>
              <a:rPr lang="en-US" sz="1600" i="1" dirty="0">
                <a:solidFill>
                  <a:schemeClr val="tx1"/>
                </a:solidFill>
                <a:latin typeface="Arial" charset="0"/>
                <a:ea typeface="ヒラギノ角ゴ Pro W3" charset="-128"/>
                <a:cs typeface="ヒラギノ角ゴ Pro W3" charset="-128"/>
              </a:rPr>
              <a:t> they are evidently very skilled and able to solve issues, but also quite busy apparently ... and often there's nobody there to talk to</a:t>
            </a:r>
            <a:endParaRPr kumimoji="0" lang="nb-NO" sz="16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9" name="TextBox 8"/>
          <p:cNvSpPr txBox="1"/>
          <p:nvPr/>
        </p:nvSpPr>
        <p:spPr>
          <a:xfrm>
            <a:off x="323528" y="3553852"/>
            <a:ext cx="3600400" cy="430887"/>
          </a:xfrm>
          <a:prstGeom prst="rect">
            <a:avLst/>
          </a:prstGeom>
          <a:noFill/>
        </p:spPr>
        <p:txBody>
          <a:bodyPr wrap="square" rtlCol="0">
            <a:spAutoFit/>
          </a:bodyPr>
          <a:lstStyle/>
          <a:p>
            <a:r>
              <a:rPr lang="nb-NO" sz="1100" i="1" dirty="0" smtClean="0"/>
              <a:t>Alternativer 1-6 der </a:t>
            </a:r>
            <a:r>
              <a:rPr lang="nb-NO" sz="1100" i="1" dirty="0"/>
              <a:t>1 = </a:t>
            </a:r>
            <a:r>
              <a:rPr lang="nb-NO" sz="1100" i="1" dirty="0" smtClean="0"/>
              <a:t>Dårlig og </a:t>
            </a:r>
            <a:r>
              <a:rPr lang="nb-NO" sz="1100" i="1" dirty="0"/>
              <a:t>6 = Veldig </a:t>
            </a:r>
            <a:r>
              <a:rPr lang="nb-NO" sz="1100" i="1" dirty="0" smtClean="0"/>
              <a:t>bra, samt «Vet ikke/ikke relevant».  </a:t>
            </a:r>
            <a:r>
              <a:rPr lang="nb-NO" sz="1100" i="1" dirty="0"/>
              <a:t>N= </a:t>
            </a:r>
            <a:r>
              <a:rPr lang="nb-NO" sz="1100" i="1" dirty="0" smtClean="0"/>
              <a:t>169</a:t>
            </a:r>
            <a:endParaRPr lang="nb-NO" sz="1100" i="1" dirty="0"/>
          </a:p>
        </p:txBody>
      </p:sp>
      <p:sp>
        <p:nvSpPr>
          <p:cNvPr id="10" name="6-Point Star 9"/>
          <p:cNvSpPr/>
          <p:nvPr/>
        </p:nvSpPr>
        <p:spPr bwMode="auto">
          <a:xfrm>
            <a:off x="5508104" y="-99392"/>
            <a:ext cx="3456384" cy="1296144"/>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4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479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IT-avdelingen</a:t>
            </a:r>
            <a:r>
              <a:rPr lang="nb-NO" dirty="0" smtClean="0"/>
              <a:t/>
            </a:r>
            <a:br>
              <a:rPr lang="nb-NO" dirty="0" smtClean="0"/>
            </a:br>
            <a:r>
              <a:rPr lang="nb-NO" dirty="0" smtClean="0"/>
              <a:t>Fagkunnskap og kvalitet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17</a:t>
            </a:fld>
            <a:endParaRPr lang="en-US"/>
          </a:p>
        </p:txBody>
      </p:sp>
      <p:sp>
        <p:nvSpPr>
          <p:cNvPr id="2" name="6-Point Star 1"/>
          <p:cNvSpPr/>
          <p:nvPr/>
        </p:nvSpPr>
        <p:spPr bwMode="auto">
          <a:xfrm>
            <a:off x="5364088" y="116632"/>
            <a:ext cx="3600400" cy="1512168"/>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4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3969440" cy="23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76872"/>
            <a:ext cx="3969440" cy="23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611560" y="5085184"/>
            <a:ext cx="8208912"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77 % har svart 5 eller 6 (veldig bra) på opplevd fagkunnskap, og kun 7 % svarer under 3</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nb-NO" dirty="0" smtClean="0"/>
              <a:t>Ca. 30 % gir høyeste score på opplevd kvalitet, og 90 % svarer 4 eller høyere</a:t>
            </a:r>
            <a:endPar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endParaRP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endParaRP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503398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IT-avdelingen</a:t>
            </a:r>
            <a:r>
              <a:rPr lang="nb-NO" dirty="0" smtClean="0"/>
              <a:t/>
            </a:r>
            <a:br>
              <a:rPr lang="nb-NO" dirty="0" smtClean="0"/>
            </a:br>
            <a:r>
              <a:rPr lang="nb-NO" sz="2800" dirty="0" smtClean="0"/>
              <a:t>Høy tilfredshet med ny utskriftsløsning</a:t>
            </a:r>
            <a:endParaRPr lang="nb-NO" sz="2800"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18</a:t>
            </a:fld>
            <a:endParaRPr lang="en-U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04864"/>
            <a:ext cx="4092550" cy="246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5292080" y="2204864"/>
            <a:ext cx="3672408" cy="246006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anose="05000000000000000000" pitchFamily="2" charset="2"/>
              <a:buChar char="v"/>
            </a:pPr>
            <a:r>
              <a:rPr kumimoji="0" lang="nb-NO" sz="1800" b="0" i="0" u="none" strike="noStrike" cap="none" normalizeH="0" baseline="0" dirty="0" smtClean="0">
                <a:ln>
                  <a:noFill/>
                </a:ln>
                <a:solidFill>
                  <a:schemeClr val="tx1"/>
                </a:solidFill>
                <a:effectLst/>
                <a:latin typeface="Arial" charset="0"/>
                <a:ea typeface="ヒラギノ角ゴ Pro W3" charset="-128"/>
                <a:cs typeface="ヒラギノ角ゴ Pro W3" charset="-128"/>
              </a:rPr>
              <a:t>Nesten halvparten av respondentene ga høyeste score på den nye utskriftsløsningen</a:t>
            </a:r>
            <a:r>
              <a:rPr kumimoji="0" lang="nb-NO" sz="1800" b="0" i="0" u="none" strike="noStrike" cap="none" normalizeH="0" dirty="0" smtClean="0">
                <a:ln>
                  <a:noFill/>
                </a:ln>
                <a:solidFill>
                  <a:schemeClr val="tx1"/>
                </a:solidFill>
                <a:effectLst/>
                <a:latin typeface="Arial" charset="0"/>
                <a:ea typeface="ヒラギノ角ゴ Pro W3" charset="-128"/>
                <a:cs typeface="ヒラギノ角ゴ Pro W3" charset="-128"/>
              </a:rPr>
              <a:t> med kortbaserte skrivere, og 85 % svarte 4 eller høyere </a:t>
            </a:r>
            <a:endParaRPr kumimoji="0" lang="nb-NO" sz="1800" b="0" i="0" u="none" strike="noStrike" cap="none" normalizeH="0" baseline="0" dirty="0">
              <a:ln>
                <a:noFill/>
              </a:ln>
              <a:solidFill>
                <a:srgbClr val="FF0000"/>
              </a:solidFill>
              <a:effectLst/>
            </a:endParaRPr>
          </a:p>
        </p:txBody>
      </p:sp>
      <p:sp>
        <p:nvSpPr>
          <p:cNvPr id="10" name="Rounded Rectangle 9"/>
          <p:cNvSpPr/>
          <p:nvPr/>
        </p:nvSpPr>
        <p:spPr bwMode="auto">
          <a:xfrm>
            <a:off x="899592" y="5229200"/>
            <a:ext cx="7416824" cy="1008112"/>
          </a:xfrm>
          <a:prstGeom prst="roundRect">
            <a:avLst/>
          </a:prstGeom>
          <a:ln>
            <a:prstDash val="dash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nb-NO" sz="1400" dirty="0" smtClean="0"/>
              <a:t>VISSTE DU AT……</a:t>
            </a:r>
          </a:p>
          <a:p>
            <a:pPr algn="ctr"/>
            <a:r>
              <a:rPr lang="nb-NO" sz="1400" dirty="0" smtClean="0"/>
              <a:t>…du kan bruke hvilken som helst av de nye skriverne i bygget ved å bruke ansattkortet ditt? Skriverne har også </a:t>
            </a:r>
            <a:r>
              <a:rPr lang="nb-NO" sz="1400" dirty="0" err="1" smtClean="0"/>
              <a:t>skannerfunksjon</a:t>
            </a:r>
            <a:r>
              <a:rPr lang="nb-NO" sz="1400" dirty="0" smtClean="0"/>
              <a:t>, </a:t>
            </a:r>
            <a:r>
              <a:rPr lang="nb-NO" sz="1400" dirty="0"/>
              <a:t>og mulighet </a:t>
            </a:r>
            <a:r>
              <a:rPr lang="nb-NO" sz="1400" dirty="0" smtClean="0"/>
              <a:t>for fargeutskrift og stifting</a:t>
            </a:r>
            <a:endParaRPr kumimoji="0" lang="nb-NO" sz="1400"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2897599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838200"/>
            <a:ext cx="7696200" cy="1366664"/>
          </a:xfrm>
        </p:spPr>
        <p:txBody>
          <a:bodyPr/>
          <a:lstStyle/>
          <a:p>
            <a:r>
              <a:rPr lang="nb-NO" dirty="0" smtClean="0">
                <a:solidFill>
                  <a:schemeClr val="bg2"/>
                </a:solidFill>
              </a:rPr>
              <a:t>IT-avdelingen</a:t>
            </a:r>
            <a:r>
              <a:rPr lang="nb-NO" dirty="0" smtClean="0"/>
              <a:t/>
            </a:r>
            <a:br>
              <a:rPr lang="nb-NO" dirty="0" smtClean="0"/>
            </a:br>
            <a:r>
              <a:rPr lang="nb-NO" sz="2800" dirty="0" smtClean="0"/>
              <a:t>Seksjonen ønsker å styrke brukerstøtten til AV-utstyr og undervisning</a:t>
            </a:r>
            <a:endParaRPr lang="nb-NO" sz="2800"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19</a:t>
            </a:fld>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37546"/>
            <a:ext cx="4670815" cy="280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5076056" y="2637545"/>
            <a:ext cx="3816424" cy="280766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1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Under en tredjedel av respondentene svarer 5 eller 6 (veldig bra) om</a:t>
            </a:r>
            <a:r>
              <a:rPr kumimoji="0" lang="nb-NO" sz="1400" b="0" i="0" u="none" strike="noStrike" cap="none" normalizeH="0" dirty="0" smtClean="0">
                <a:ln>
                  <a:noFill/>
                </a:ln>
                <a:solidFill>
                  <a:schemeClr val="tx1"/>
                </a:solidFill>
                <a:effectLst/>
                <a:latin typeface="Arial" charset="0"/>
                <a:ea typeface="ヒラギノ角ゴ Pro W3" charset="-128"/>
                <a:cs typeface="ヒラギノ角ゴ Pro W3" charset="-128"/>
              </a:rPr>
              <a:t> brukerstøtten på AV-utstyr - men de utgjør om lag halvparten av de som spørsmålet er relevant for</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nb-NO" sz="1400" dirty="0"/>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1400" b="0" i="0" u="none" strike="noStrike" cap="none" normalizeH="0" dirty="0" smtClean="0">
                <a:ln>
                  <a:noFill/>
                </a:ln>
                <a:solidFill>
                  <a:schemeClr val="tx1"/>
                </a:solidFill>
                <a:effectLst/>
                <a:latin typeface="Arial" charset="0"/>
                <a:ea typeface="ヒラギノ角ゴ Pro W3" charset="-128"/>
                <a:cs typeface="ヒラギノ角ゴ Pro W3" charset="-128"/>
              </a:rPr>
              <a:t>Gjennom et samarbeid med Avdeling for atferdsvitenskap prøves det ut en ny stilling over sommeren som skal ha ansvar for AV-utstyr og undervisningsrom</a:t>
            </a:r>
          </a:p>
          <a:p>
            <a:pPr marL="285750" marR="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336621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IT-avdelingen</a:t>
            </a:r>
            <a:r>
              <a:rPr lang="nb-NO" dirty="0" smtClean="0"/>
              <a:t/>
            </a:r>
            <a:br>
              <a:rPr lang="nb-NO" dirty="0" smtClean="0"/>
            </a:br>
            <a:r>
              <a:rPr lang="nb-NO" dirty="0" smtClean="0"/>
              <a:t>Fremtidige ønsker og behov</a:t>
            </a:r>
            <a:endParaRPr lang="nb-NO" dirty="0"/>
          </a:p>
        </p:txBody>
      </p:sp>
      <p:sp>
        <p:nvSpPr>
          <p:cNvPr id="6" name="Content Placeholder 5"/>
          <p:cNvSpPr>
            <a:spLocks noGrp="1"/>
          </p:cNvSpPr>
          <p:nvPr>
            <p:ph idx="1"/>
          </p:nvPr>
        </p:nvSpPr>
        <p:spPr/>
        <p:txBody>
          <a:bodyPr/>
          <a:lstStyle/>
          <a:p>
            <a:pPr marL="0" indent="0">
              <a:buNone/>
            </a:pPr>
            <a:r>
              <a:rPr lang="nb-NO" sz="2000" dirty="0" smtClean="0"/>
              <a:t>3 på topp:</a:t>
            </a:r>
          </a:p>
          <a:p>
            <a:r>
              <a:rPr lang="nb-NO" sz="2000" dirty="0" smtClean="0"/>
              <a:t>Bedre </a:t>
            </a:r>
            <a:r>
              <a:rPr lang="nb-NO" sz="2000" dirty="0"/>
              <a:t>støtte til Mac/Apple</a:t>
            </a:r>
          </a:p>
          <a:p>
            <a:r>
              <a:rPr lang="nb-NO" sz="2000" dirty="0" smtClean="0"/>
              <a:t>Støtte til lab-</a:t>
            </a:r>
            <a:r>
              <a:rPr lang="nb-NO" sz="2000" dirty="0" err="1" smtClean="0"/>
              <a:t>PC’er</a:t>
            </a:r>
            <a:r>
              <a:rPr lang="nb-NO" sz="2000" dirty="0" smtClean="0"/>
              <a:t> som ikke krever spesialkompetanse</a:t>
            </a:r>
          </a:p>
          <a:p>
            <a:r>
              <a:rPr lang="nb-NO" sz="2000" dirty="0" smtClean="0"/>
              <a:t>Programvare – programvare – programvare!</a:t>
            </a:r>
          </a:p>
          <a:p>
            <a:pPr marL="0" indent="0">
              <a:buNone/>
            </a:pPr>
            <a:endParaRPr lang="nb-NO" sz="2000" dirty="0"/>
          </a:p>
          <a:p>
            <a:pPr marL="0" indent="0">
              <a:buNone/>
            </a:pPr>
            <a:r>
              <a:rPr lang="nb-NO" sz="2000" dirty="0" smtClean="0"/>
              <a:t>Andre ønsker for eksempel:</a:t>
            </a:r>
          </a:p>
          <a:p>
            <a:r>
              <a:rPr lang="nb-NO" sz="2000" dirty="0" smtClean="0"/>
              <a:t>Ferdig </a:t>
            </a:r>
            <a:r>
              <a:rPr lang="nb-NO" sz="2000" dirty="0"/>
              <a:t>oppsett av </a:t>
            </a:r>
            <a:r>
              <a:rPr lang="nb-NO" sz="2000" dirty="0" err="1"/>
              <a:t>laptop</a:t>
            </a:r>
            <a:r>
              <a:rPr lang="nb-NO" sz="2000" dirty="0"/>
              <a:t>, mobil og ev andre </a:t>
            </a:r>
            <a:r>
              <a:rPr lang="nb-NO" sz="2000" dirty="0" smtClean="0"/>
              <a:t>duppedingser</a:t>
            </a:r>
          </a:p>
          <a:p>
            <a:r>
              <a:rPr lang="nb-NO" sz="2000" dirty="0" smtClean="0"/>
              <a:t>Tilgang </a:t>
            </a:r>
            <a:r>
              <a:rPr lang="nb-NO" sz="2000" dirty="0"/>
              <a:t>til mer lagringsplass for </a:t>
            </a:r>
            <a:r>
              <a:rPr lang="nb-NO" sz="2000" dirty="0" err="1" smtClean="0"/>
              <a:t>backup</a:t>
            </a:r>
            <a:r>
              <a:rPr lang="nb-NO" sz="2000" dirty="0" smtClean="0"/>
              <a:t> </a:t>
            </a:r>
            <a:r>
              <a:rPr lang="nb-NO" sz="2000" dirty="0"/>
              <a:t>av </a:t>
            </a:r>
            <a:r>
              <a:rPr lang="nb-NO" sz="2000" dirty="0" smtClean="0"/>
              <a:t>forskningsdata</a:t>
            </a:r>
            <a:endParaRPr lang="nb-NO" sz="2000"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pPr>
                <a:defRPr/>
              </a:pPr>
              <a:t>20</a:t>
            </a:fld>
            <a:endParaRPr lang="en-US"/>
          </a:p>
        </p:txBody>
      </p:sp>
      <p:sp>
        <p:nvSpPr>
          <p:cNvPr id="7" name="Rounded Rectangle 6"/>
          <p:cNvSpPr/>
          <p:nvPr/>
        </p:nvSpPr>
        <p:spPr bwMode="auto">
          <a:xfrm>
            <a:off x="899592" y="5229200"/>
            <a:ext cx="7416824" cy="1008112"/>
          </a:xfrm>
          <a:prstGeom prst="roundRect">
            <a:avLst/>
          </a:prstGeom>
          <a:ln>
            <a:prstDash val="dash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nb-NO" sz="1400" dirty="0" smtClean="0"/>
              <a:t>VISSTE DU AT……</a:t>
            </a:r>
          </a:p>
          <a:p>
            <a:pPr algn="ctr"/>
            <a:r>
              <a:rPr lang="nb-NO" sz="1400" dirty="0" smtClean="0"/>
              <a:t>…UiO har en egen </a:t>
            </a:r>
            <a:r>
              <a:rPr lang="nb-NO" sz="1400" dirty="0"/>
              <a:t>programkiosk som gir deg tilgang til hjemmeområdet ditt og en stor mengde programmer uten at du trenger å installere programmene på maskinen du </a:t>
            </a:r>
            <a:r>
              <a:rPr lang="nb-NO" sz="1400" dirty="0" smtClean="0"/>
              <a:t>bruker?</a:t>
            </a:r>
          </a:p>
          <a:p>
            <a:pPr algn="ctr"/>
            <a:r>
              <a:rPr lang="nb-NO" sz="1400" dirty="0">
                <a:solidFill>
                  <a:srgbClr val="FF0000"/>
                </a:solidFill>
                <a:hlinkClick r:id="rId3"/>
              </a:rPr>
              <a:t>https://www.uio.no/tjenester/it/maskin/programvare/programkiosk</a:t>
            </a:r>
            <a:r>
              <a:rPr lang="nb-NO" sz="1400" dirty="0" smtClean="0">
                <a:solidFill>
                  <a:srgbClr val="FF0000"/>
                </a:solidFill>
                <a:hlinkClick r:id="rId3"/>
              </a:rPr>
              <a:t>/</a:t>
            </a:r>
            <a:r>
              <a:rPr lang="nb-NO" sz="1400" dirty="0" smtClean="0">
                <a:solidFill>
                  <a:srgbClr val="FF0000"/>
                </a:solidFill>
              </a:rPr>
              <a:t> </a:t>
            </a:r>
            <a:endParaRPr kumimoji="0" lang="nb-NO" sz="1400"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39950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p:cNvSpPr>
            <a:spLocks noGrp="1"/>
          </p:cNvSpPr>
          <p:nvPr>
            <p:ph type="sldNum" sz="quarter" idx="12"/>
          </p:nvPr>
        </p:nvSpPr>
        <p:spPr>
          <a:noFill/>
        </p:spPr>
        <p:txBody>
          <a:bodyPr/>
          <a:lstStyle/>
          <a:p>
            <a:fld id="{8CFB4BF7-0D51-544E-B199-1270497C9CFC}" type="slidenum">
              <a:rPr lang="en-US" smtClean="0">
                <a:solidFill>
                  <a:srgbClr val="000000"/>
                </a:solidFill>
              </a:rPr>
              <a:pPr/>
              <a:t>3</a:t>
            </a:fld>
            <a:endParaRPr lang="en-US" smtClean="0">
              <a:solidFill>
                <a:srgbClr val="000000"/>
              </a:solidFill>
            </a:endParaRPr>
          </a:p>
        </p:txBody>
      </p:sp>
      <p:sp>
        <p:nvSpPr>
          <p:cNvPr id="16389" name="Rectangle 2"/>
          <p:cNvSpPr>
            <a:spLocks noGrp="1" noChangeArrowheads="1"/>
          </p:cNvSpPr>
          <p:nvPr>
            <p:ph type="title"/>
          </p:nvPr>
        </p:nvSpPr>
        <p:spPr/>
        <p:txBody>
          <a:bodyPr/>
          <a:lstStyle/>
          <a:p>
            <a:r>
              <a:rPr lang="nb-NO" dirty="0"/>
              <a:t>Bakgrunn </a:t>
            </a:r>
            <a:r>
              <a:rPr lang="nb-NO" dirty="0" smtClean="0"/>
              <a:t>for kartleggingen</a:t>
            </a:r>
            <a:endParaRPr lang="nb-NO" dirty="0"/>
          </a:p>
        </p:txBody>
      </p:sp>
      <p:sp>
        <p:nvSpPr>
          <p:cNvPr id="16390" name="Rectangle 3"/>
          <p:cNvSpPr>
            <a:spLocks noGrp="1" noChangeArrowheads="1"/>
          </p:cNvSpPr>
          <p:nvPr>
            <p:ph type="body" idx="1"/>
          </p:nvPr>
        </p:nvSpPr>
        <p:spPr>
          <a:xfrm>
            <a:off x="990600" y="1844824"/>
            <a:ext cx="7696200" cy="3240360"/>
          </a:xfrm>
        </p:spPr>
        <p:txBody>
          <a:bodyPr/>
          <a:lstStyle/>
          <a:p>
            <a:r>
              <a:rPr lang="nb-NO" sz="1800" dirty="0"/>
              <a:t>Seksjon for </a:t>
            </a:r>
            <a:r>
              <a:rPr lang="nb-NO" sz="1800" dirty="0" smtClean="0"/>
              <a:t>intern </a:t>
            </a:r>
            <a:r>
              <a:rPr lang="nb-NO" sz="1800" dirty="0"/>
              <a:t>s</a:t>
            </a:r>
            <a:r>
              <a:rPr lang="nb-NO" sz="1800" dirty="0" smtClean="0"/>
              <a:t>ervice (SIS) etablert 2013</a:t>
            </a:r>
          </a:p>
          <a:p>
            <a:pPr lvl="1"/>
            <a:r>
              <a:rPr lang="nb-NO" sz="1600" dirty="0" smtClean="0"/>
              <a:t>Ikke gjennomført evaluering eller brukerundersøkelser</a:t>
            </a:r>
          </a:p>
          <a:p>
            <a:pPr lvl="1"/>
            <a:r>
              <a:rPr lang="nb-NO" sz="1600" dirty="0" smtClean="0"/>
              <a:t>Kartlegging nedfelt som tiltak i </a:t>
            </a:r>
            <a:r>
              <a:rPr lang="nb-NO" sz="1600" dirty="0" err="1" smtClean="0"/>
              <a:t>IMBs</a:t>
            </a:r>
            <a:r>
              <a:rPr lang="nb-NO" sz="1600" dirty="0" smtClean="0"/>
              <a:t> årsplan</a:t>
            </a:r>
          </a:p>
          <a:p>
            <a:pPr marL="0" indent="0">
              <a:buNone/>
            </a:pPr>
            <a:endParaRPr lang="nb-NO" sz="1800" dirty="0"/>
          </a:p>
          <a:p>
            <a:r>
              <a:rPr lang="nb-NO" sz="1800" dirty="0" smtClean="0"/>
              <a:t>Et visst handlingsrom kommende 5-årsperiode</a:t>
            </a:r>
          </a:p>
          <a:p>
            <a:pPr lvl="1"/>
            <a:r>
              <a:rPr lang="nb-NO" sz="1600" dirty="0" smtClean="0"/>
              <a:t>Behov for et godt beslutningsgrunnlag for instituttledelsen til å vurdere videre veivalg</a:t>
            </a:r>
          </a:p>
          <a:p>
            <a:endParaRPr lang="nb-NO" sz="1800" dirty="0" smtClean="0"/>
          </a:p>
          <a:p>
            <a:r>
              <a:rPr lang="nb-NO" sz="1800" dirty="0"/>
              <a:t>Forankre </a:t>
            </a:r>
            <a:r>
              <a:rPr lang="nb-NO" sz="1800" dirty="0" smtClean="0"/>
              <a:t>og avstemme seksjonens </a:t>
            </a:r>
            <a:r>
              <a:rPr lang="nb-NO" sz="1800" dirty="0"/>
              <a:t>tjenestetilbud i instituttets overordnete </a:t>
            </a:r>
            <a:r>
              <a:rPr lang="nb-NO" sz="1800" dirty="0" smtClean="0"/>
              <a:t>mål; ny strategi IMB 2018-2022</a:t>
            </a:r>
            <a:endParaRPr lang="nb-NO" sz="1600" dirty="0"/>
          </a:p>
          <a:p>
            <a:endParaRPr lang="nb-NO" sz="1600" dirty="0" smtClean="0"/>
          </a:p>
          <a:p>
            <a:pPr marL="0" indent="0">
              <a:buNone/>
            </a:pPr>
            <a:endParaRPr lang="nb-NO" sz="1600" dirty="0" smtClean="0"/>
          </a:p>
        </p:txBody>
      </p:sp>
      <p:sp>
        <p:nvSpPr>
          <p:cNvPr id="5" name="Rounded Rectangle 4"/>
          <p:cNvSpPr/>
          <p:nvPr/>
        </p:nvSpPr>
        <p:spPr bwMode="auto">
          <a:xfrm>
            <a:off x="962948" y="5373216"/>
            <a:ext cx="7704856"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anose="05000000000000000000" pitchFamily="2" charset="2"/>
              <a:buChar char="Ø"/>
            </a:pPr>
            <a:r>
              <a:rPr lang="nb-NO" dirty="0">
                <a:solidFill>
                  <a:srgbClr val="000000"/>
                </a:solidFill>
              </a:rPr>
              <a:t>Prosjekt </a:t>
            </a:r>
            <a:r>
              <a:rPr lang="nb-NO" dirty="0" smtClean="0">
                <a:solidFill>
                  <a:srgbClr val="000000"/>
                </a:solidFill>
              </a:rPr>
              <a:t>etablert </a:t>
            </a:r>
            <a:r>
              <a:rPr lang="nb-NO" dirty="0">
                <a:solidFill>
                  <a:srgbClr val="000000"/>
                </a:solidFill>
              </a:rPr>
              <a:t>med oppstart januar 2018; sluttleveranse </a:t>
            </a:r>
            <a:r>
              <a:rPr lang="nb-NO" dirty="0" smtClean="0">
                <a:solidFill>
                  <a:srgbClr val="000000"/>
                </a:solidFill>
              </a:rPr>
              <a:t>høsten 2018</a:t>
            </a:r>
            <a:endParaRPr lang="nb-NO" dirty="0">
              <a:solidFill>
                <a:srgbClr val="000000"/>
              </a:solidFill>
            </a:endParaRPr>
          </a:p>
        </p:txBody>
      </p:sp>
    </p:spTree>
    <p:extLst>
      <p:ext uri="{BB962C8B-B14F-4D97-AF65-F5344CB8AC3E}">
        <p14:creationId xmlns:p14="http://schemas.microsoft.com/office/powerpoint/2010/main" val="3797999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solidFill>
                  <a:schemeClr val="bg2"/>
                </a:solidFill>
              </a:rPr>
              <a:t>IT-avdelingen</a:t>
            </a:r>
            <a:r>
              <a:rPr lang="nb-NO" dirty="0"/>
              <a:t/>
            </a:r>
            <a:br>
              <a:rPr lang="nb-NO" dirty="0"/>
            </a:br>
            <a:r>
              <a:rPr lang="nb-NO" dirty="0" smtClean="0"/>
              <a:t>En klar overvekt av positive tilbakemeldinger</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21</a:t>
            </a:fld>
            <a:endParaRPr lang="en-US"/>
          </a:p>
        </p:txBody>
      </p:sp>
      <p:sp>
        <p:nvSpPr>
          <p:cNvPr id="5" name="Rounded Rectangle 4"/>
          <p:cNvSpPr/>
          <p:nvPr/>
        </p:nvSpPr>
        <p:spPr bwMode="auto">
          <a:xfrm>
            <a:off x="647564" y="5517232"/>
            <a:ext cx="7704856" cy="936104"/>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…men er det de vi husker? Eller er det den ene som har svart</a:t>
            </a:r>
            <a:r>
              <a:rPr kumimoji="0" lang="nb-NO" sz="2000" b="0" i="0" u="none" strike="noStrike" cap="none" normalizeH="0" dirty="0" smtClean="0">
                <a:ln>
                  <a:noFill/>
                </a:ln>
                <a:solidFill>
                  <a:schemeClr val="tx1"/>
                </a:solidFill>
                <a:effectLst/>
                <a:latin typeface="Arial" charset="0"/>
                <a:ea typeface="ヒラギノ角ゴ Pro W3" charset="-128"/>
                <a:cs typeface="ヒラギノ角ゴ Pro W3" charset="-128"/>
              </a:rPr>
              <a:t> at «The service </a:t>
            </a:r>
            <a:r>
              <a:rPr kumimoji="0" lang="nb-NO" sz="2000" b="0" i="0" u="none" strike="noStrike" cap="none" normalizeH="0" dirty="0" err="1" smtClean="0">
                <a:ln>
                  <a:noFill/>
                </a:ln>
                <a:solidFill>
                  <a:schemeClr val="tx1"/>
                </a:solidFill>
                <a:effectLst/>
                <a:latin typeface="Arial" charset="0"/>
                <a:ea typeface="ヒラギノ角ゴ Pro W3" charset="-128"/>
                <a:cs typeface="ヒラギノ角ゴ Pro W3" charset="-128"/>
              </a:rPr>
              <a:t>sucks</a:t>
            </a:r>
            <a:r>
              <a:rPr kumimoji="0" lang="nb-NO" sz="2000" b="0" i="0" u="none" strike="noStrike" cap="none" normalizeH="0" dirty="0" smtClean="0">
                <a:ln>
                  <a:noFill/>
                </a:ln>
                <a:solidFill>
                  <a:schemeClr val="tx1"/>
                </a:solidFill>
                <a:effectLst/>
                <a:latin typeface="Arial" charset="0"/>
                <a:ea typeface="ヒラギノ角ゴ Pro W3" charset="-128"/>
                <a:cs typeface="ヒラギノ角ゴ Pro W3" charset="-128"/>
              </a:rPr>
              <a:t>!»? </a:t>
            </a:r>
            <a:endParaRPr lang="nb-NO" baseline="0" dirty="0">
              <a:solidFill>
                <a:schemeClr val="tx1"/>
              </a:solidFill>
              <a:latin typeface="Arial" charset="0"/>
              <a:ea typeface="ヒラギノ角ゴ Pro W3" charset="-128"/>
              <a:cs typeface="ヒラギノ角ゴ Pro W3"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Flowchart: Sequential Access Storage 6"/>
          <p:cNvSpPr/>
          <p:nvPr/>
        </p:nvSpPr>
        <p:spPr bwMode="auto">
          <a:xfrm>
            <a:off x="5220072" y="4005064"/>
            <a:ext cx="3528392" cy="1008112"/>
          </a:xfrm>
          <a:prstGeom prst="flowChartMagneticTap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r>
              <a:rPr lang="nb-NO" sz="1600" dirty="0"/>
              <a:t>IT-avdelingen er helt nødvendig og fungerer </a:t>
            </a:r>
            <a:r>
              <a:rPr lang="nb-NO" sz="1600" dirty="0" smtClean="0"/>
              <a:t>bra</a:t>
            </a:r>
            <a:endParaRPr lang="nb-NO" sz="1600" dirty="0"/>
          </a:p>
        </p:txBody>
      </p:sp>
      <p:sp>
        <p:nvSpPr>
          <p:cNvPr id="8" name="Oval Callout 7"/>
          <p:cNvSpPr/>
          <p:nvPr/>
        </p:nvSpPr>
        <p:spPr bwMode="auto">
          <a:xfrm>
            <a:off x="539552" y="3645024"/>
            <a:ext cx="3960440" cy="1368152"/>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dirty="0"/>
              <a:t>I am highly satisfied with how the IT department tries to help. Even in difficult situation, they always try to find a solution</a:t>
            </a:r>
          </a:p>
          <a:p>
            <a:pPr marL="0" marR="0" indent="0" algn="l" defTabSz="914400" rtl="0" eaLnBrk="0" fontAlgn="base" latinLnBrk="0" hangingPunct="0">
              <a:lnSpc>
                <a:spcPct val="100000"/>
              </a:lnSpc>
              <a:spcBef>
                <a:spcPct val="0"/>
              </a:spcBef>
              <a:spcAft>
                <a:spcPct val="0"/>
              </a:spcAft>
              <a:buClrTx/>
              <a:buSzTx/>
              <a:buFontTx/>
              <a:buNone/>
              <a:tabLst/>
            </a:pPr>
            <a:endParaRPr kumimoji="0" lang="nb-NO" sz="1400" b="0" i="0" u="none" strike="noStrike" cap="none" normalizeH="0" baseline="0" dirty="0">
              <a:ln>
                <a:noFill/>
              </a:ln>
              <a:solidFill>
                <a:schemeClr val="tx1"/>
              </a:solidFill>
              <a:effectLst/>
            </a:endParaRPr>
          </a:p>
        </p:txBody>
      </p:sp>
      <p:sp>
        <p:nvSpPr>
          <p:cNvPr id="9" name="Oval Callout 8"/>
          <p:cNvSpPr/>
          <p:nvPr/>
        </p:nvSpPr>
        <p:spPr bwMode="auto">
          <a:xfrm>
            <a:off x="179512" y="2610477"/>
            <a:ext cx="3960440" cy="792088"/>
          </a:xfrm>
          <a:prstGeom prst="wedgeEllipse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r>
              <a:rPr lang="nb-NO" sz="1400" dirty="0"/>
              <a:t>Imøtekommende og hjelpsom holdning når man ber om hjelp</a:t>
            </a:r>
            <a:r>
              <a:rPr lang="nb-NO" sz="1400" dirty="0" smtClean="0"/>
              <a:t>.</a:t>
            </a:r>
            <a:endParaRPr lang="nb-NO" sz="1400" dirty="0"/>
          </a:p>
        </p:txBody>
      </p:sp>
      <p:sp>
        <p:nvSpPr>
          <p:cNvPr id="10" name="Flowchart: Sequential Access Storage 9"/>
          <p:cNvSpPr/>
          <p:nvPr/>
        </p:nvSpPr>
        <p:spPr bwMode="auto">
          <a:xfrm>
            <a:off x="5220072" y="3068960"/>
            <a:ext cx="3528392" cy="792088"/>
          </a:xfrm>
          <a:prstGeom prst="flowChartMagneticTap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1600" dirty="0"/>
              <a:t>IT has the most friendly welcoming persons</a:t>
            </a:r>
            <a:endParaRPr kumimoji="0" lang="nb-NO" sz="1600" b="0" i="0" u="none" strike="noStrike" cap="none" normalizeH="0" baseline="0" dirty="0">
              <a:ln>
                <a:noFill/>
              </a:ln>
              <a:solidFill>
                <a:schemeClr val="tx1"/>
              </a:solidFill>
              <a:effectLst/>
            </a:endParaRPr>
          </a:p>
        </p:txBody>
      </p:sp>
      <p:sp>
        <p:nvSpPr>
          <p:cNvPr id="11" name="Rounded Rectangular Callout 10"/>
          <p:cNvSpPr/>
          <p:nvPr/>
        </p:nvSpPr>
        <p:spPr bwMode="auto">
          <a:xfrm>
            <a:off x="4067944" y="2123287"/>
            <a:ext cx="3168352" cy="801657"/>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dirty="0"/>
              <a:t>TSD and support has been </a:t>
            </a:r>
            <a:r>
              <a:rPr lang="en-US" dirty="0" smtClean="0"/>
              <a:t>excellent</a:t>
            </a:r>
            <a:endParaRPr lang="nb-NO" dirty="0"/>
          </a:p>
        </p:txBody>
      </p:sp>
    </p:spTree>
    <p:extLst>
      <p:ext uri="{BB962C8B-B14F-4D97-AF65-F5344CB8AC3E}">
        <p14:creationId xmlns:p14="http://schemas.microsoft.com/office/powerpoint/2010/main" val="2067104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Mekanisk VERKSTED</a:t>
            </a:r>
            <a:endParaRPr lang="nb-NO" dirty="0"/>
          </a:p>
        </p:txBody>
      </p:sp>
      <p:sp>
        <p:nvSpPr>
          <p:cNvPr id="6" name="Text Placeholder 5"/>
          <p:cNvSpPr>
            <a:spLocks noGrp="1"/>
          </p:cNvSpPr>
          <p:nvPr>
            <p:ph type="body" idx="1"/>
          </p:nvPr>
        </p:nvSpPr>
        <p:spPr/>
        <p:txBody>
          <a:bodyPr/>
          <a:lstStyle/>
          <a:p>
            <a:endParaRPr lang="nb-NO"/>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22</a:t>
            </a:fld>
            <a:endParaRPr lang="en-US"/>
          </a:p>
        </p:txBody>
      </p:sp>
    </p:spTree>
    <p:extLst>
      <p:ext uri="{BB962C8B-B14F-4D97-AF65-F5344CB8AC3E}">
        <p14:creationId xmlns:p14="http://schemas.microsoft.com/office/powerpoint/2010/main" val="2999540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Mekanisk verksted</a:t>
            </a:r>
            <a:r>
              <a:rPr lang="nb-NO" dirty="0" smtClean="0"/>
              <a:t/>
            </a:r>
            <a:br>
              <a:rPr lang="nb-NO" dirty="0" smtClean="0"/>
            </a:br>
            <a:r>
              <a:rPr lang="nb-NO" dirty="0" smtClean="0"/>
              <a:t>Kjennskap til tjenestene</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23</a:t>
            </a:fld>
            <a:endParaRPr lang="en-US">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84" y="2204864"/>
            <a:ext cx="3529600" cy="212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12747"/>
            <a:ext cx="3516486" cy="211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6096" y="252426"/>
            <a:ext cx="3600400" cy="523220"/>
          </a:xfrm>
          <a:prstGeom prst="rect">
            <a:avLst/>
          </a:prstGeom>
          <a:noFill/>
        </p:spPr>
        <p:txBody>
          <a:bodyPr wrap="square" rtlCol="0">
            <a:spAutoFit/>
          </a:bodyPr>
          <a:lstStyle/>
          <a:p>
            <a:r>
              <a:rPr lang="nb-NO" sz="1400" i="1" dirty="0" smtClean="0"/>
              <a:t>Alternativer 1-6 der 1 = helt uenig og 6 = helt enig, samt «Vet ikke/ikke relevant»</a:t>
            </a:r>
            <a:endParaRPr lang="nb-NO" sz="1400" i="1" dirty="0"/>
          </a:p>
        </p:txBody>
      </p:sp>
      <p:sp>
        <p:nvSpPr>
          <p:cNvPr id="9" name="Rounded Rectangle 8"/>
          <p:cNvSpPr/>
          <p:nvPr/>
        </p:nvSpPr>
        <p:spPr bwMode="auto">
          <a:xfrm>
            <a:off x="1187624" y="5085184"/>
            <a:ext cx="6984776" cy="15121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nb-NO" sz="1800" dirty="0" smtClean="0"/>
              <a:t>82 % har svart 4 eller høyere på spørsmål om de er godt kjent med verkstedets tjenester</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1800" b="0" i="0" u="none" strike="noStrike" cap="none" normalizeH="0" baseline="0" dirty="0" smtClean="0">
                <a:ln>
                  <a:noFill/>
                </a:ln>
                <a:solidFill>
                  <a:schemeClr val="tx1"/>
                </a:solidFill>
                <a:effectLst/>
                <a:latin typeface="Arial" charset="0"/>
                <a:ea typeface="ヒラギノ角ゴ Pro W3" charset="-128"/>
                <a:cs typeface="ヒラギノ角ゴ Pro W3" charset="-128"/>
              </a:rPr>
              <a:t>52 % er helt enig i at</a:t>
            </a:r>
            <a:r>
              <a:rPr kumimoji="0" lang="nb-NO" sz="1800" b="0" i="0" u="none" strike="noStrike" cap="none" normalizeH="0" dirty="0" smtClean="0">
                <a:ln>
                  <a:noFill/>
                </a:ln>
                <a:solidFill>
                  <a:schemeClr val="tx1"/>
                </a:solidFill>
                <a:effectLst/>
                <a:latin typeface="Arial" charset="0"/>
                <a:ea typeface="ヒラギノ角ゴ Pro W3" charset="-128"/>
                <a:cs typeface="ヒラギノ角ゴ Pro W3" charset="-128"/>
              </a:rPr>
              <a:t> det</a:t>
            </a:r>
            <a:r>
              <a:rPr kumimoji="0" lang="nb-NO" sz="1800" b="0" i="0" u="none" strike="noStrike" cap="none" normalizeH="0" baseline="0" dirty="0" smtClean="0">
                <a:ln>
                  <a:noFill/>
                </a:ln>
                <a:solidFill>
                  <a:schemeClr val="tx1"/>
                </a:solidFill>
                <a:effectLst/>
                <a:latin typeface="Arial" charset="0"/>
                <a:ea typeface="ヒラギノ角ゴ Pro W3" charset="-128"/>
                <a:cs typeface="ヒラギノ角ゴ Pro W3" charset="-128"/>
              </a:rPr>
              <a:t> er enkelt å bestille tjenester hos Mekanisk verksted, og 90 % har svart 4 eller høyere</a:t>
            </a:r>
            <a:endParaRPr kumimoji="0" lang="nb-NO" sz="18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165594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Mekanisk verksted</a:t>
            </a:r>
            <a:r>
              <a:rPr lang="nb-NO" dirty="0" smtClean="0"/>
              <a:t/>
            </a:r>
            <a:br>
              <a:rPr lang="nb-NO" dirty="0" smtClean="0"/>
            </a:br>
            <a:r>
              <a:rPr lang="nb-NO" dirty="0" smtClean="0"/>
              <a:t>Tilgjengelighet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24</a:t>
            </a:fld>
            <a:endParaRPr lang="en-US">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867" y="2276872"/>
            <a:ext cx="3538141" cy="212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89889"/>
            <a:ext cx="3516486" cy="211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36096" y="252426"/>
            <a:ext cx="3600400" cy="523220"/>
          </a:xfrm>
          <a:prstGeom prst="rect">
            <a:avLst/>
          </a:prstGeom>
          <a:noFill/>
        </p:spPr>
        <p:txBody>
          <a:bodyPr wrap="square" rtlCol="0">
            <a:spAutoFit/>
          </a:bodyPr>
          <a:lstStyle/>
          <a:p>
            <a:r>
              <a:rPr lang="nb-NO" sz="1400" i="1" dirty="0" smtClean="0"/>
              <a:t>Alternativer 1-6 der 1 = helt uenig og 6 = helt enig, samt «Vet ikke/ikke relevant»</a:t>
            </a:r>
            <a:endParaRPr lang="nb-NO" sz="1400" i="1" dirty="0"/>
          </a:p>
        </p:txBody>
      </p:sp>
      <p:sp>
        <p:nvSpPr>
          <p:cNvPr id="2" name="Rounded Rectangle 1"/>
          <p:cNvSpPr/>
          <p:nvPr/>
        </p:nvSpPr>
        <p:spPr bwMode="auto">
          <a:xfrm>
            <a:off x="1105867" y="4797152"/>
            <a:ext cx="7342659" cy="122413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Nesten 30 % er helt enig i at det er enkelt å finne verkstedet på nett, og 69 % har svart 4 eller høyere. 22 % har svart «vet ikke/ikke relevant».</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400" dirty="0" smtClean="0"/>
              <a:t>Over halvparten av respondentene er helt enig i at det er enkelt å finne frem til Mekanisk verksted i bygget</a:t>
            </a:r>
            <a:r>
              <a:rPr kumimoji="0" lang="nb-NO" sz="1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 </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392987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Mekanisk verksted</a:t>
            </a:r>
            <a:r>
              <a:rPr lang="nb-NO" dirty="0" smtClean="0"/>
              <a:t/>
            </a:r>
            <a:br>
              <a:rPr lang="nb-NO" dirty="0" smtClean="0"/>
            </a:br>
            <a:r>
              <a:rPr lang="nb-NO" dirty="0" smtClean="0"/>
              <a:t>Tjenester benyttet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25</a:t>
            </a:fld>
            <a:endParaRPr lang="en-US">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49843564"/>
              </p:ext>
            </p:extLst>
          </p:nvPr>
        </p:nvGraphicFramePr>
        <p:xfrm>
          <a:off x="971600" y="2348877"/>
          <a:ext cx="6552729" cy="3492823"/>
        </p:xfrm>
        <a:graphic>
          <a:graphicData uri="http://schemas.openxmlformats.org/drawingml/2006/table">
            <a:tbl>
              <a:tblPr>
                <a:tableStyleId>{5C22544A-7EE6-4342-B048-85BDC9FD1C3A}</a:tableStyleId>
              </a:tblPr>
              <a:tblGrid>
                <a:gridCol w="4104456"/>
                <a:gridCol w="1477498"/>
                <a:gridCol w="970775"/>
              </a:tblGrid>
              <a:tr h="611639">
                <a:tc gridSpan="3">
                  <a:txBody>
                    <a:bodyPr/>
                    <a:lstStyle/>
                    <a:p>
                      <a:pPr algn="l" fontAlgn="b"/>
                      <a:r>
                        <a:rPr lang="nb-NO" sz="1600" b="1" u="none" strike="noStrike" dirty="0" smtClean="0">
                          <a:effectLst/>
                        </a:rPr>
                        <a:t>Hvilke tjenester har du benyttet deg av fra Mekanisk verksted?</a:t>
                      </a:r>
                      <a:endParaRPr lang="nb-NO" sz="1600" b="1" i="0" u="none" strike="noStrike" dirty="0">
                        <a:solidFill>
                          <a:srgbClr val="000000"/>
                        </a:solidFill>
                        <a:effectLst/>
                        <a:latin typeface="Calibri"/>
                      </a:endParaRPr>
                    </a:p>
                  </a:txBody>
                  <a:tcPr marL="9525" marR="9525" marT="9525" marB="0" anchor="ctr"/>
                </a:tc>
                <a:tc hMerge="1">
                  <a:txBody>
                    <a:bodyPr/>
                    <a:lstStyle/>
                    <a:p>
                      <a:pPr algn="ctr" fontAlgn="b"/>
                      <a:endParaRPr lang="nb-NO" sz="1800" b="1" i="0" u="none" strike="noStrike" dirty="0">
                        <a:solidFill>
                          <a:srgbClr val="000000"/>
                        </a:solidFill>
                        <a:effectLst/>
                        <a:latin typeface="Calibri"/>
                      </a:endParaRPr>
                    </a:p>
                  </a:txBody>
                  <a:tcPr marL="9525" marR="9525" marT="9525" marB="0" anchor="b"/>
                </a:tc>
                <a:tc hMerge="1">
                  <a:txBody>
                    <a:bodyPr/>
                    <a:lstStyle/>
                    <a:p>
                      <a:pPr algn="ctr" fontAlgn="b"/>
                      <a:endParaRPr lang="nb-NO" sz="1800" b="1" i="0" u="none" strike="noStrike" dirty="0">
                        <a:solidFill>
                          <a:srgbClr val="000000"/>
                        </a:solidFill>
                        <a:effectLst/>
                        <a:latin typeface="Calibri"/>
                      </a:endParaRPr>
                    </a:p>
                  </a:txBody>
                  <a:tcPr marL="9525" marR="9525" marT="9525" marB="0" anchor="b"/>
                </a:tc>
              </a:tr>
              <a:tr h="396476">
                <a:tc>
                  <a:txBody>
                    <a:bodyPr/>
                    <a:lstStyle/>
                    <a:p>
                      <a:pPr algn="l" fontAlgn="b"/>
                      <a:endParaRPr lang="nb-NO" sz="1800" b="1" i="0" u="none" strike="noStrike" dirty="0">
                        <a:solidFill>
                          <a:srgbClr val="000000"/>
                        </a:solidFill>
                        <a:effectLst/>
                        <a:latin typeface="Calibri"/>
                      </a:endParaRPr>
                    </a:p>
                  </a:txBody>
                  <a:tcPr marL="9525" marR="9525" marT="9525" marB="0" anchor="b"/>
                </a:tc>
                <a:tc>
                  <a:txBody>
                    <a:bodyPr/>
                    <a:lstStyle/>
                    <a:p>
                      <a:pPr algn="ctr" fontAlgn="b"/>
                      <a:r>
                        <a:rPr lang="nb-NO" sz="1800" b="1" u="none" strike="noStrike" dirty="0" smtClean="0">
                          <a:effectLst/>
                        </a:rPr>
                        <a:t>Antall</a:t>
                      </a:r>
                      <a:endParaRPr lang="nb-NO" sz="1800" b="1" i="0" u="none" strike="noStrike" dirty="0">
                        <a:solidFill>
                          <a:srgbClr val="000000"/>
                        </a:solidFill>
                        <a:effectLst/>
                        <a:latin typeface="Calibri"/>
                      </a:endParaRPr>
                    </a:p>
                  </a:txBody>
                  <a:tcPr marL="9525" marR="9525" marT="9525" marB="0" anchor="b"/>
                </a:tc>
                <a:tc>
                  <a:txBody>
                    <a:bodyPr/>
                    <a:lstStyle/>
                    <a:p>
                      <a:pPr algn="ctr" fontAlgn="b"/>
                      <a:r>
                        <a:rPr lang="nb-NO" sz="1800" b="1" u="none" strike="noStrike" dirty="0" smtClean="0">
                          <a:effectLst/>
                        </a:rPr>
                        <a:t>Prosent</a:t>
                      </a:r>
                      <a:endParaRPr lang="nb-NO" sz="1800" b="1" i="0" u="none" strike="noStrike" dirty="0">
                        <a:solidFill>
                          <a:srgbClr val="000000"/>
                        </a:solidFill>
                        <a:effectLst/>
                        <a:latin typeface="Calibri"/>
                      </a:endParaRPr>
                    </a:p>
                  </a:txBody>
                  <a:tcPr marL="9525" marR="9525" marT="9525" marB="0" anchor="b"/>
                </a:tc>
              </a:tr>
              <a:tr h="414118">
                <a:tc>
                  <a:txBody>
                    <a:bodyPr/>
                    <a:lstStyle/>
                    <a:p>
                      <a:pPr algn="l" fontAlgn="b"/>
                      <a:r>
                        <a:rPr lang="nb-NO" sz="1800" u="none" strike="noStrike" dirty="0">
                          <a:effectLst/>
                        </a:rPr>
                        <a:t>Service på eksisterende utstyr</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a:effectLst/>
                        </a:rPr>
                        <a:t>80</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a:effectLst/>
                        </a:rPr>
                        <a:t>73 %</a:t>
                      </a:r>
                      <a:endParaRPr lang="nb-NO" sz="1800" b="0" i="0" u="none" strike="noStrike">
                        <a:solidFill>
                          <a:srgbClr val="000000"/>
                        </a:solidFill>
                        <a:effectLst/>
                        <a:latin typeface="Calibri"/>
                      </a:endParaRPr>
                    </a:p>
                  </a:txBody>
                  <a:tcPr marL="9525" marR="9525" marT="9525" marB="0" anchor="b"/>
                </a:tc>
              </a:tr>
              <a:tr h="414118">
                <a:tc>
                  <a:txBody>
                    <a:bodyPr/>
                    <a:lstStyle/>
                    <a:p>
                      <a:pPr algn="l" fontAlgn="b"/>
                      <a:r>
                        <a:rPr lang="nb-NO" sz="1800" u="none" strike="noStrike" dirty="0">
                          <a:effectLst/>
                        </a:rPr>
                        <a:t>Konstruksjon/bygging av nytt utstyr</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a:effectLst/>
                        </a:rPr>
                        <a:t>79</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a:effectLst/>
                        </a:rPr>
                        <a:t>72 %</a:t>
                      </a:r>
                      <a:endParaRPr lang="nb-NO" sz="1800" b="0" i="0" u="none" strike="noStrike" dirty="0">
                        <a:solidFill>
                          <a:srgbClr val="000000"/>
                        </a:solidFill>
                        <a:effectLst/>
                        <a:latin typeface="Calibri"/>
                      </a:endParaRPr>
                    </a:p>
                  </a:txBody>
                  <a:tcPr marL="9525" marR="9525" marT="9525" marB="0" anchor="b"/>
                </a:tc>
              </a:tr>
              <a:tr h="414118">
                <a:tc>
                  <a:txBody>
                    <a:bodyPr/>
                    <a:lstStyle/>
                    <a:p>
                      <a:pPr algn="l" fontAlgn="b"/>
                      <a:r>
                        <a:rPr lang="nb-NO" sz="1800" u="none" strike="noStrike" dirty="0">
                          <a:effectLst/>
                        </a:rPr>
                        <a:t>Konsulent-/rådgivningstjenester</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a:effectLst/>
                        </a:rPr>
                        <a:t>57</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a:effectLst/>
                        </a:rPr>
                        <a:t>52 %</a:t>
                      </a:r>
                      <a:endParaRPr lang="nb-NO" sz="1800" b="0" i="0" u="none" strike="noStrike" dirty="0">
                        <a:solidFill>
                          <a:srgbClr val="000000"/>
                        </a:solidFill>
                        <a:effectLst/>
                        <a:latin typeface="Calibri"/>
                      </a:endParaRPr>
                    </a:p>
                  </a:txBody>
                  <a:tcPr marL="9525" marR="9525" marT="9525" marB="0" anchor="b"/>
                </a:tc>
              </a:tr>
              <a:tr h="414118">
                <a:tc>
                  <a:txBody>
                    <a:bodyPr/>
                    <a:lstStyle/>
                    <a:p>
                      <a:pPr algn="l" fontAlgn="b"/>
                      <a:r>
                        <a:rPr lang="nb-NO" sz="1800" u="none" strike="noStrike">
                          <a:effectLst/>
                        </a:rPr>
                        <a:t>Lån av verktøy og utstyr</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dirty="0">
                          <a:effectLst/>
                        </a:rPr>
                        <a:t>80</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a:effectLst/>
                        </a:rPr>
                        <a:t>73 %</a:t>
                      </a:r>
                      <a:endParaRPr lang="nb-NO" sz="1800" b="0" i="0" u="none" strike="noStrike" dirty="0">
                        <a:solidFill>
                          <a:srgbClr val="000000"/>
                        </a:solidFill>
                        <a:effectLst/>
                        <a:latin typeface="Calibri"/>
                      </a:endParaRPr>
                    </a:p>
                  </a:txBody>
                  <a:tcPr marL="9525" marR="9525" marT="9525" marB="0" anchor="b"/>
                </a:tc>
              </a:tr>
              <a:tr h="414118">
                <a:tc>
                  <a:txBody>
                    <a:bodyPr/>
                    <a:lstStyle/>
                    <a:p>
                      <a:pPr algn="l" fontAlgn="b"/>
                      <a:r>
                        <a:rPr lang="nb-NO" sz="1800" u="none" strike="noStrike">
                          <a:effectLst/>
                        </a:rPr>
                        <a:t>Praktisk hjelp til innredning</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dirty="0">
                          <a:effectLst/>
                        </a:rPr>
                        <a:t>49</a:t>
                      </a:r>
                      <a:endParaRPr lang="nb-NO" sz="1800" b="0" i="0" u="none" strike="noStrike" dirty="0">
                        <a:solidFill>
                          <a:srgbClr val="000000"/>
                        </a:solidFill>
                        <a:effectLst/>
                        <a:latin typeface="Calibri"/>
                      </a:endParaRPr>
                    </a:p>
                  </a:txBody>
                  <a:tcPr marL="9525" marR="9525" marT="9525" marB="0" anchor="b"/>
                </a:tc>
                <a:tc>
                  <a:txBody>
                    <a:bodyPr/>
                    <a:lstStyle/>
                    <a:p>
                      <a:pPr algn="ctr" fontAlgn="b"/>
                      <a:r>
                        <a:rPr lang="nb-NO" sz="1800" u="none" strike="noStrike" dirty="0">
                          <a:effectLst/>
                        </a:rPr>
                        <a:t>45 %</a:t>
                      </a:r>
                      <a:endParaRPr lang="nb-NO" sz="1800" b="0" i="0" u="none" strike="noStrike" dirty="0">
                        <a:solidFill>
                          <a:srgbClr val="000000"/>
                        </a:solidFill>
                        <a:effectLst/>
                        <a:latin typeface="Calibri"/>
                      </a:endParaRPr>
                    </a:p>
                  </a:txBody>
                  <a:tcPr marL="9525" marR="9525" marT="9525" marB="0" anchor="b"/>
                </a:tc>
              </a:tr>
              <a:tr h="414118">
                <a:tc>
                  <a:txBody>
                    <a:bodyPr/>
                    <a:lstStyle/>
                    <a:p>
                      <a:pPr algn="l" fontAlgn="b"/>
                      <a:r>
                        <a:rPr lang="nb-NO" sz="1800" u="none" strike="noStrike">
                          <a:effectLst/>
                        </a:rPr>
                        <a:t>Annet</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a:effectLst/>
                        </a:rPr>
                        <a:t>5</a:t>
                      </a:r>
                      <a:endParaRPr lang="nb-NO" sz="1800" b="0" i="0" u="none" strike="noStrike">
                        <a:solidFill>
                          <a:srgbClr val="000000"/>
                        </a:solidFill>
                        <a:effectLst/>
                        <a:latin typeface="Calibri"/>
                      </a:endParaRPr>
                    </a:p>
                  </a:txBody>
                  <a:tcPr marL="9525" marR="9525" marT="9525" marB="0" anchor="b"/>
                </a:tc>
                <a:tc>
                  <a:txBody>
                    <a:bodyPr/>
                    <a:lstStyle/>
                    <a:p>
                      <a:pPr algn="ctr" fontAlgn="b"/>
                      <a:r>
                        <a:rPr lang="nb-NO" sz="1800" u="none" strike="noStrike" dirty="0">
                          <a:effectLst/>
                        </a:rPr>
                        <a:t>5 %</a:t>
                      </a:r>
                      <a:endParaRPr lang="nb-NO"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217113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Mekanisk verksted</a:t>
            </a:r>
            <a:r>
              <a:rPr lang="nb-NO" dirty="0" smtClean="0"/>
              <a:t/>
            </a:r>
            <a:br>
              <a:rPr lang="nb-NO" dirty="0" smtClean="0"/>
            </a:br>
            <a:r>
              <a:rPr lang="nb-NO" dirty="0" smtClean="0"/>
              <a:t>God responstid og gjennomføringstid</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26</a:t>
            </a:fld>
            <a:endParaRPr lang="en-US">
              <a:solidFill>
                <a:srgbClr val="000000"/>
              </a:solidFill>
            </a:endParaRPr>
          </a:p>
        </p:txBody>
      </p:sp>
      <p:sp>
        <p:nvSpPr>
          <p:cNvPr id="7" name="6-Point Star 6"/>
          <p:cNvSpPr/>
          <p:nvPr/>
        </p:nvSpPr>
        <p:spPr bwMode="auto">
          <a:xfrm>
            <a:off x="5868144" y="44624"/>
            <a:ext cx="3240360" cy="1296144"/>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2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44" y="2132855"/>
            <a:ext cx="3614384" cy="215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51050"/>
            <a:ext cx="3751560" cy="22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7504" y="6237312"/>
            <a:ext cx="3600400" cy="523220"/>
          </a:xfrm>
          <a:prstGeom prst="rect">
            <a:avLst/>
          </a:prstGeom>
          <a:noFill/>
        </p:spPr>
        <p:txBody>
          <a:bodyPr wrap="square" rtlCol="0">
            <a:spAutoFit/>
          </a:bodyPr>
          <a:lstStyle/>
          <a:p>
            <a:r>
              <a:rPr lang="nb-NO" sz="1400" i="1" dirty="0" smtClean="0"/>
              <a:t>Alternativer 1-6 der </a:t>
            </a:r>
            <a:r>
              <a:rPr lang="nb-NO" sz="1400" i="1" dirty="0"/>
              <a:t>1 = </a:t>
            </a:r>
            <a:r>
              <a:rPr lang="nb-NO" sz="1400" i="1" dirty="0" smtClean="0"/>
              <a:t>Dårlig og </a:t>
            </a:r>
            <a:r>
              <a:rPr lang="nb-NO" sz="1400" i="1" dirty="0"/>
              <a:t>6 = Veldig </a:t>
            </a:r>
            <a:r>
              <a:rPr lang="nb-NO" sz="1400" i="1" dirty="0" smtClean="0"/>
              <a:t>bra, samt «Vet ikke/ikke relevant»</a:t>
            </a:r>
            <a:endParaRPr lang="nb-NO" sz="1400" i="1" dirty="0"/>
          </a:p>
        </p:txBody>
      </p:sp>
      <p:sp>
        <p:nvSpPr>
          <p:cNvPr id="3" name="Rounded Rectangle 2"/>
          <p:cNvSpPr/>
          <p:nvPr/>
        </p:nvSpPr>
        <p:spPr bwMode="auto">
          <a:xfrm>
            <a:off x="820744" y="4725144"/>
            <a:ext cx="7574824" cy="122413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Over halvparten av respondentene har gitt høyeste score på responstid og gjennomføringstid.</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dirty="0" smtClean="0"/>
              <a:t>89 % har svart 4 eller høyere på begge spørsmål.</a:t>
            </a:r>
            <a:endPar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2" name="TextBox 1"/>
          <p:cNvSpPr txBox="1"/>
          <p:nvPr/>
        </p:nvSpPr>
        <p:spPr>
          <a:xfrm>
            <a:off x="820744" y="4288325"/>
            <a:ext cx="1807192" cy="307777"/>
          </a:xfrm>
          <a:prstGeom prst="rect">
            <a:avLst/>
          </a:prstGeom>
          <a:noFill/>
        </p:spPr>
        <p:txBody>
          <a:bodyPr wrap="square" rtlCol="0">
            <a:spAutoFit/>
          </a:bodyPr>
          <a:lstStyle/>
          <a:p>
            <a:r>
              <a:rPr lang="nb-NO" sz="1400" dirty="0" smtClean="0"/>
              <a:t>N= 91</a:t>
            </a:r>
            <a:endParaRPr lang="nb-NO" sz="1400" dirty="0"/>
          </a:p>
        </p:txBody>
      </p:sp>
    </p:spTree>
    <p:extLst>
      <p:ext uri="{BB962C8B-B14F-4D97-AF65-F5344CB8AC3E}">
        <p14:creationId xmlns:p14="http://schemas.microsoft.com/office/powerpoint/2010/main" val="433020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Mekanisk verksted</a:t>
            </a:r>
            <a:r>
              <a:rPr lang="nb-NO" dirty="0" smtClean="0"/>
              <a:t/>
            </a:r>
            <a:br>
              <a:rPr lang="nb-NO" dirty="0" smtClean="0"/>
            </a:br>
            <a:r>
              <a:rPr lang="nb-NO" sz="2800" dirty="0" smtClean="0"/>
              <a:t>Opplevelse av veldig god fagkunnskap og kvalitet</a:t>
            </a:r>
            <a:endParaRPr lang="nb-NO" sz="2800"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27</a:t>
            </a:fld>
            <a:endParaRPr lang="en-US">
              <a:solidFill>
                <a:srgbClr val="000000"/>
              </a:solidFill>
            </a:endParaRPr>
          </a:p>
        </p:txBody>
      </p:sp>
      <p:sp>
        <p:nvSpPr>
          <p:cNvPr id="7" name="6-Point Star 6"/>
          <p:cNvSpPr/>
          <p:nvPr/>
        </p:nvSpPr>
        <p:spPr bwMode="auto">
          <a:xfrm>
            <a:off x="5868144" y="-27384"/>
            <a:ext cx="3240360" cy="1296144"/>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4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722" y="4263416"/>
            <a:ext cx="3168352" cy="19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7504" y="6237312"/>
            <a:ext cx="3600400" cy="523220"/>
          </a:xfrm>
          <a:prstGeom prst="rect">
            <a:avLst/>
          </a:prstGeom>
          <a:noFill/>
        </p:spPr>
        <p:txBody>
          <a:bodyPr wrap="square" rtlCol="0">
            <a:spAutoFit/>
          </a:bodyPr>
          <a:lstStyle/>
          <a:p>
            <a:r>
              <a:rPr lang="nb-NO" sz="1400" i="1" dirty="0" smtClean="0"/>
              <a:t>Alternativer 1-6 der </a:t>
            </a:r>
            <a:r>
              <a:rPr lang="nb-NO" sz="1400" i="1" dirty="0"/>
              <a:t>1 = </a:t>
            </a:r>
            <a:r>
              <a:rPr lang="nb-NO" sz="1400" i="1" dirty="0" smtClean="0"/>
              <a:t>Dårlig og </a:t>
            </a:r>
            <a:r>
              <a:rPr lang="nb-NO" sz="1400" i="1" dirty="0"/>
              <a:t>6 = Veldig </a:t>
            </a:r>
            <a:r>
              <a:rPr lang="nb-NO" sz="1400" i="1" dirty="0" smtClean="0"/>
              <a:t>bra, samt «Vet ikke/ikke relevant»</a:t>
            </a:r>
            <a:endParaRPr lang="nb-NO" sz="1400" i="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722" y="2179349"/>
            <a:ext cx="3106208" cy="186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997" y="2209906"/>
            <a:ext cx="3106208" cy="186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4535997" y="4479440"/>
            <a:ext cx="4140459" cy="146984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600" b="0" i="0" u="none" strike="noStrike" cap="none" normalizeH="0" baseline="0" dirty="0" smtClean="0">
                <a:ln>
                  <a:noFill/>
                </a:ln>
                <a:solidFill>
                  <a:schemeClr val="tx1"/>
                </a:solidFill>
                <a:effectLst/>
                <a:latin typeface="Arial" charset="0"/>
                <a:ea typeface="ヒラギノ角ゴ Pro W3" charset="-128"/>
                <a:cs typeface="ヒラギノ角ゴ Pro W3" charset="-128"/>
              </a:rPr>
              <a:t>Hele to tredjedeler har gitt høyeste score på fagkunnskap og kvalitet på tjenesten, samt på mottakelsen som bruker på avdelingen</a:t>
            </a:r>
            <a:endParaRPr kumimoji="0" lang="nb-NO" sz="16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418013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Mekanisk verksted</a:t>
            </a:r>
            <a:r>
              <a:rPr lang="nb-NO" dirty="0" smtClean="0"/>
              <a:t/>
            </a:r>
            <a:br>
              <a:rPr lang="nb-NO" dirty="0" smtClean="0"/>
            </a:br>
            <a:r>
              <a:rPr lang="nb-NO" dirty="0" smtClean="0"/>
              <a:t>Fremtidige ønsker og behov</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28</a:t>
            </a:fld>
            <a:endParaRPr lang="en-US">
              <a:solidFill>
                <a:srgbClr val="00000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6632575"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922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Mekanisk verksted</a:t>
            </a:r>
            <a:r>
              <a:rPr lang="nb-NO" dirty="0" smtClean="0"/>
              <a:t/>
            </a:r>
            <a:br>
              <a:rPr lang="nb-NO" dirty="0" smtClean="0"/>
            </a:br>
            <a:r>
              <a:rPr lang="nb-NO" dirty="0" smtClean="0"/>
              <a:t>If it </a:t>
            </a:r>
            <a:r>
              <a:rPr lang="nb-NO" dirty="0" err="1" smtClean="0"/>
              <a:t>ain’t</a:t>
            </a:r>
            <a:r>
              <a:rPr lang="nb-NO" dirty="0" smtClean="0"/>
              <a:t> </a:t>
            </a:r>
            <a:r>
              <a:rPr lang="nb-NO" dirty="0" err="1" smtClean="0"/>
              <a:t>broke</a:t>
            </a:r>
            <a:r>
              <a:rPr lang="nb-NO" dirty="0" smtClean="0"/>
              <a:t>, </a:t>
            </a:r>
            <a:r>
              <a:rPr lang="nb-NO" dirty="0" err="1" smtClean="0"/>
              <a:t>don’t</a:t>
            </a:r>
            <a:r>
              <a:rPr lang="nb-NO" dirty="0" smtClean="0"/>
              <a:t> </a:t>
            </a:r>
            <a:r>
              <a:rPr lang="nb-NO" dirty="0" err="1" smtClean="0"/>
              <a:t>fix</a:t>
            </a:r>
            <a:r>
              <a:rPr lang="nb-NO" dirty="0" smtClean="0"/>
              <a:t> </a:t>
            </a:r>
            <a:r>
              <a:rPr lang="nb-NO" dirty="0" err="1" smtClean="0"/>
              <a:t>it!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29</a:t>
            </a:fld>
            <a:endParaRPr lang="en-US">
              <a:solidFill>
                <a:srgbClr val="000000"/>
              </a:solidFill>
            </a:endParaRPr>
          </a:p>
        </p:txBody>
      </p:sp>
      <p:sp>
        <p:nvSpPr>
          <p:cNvPr id="2" name="Oval Callout 1"/>
          <p:cNvSpPr/>
          <p:nvPr/>
        </p:nvSpPr>
        <p:spPr bwMode="auto">
          <a:xfrm>
            <a:off x="4932040" y="4869160"/>
            <a:ext cx="3888432" cy="1080120"/>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sz="1400" dirty="0" smtClean="0"/>
              <a:t>Disse </a:t>
            </a:r>
            <a:r>
              <a:rPr lang="nb-NO" sz="1400" dirty="0"/>
              <a:t>gutta kan alt og ordner alt. Helt </a:t>
            </a:r>
            <a:r>
              <a:rPr lang="nb-NO" sz="1400" dirty="0" smtClean="0"/>
              <a:t>utrolig.</a:t>
            </a:r>
          </a:p>
          <a:p>
            <a:r>
              <a:rPr kumimoji="0" lang="nb-NO" sz="1400" b="0" i="1" u="none" strike="noStrike" cap="none" normalizeH="0" baseline="0" dirty="0">
                <a:ln>
                  <a:noFill/>
                </a:ln>
                <a:solidFill>
                  <a:schemeClr val="tx1"/>
                </a:solidFill>
                <a:effectLst/>
              </a:rPr>
              <a:t>	</a:t>
            </a:r>
            <a:endParaRPr kumimoji="0" lang="nb-NO" sz="1400" b="0" i="1" u="none" strike="noStrike" cap="none" normalizeH="0" baseline="0" dirty="0" smtClean="0">
              <a:ln>
                <a:noFill/>
              </a:ln>
              <a:solidFill>
                <a:schemeClr val="tx1"/>
              </a:solidFill>
              <a:effectLst/>
            </a:endParaRPr>
          </a:p>
          <a:p>
            <a:r>
              <a:rPr lang="nb-NO" sz="1400" i="1" dirty="0"/>
              <a:t>	</a:t>
            </a:r>
            <a:r>
              <a:rPr kumimoji="0" lang="nb-NO" sz="1400" b="0" i="1" u="none" strike="noStrike" cap="none" normalizeH="0" baseline="0" dirty="0" err="1" smtClean="0">
                <a:ln>
                  <a:noFill/>
                </a:ln>
                <a:solidFill>
                  <a:schemeClr val="tx1"/>
                </a:solidFill>
                <a:effectLst/>
              </a:rPr>
              <a:t>Admin</a:t>
            </a:r>
            <a:r>
              <a:rPr kumimoji="0" lang="nb-NO" sz="1400" b="0" i="1" u="none" strike="noStrike" cap="none" normalizeH="0" baseline="0" dirty="0" smtClean="0">
                <a:ln>
                  <a:noFill/>
                </a:ln>
                <a:solidFill>
                  <a:schemeClr val="tx1"/>
                </a:solidFill>
                <a:effectLst/>
              </a:rPr>
              <a:t>/studie</a:t>
            </a:r>
            <a:endParaRPr kumimoji="0" lang="nb-NO" sz="1200" b="0" i="1" u="none" strike="noStrike" cap="none" normalizeH="0" baseline="0" dirty="0">
              <a:ln>
                <a:noFill/>
              </a:ln>
              <a:solidFill>
                <a:schemeClr val="tx1"/>
              </a:solidFill>
              <a:effectLst/>
            </a:endParaRPr>
          </a:p>
        </p:txBody>
      </p:sp>
      <p:sp>
        <p:nvSpPr>
          <p:cNvPr id="3" name="Rounded Rectangular Callout 2"/>
          <p:cNvSpPr/>
          <p:nvPr/>
        </p:nvSpPr>
        <p:spPr bwMode="auto">
          <a:xfrm>
            <a:off x="971600" y="2276872"/>
            <a:ext cx="2952328" cy="1008112"/>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b-NO" sz="1400" dirty="0"/>
              <a:t>Avdelingen har kompetanse som er vanskelig eller umulig å </a:t>
            </a:r>
            <a:r>
              <a:rPr lang="nb-NO" sz="1400" dirty="0" smtClean="0"/>
              <a:t>kjøpe</a:t>
            </a:r>
          </a:p>
          <a:p>
            <a:pPr algn="ctr"/>
            <a:endParaRPr kumimoji="0" lang="nb-NO" sz="1400" b="0" i="0" u="none" strike="noStrike" cap="none" normalizeH="0" baseline="0" dirty="0">
              <a:ln>
                <a:noFill/>
              </a:ln>
              <a:solidFill>
                <a:schemeClr val="tx1"/>
              </a:solidFill>
              <a:effectLst/>
            </a:endParaRPr>
          </a:p>
          <a:p>
            <a:pPr algn="ctr"/>
            <a:r>
              <a:rPr lang="nb-NO" sz="1400" i="1" dirty="0" smtClean="0"/>
              <a:t>Fast vit., </a:t>
            </a:r>
            <a:r>
              <a:rPr lang="nb-NO" sz="1400" i="1" dirty="0" err="1" smtClean="0"/>
              <a:t>Molmed</a:t>
            </a:r>
            <a:endParaRPr kumimoji="0" lang="nb-NO" sz="1200" b="0" i="1" u="none" strike="noStrike" cap="none" normalizeH="0" baseline="0" dirty="0">
              <a:ln>
                <a:noFill/>
              </a:ln>
              <a:solidFill>
                <a:schemeClr val="tx1"/>
              </a:solidFill>
              <a:effectLst/>
            </a:endParaRPr>
          </a:p>
        </p:txBody>
      </p:sp>
      <p:sp>
        <p:nvSpPr>
          <p:cNvPr id="6" name="Oval Callout 5"/>
          <p:cNvSpPr/>
          <p:nvPr/>
        </p:nvSpPr>
        <p:spPr bwMode="auto">
          <a:xfrm>
            <a:off x="4067944" y="2564904"/>
            <a:ext cx="4680520" cy="1872208"/>
          </a:xfrm>
          <a:prstGeom prst="wedgeEllipse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r>
              <a:rPr lang="nb-NO" sz="1400" dirty="0"/>
              <a:t>Opplever veldig bra service hos mekanisk </a:t>
            </a:r>
            <a:r>
              <a:rPr lang="nb-NO" sz="1400" dirty="0" err="1"/>
              <a:t>versksted</a:t>
            </a:r>
            <a:r>
              <a:rPr lang="nb-NO" sz="1400" dirty="0"/>
              <a:t>. I løpet av mine 2 år som </a:t>
            </a:r>
            <a:r>
              <a:rPr lang="nb-NO" sz="1400" dirty="0" err="1"/>
              <a:t>PhD</a:t>
            </a:r>
            <a:r>
              <a:rPr lang="nb-NO" sz="1400" dirty="0"/>
              <a:t> kandidat har jeg vært avhengig av dem for å bygge og modifisere utstyr til eksperimenter, og har alltid fått god og rask hjelp</a:t>
            </a:r>
            <a:r>
              <a:rPr lang="nb-NO" sz="1400" dirty="0" smtClean="0"/>
              <a:t>.</a:t>
            </a:r>
          </a:p>
          <a:p>
            <a:pPr lvl="0"/>
            <a:r>
              <a:rPr lang="nb-NO" sz="1400" dirty="0"/>
              <a:t>	</a:t>
            </a:r>
            <a:r>
              <a:rPr lang="nb-NO" sz="1200" i="1" dirty="0" err="1" smtClean="0"/>
              <a:t>Midl.vit</a:t>
            </a:r>
            <a:r>
              <a:rPr lang="nb-NO" sz="1200" i="1" dirty="0" smtClean="0"/>
              <a:t>., </a:t>
            </a:r>
            <a:r>
              <a:rPr lang="nb-NO" sz="1200" i="1" dirty="0" err="1" smtClean="0"/>
              <a:t>Molmed</a:t>
            </a:r>
            <a:endParaRPr lang="nb-NO" sz="1400" i="1" dirty="0"/>
          </a:p>
          <a:p>
            <a:pPr marL="0" marR="0" indent="0" algn="l" defTabSz="914400" rtl="0" eaLnBrk="0" fontAlgn="base" latinLnBrk="0" hangingPunct="0">
              <a:lnSpc>
                <a:spcPct val="100000"/>
              </a:lnSpc>
              <a:spcBef>
                <a:spcPct val="0"/>
              </a:spcBef>
              <a:spcAft>
                <a:spcPct val="0"/>
              </a:spcAft>
              <a:buClrTx/>
              <a:buSzTx/>
              <a:buFontTx/>
              <a:buNone/>
              <a:tabLst/>
            </a:pP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Rounded Rectangular Callout 6"/>
          <p:cNvSpPr/>
          <p:nvPr/>
        </p:nvSpPr>
        <p:spPr bwMode="auto">
          <a:xfrm>
            <a:off x="2447764" y="5805264"/>
            <a:ext cx="2736304" cy="792088"/>
          </a:xfrm>
          <a:prstGeom prst="wedgeRoundRectCallou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nb-NO" sz="1400" dirty="0"/>
              <a:t>Helt konge, må aldri dø</a:t>
            </a:r>
            <a:r>
              <a:rPr lang="nb-NO" sz="1400" dirty="0" smtClean="0"/>
              <a:t>!</a:t>
            </a:r>
          </a:p>
          <a:p>
            <a:pPr lvl="0" algn="ctr"/>
            <a:endParaRPr lang="nb-NO" sz="1400" dirty="0"/>
          </a:p>
          <a:p>
            <a:pPr lvl="0" algn="ctr"/>
            <a:r>
              <a:rPr lang="nb-NO" sz="1400" i="1" dirty="0" smtClean="0"/>
              <a:t>Midl. vit., Ernæring</a:t>
            </a:r>
            <a:endParaRPr lang="nb-NO" sz="1400" i="1" dirty="0"/>
          </a:p>
        </p:txBody>
      </p:sp>
      <p:sp>
        <p:nvSpPr>
          <p:cNvPr id="8" name="Flowchart: Sequential Access Storage 7"/>
          <p:cNvSpPr/>
          <p:nvPr/>
        </p:nvSpPr>
        <p:spPr bwMode="auto">
          <a:xfrm>
            <a:off x="824289" y="4144128"/>
            <a:ext cx="3096344" cy="1224136"/>
          </a:xfrm>
          <a:prstGeom prst="flowChartMagneticTap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nb-NO" sz="1400" dirty="0"/>
              <a:t>Helt uvurderlig tjeneste!!! Vi kan ikke klare oss uten dem</a:t>
            </a:r>
            <a:r>
              <a:rPr lang="nb-NO" sz="1400" dirty="0" smtClean="0"/>
              <a:t>.</a:t>
            </a:r>
          </a:p>
          <a:p>
            <a:pPr lvl="0"/>
            <a:r>
              <a:rPr lang="nb-NO" sz="1400" i="1" dirty="0" smtClean="0"/>
              <a:t>	Odontologi</a:t>
            </a:r>
            <a:endParaRPr lang="nb-NO" sz="1200" i="1" dirty="0"/>
          </a:p>
        </p:txBody>
      </p:sp>
    </p:spTree>
    <p:extLst>
      <p:ext uri="{BB962C8B-B14F-4D97-AF65-F5344CB8AC3E}">
        <p14:creationId xmlns:p14="http://schemas.microsoft.com/office/powerpoint/2010/main" val="48114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Foto- og grafikktjenesten</a:t>
            </a:r>
            <a:endParaRPr lang="nb-NO" dirty="0"/>
          </a:p>
        </p:txBody>
      </p:sp>
      <p:sp>
        <p:nvSpPr>
          <p:cNvPr id="6" name="Text Placeholder 5"/>
          <p:cNvSpPr>
            <a:spLocks noGrp="1"/>
          </p:cNvSpPr>
          <p:nvPr>
            <p:ph type="body" idx="1"/>
          </p:nvPr>
        </p:nvSpPr>
        <p:spPr/>
        <p:txBody>
          <a:bodyPr/>
          <a:lstStyle/>
          <a:p>
            <a:endParaRPr lang="nb-NO"/>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30</a:t>
            </a:fld>
            <a:endParaRPr lang="en-US"/>
          </a:p>
        </p:txBody>
      </p:sp>
    </p:spTree>
    <p:extLst>
      <p:ext uri="{BB962C8B-B14F-4D97-AF65-F5344CB8AC3E}">
        <p14:creationId xmlns:p14="http://schemas.microsoft.com/office/powerpoint/2010/main" val="1071136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696200" cy="1143000"/>
          </a:xfrm>
        </p:spPr>
        <p:txBody>
          <a:bodyPr/>
          <a:lstStyle/>
          <a:p>
            <a:r>
              <a:rPr lang="nb-NO" dirty="0" smtClean="0"/>
              <a:t>Målene med prosjektet</a:t>
            </a:r>
            <a:endParaRPr lang="nb-NO" dirty="0"/>
          </a:p>
        </p:txBody>
      </p:sp>
      <p:sp>
        <p:nvSpPr>
          <p:cNvPr id="6" name="Content Placeholder 5"/>
          <p:cNvSpPr>
            <a:spLocks noGrp="1"/>
          </p:cNvSpPr>
          <p:nvPr>
            <p:ph idx="1"/>
          </p:nvPr>
        </p:nvSpPr>
        <p:spPr>
          <a:xfrm>
            <a:off x="467544" y="1844824"/>
            <a:ext cx="8219256" cy="4752528"/>
          </a:xfrm>
        </p:spPr>
        <p:txBody>
          <a:bodyPr/>
          <a:lstStyle/>
          <a:p>
            <a:pPr>
              <a:buFont typeface="Courier New" panose="02070309020205020404" pitchFamily="49" charset="0"/>
              <a:buChar char="o"/>
            </a:pPr>
            <a:r>
              <a:rPr lang="nb-NO" sz="1800" dirty="0"/>
              <a:t>T</a:t>
            </a:r>
            <a:r>
              <a:rPr lang="nb-NO" sz="1800" dirty="0" smtClean="0"/>
              <a:t>ydeliggjøre seksjonens tjenestetilbud og gjøre eventuelle endringer slik at det imøtekommer prioriterte brukerbehov innenfor de økonomiske rammer som settes for virksomheten</a:t>
            </a:r>
          </a:p>
          <a:p>
            <a:pPr>
              <a:buFont typeface="Courier New" panose="02070309020205020404" pitchFamily="49" charset="0"/>
              <a:buChar char="o"/>
            </a:pPr>
            <a:endParaRPr lang="nb-NO" sz="1800" dirty="0"/>
          </a:p>
          <a:p>
            <a:pPr>
              <a:buFont typeface="Courier New" panose="02070309020205020404" pitchFamily="49" charset="0"/>
              <a:buChar char="o"/>
            </a:pPr>
            <a:r>
              <a:rPr lang="nb-NO" sz="1800" dirty="0"/>
              <a:t>Ø</a:t>
            </a:r>
            <a:r>
              <a:rPr lang="nb-NO" sz="1800" dirty="0" smtClean="0"/>
              <a:t>ke </a:t>
            </a:r>
            <a:r>
              <a:rPr lang="nb-NO" sz="1800" dirty="0"/>
              <a:t>synligheten og gjøre tjenestene kjent for potensielle </a:t>
            </a:r>
            <a:r>
              <a:rPr lang="nb-NO" sz="1800" dirty="0" smtClean="0"/>
              <a:t>brukere</a:t>
            </a:r>
          </a:p>
          <a:p>
            <a:pPr>
              <a:buFont typeface="Courier New" panose="02070309020205020404" pitchFamily="49" charset="0"/>
              <a:buChar char="o"/>
            </a:pPr>
            <a:endParaRPr lang="nb-NO" sz="1800" dirty="0" smtClean="0"/>
          </a:p>
          <a:p>
            <a:pPr>
              <a:buFont typeface="Courier New" panose="02070309020205020404" pitchFamily="49" charset="0"/>
              <a:buChar char="o"/>
            </a:pPr>
            <a:r>
              <a:rPr lang="nb-NO" sz="1800" dirty="0"/>
              <a:t>S</a:t>
            </a:r>
            <a:r>
              <a:rPr lang="nb-NO" sz="1800" dirty="0" smtClean="0"/>
              <a:t>tyrke </a:t>
            </a:r>
            <a:r>
              <a:rPr lang="nb-NO" sz="1800" dirty="0"/>
              <a:t>brukertilfredsheten med </a:t>
            </a:r>
            <a:r>
              <a:rPr lang="nb-NO" sz="1800" dirty="0" smtClean="0"/>
              <a:t>tjenestene</a:t>
            </a:r>
          </a:p>
          <a:p>
            <a:pPr>
              <a:buFont typeface="Courier New" panose="02070309020205020404" pitchFamily="49" charset="0"/>
              <a:buChar char="o"/>
            </a:pPr>
            <a:endParaRPr lang="nb-NO" sz="1800" dirty="0"/>
          </a:p>
          <a:p>
            <a:pPr>
              <a:buFont typeface="Courier New" panose="02070309020205020404" pitchFamily="49" charset="0"/>
              <a:buChar char="o"/>
            </a:pPr>
            <a:r>
              <a:rPr lang="nb-NO" sz="1800" dirty="0"/>
              <a:t>E</a:t>
            </a:r>
            <a:r>
              <a:rPr lang="nb-NO" sz="1800" dirty="0" smtClean="0"/>
              <a:t>ffektiv ressursutnyttelse</a:t>
            </a:r>
          </a:p>
          <a:p>
            <a:pPr marL="0" indent="0">
              <a:buNone/>
            </a:pPr>
            <a:endParaRPr lang="nb-NO" sz="32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solidFill>
                  <a:srgbClr val="000000"/>
                </a:solidFill>
              </a:rPr>
              <a:pPr>
                <a:defRPr/>
              </a:pPr>
              <a:t>4</a:t>
            </a:fld>
            <a:endParaRPr lang="en-US" dirty="0">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933056"/>
            <a:ext cx="18288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32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Foto- og grafikktjenesten</a:t>
            </a:r>
            <a:r>
              <a:rPr lang="nb-NO" dirty="0" smtClean="0"/>
              <a:t/>
            </a:r>
            <a:br>
              <a:rPr lang="nb-NO" dirty="0" smtClean="0"/>
            </a:br>
            <a:r>
              <a:rPr lang="nb-NO" dirty="0" smtClean="0"/>
              <a:t>Tilgjengelighet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31</a:t>
            </a:fld>
            <a:endParaRPr lang="en-US">
              <a:solidFill>
                <a:srgbClr val="0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8" y="2051049"/>
            <a:ext cx="3523674" cy="211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51049"/>
            <a:ext cx="3523674" cy="211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36096" y="252426"/>
            <a:ext cx="3600400" cy="523220"/>
          </a:xfrm>
          <a:prstGeom prst="rect">
            <a:avLst/>
          </a:prstGeom>
          <a:noFill/>
        </p:spPr>
        <p:txBody>
          <a:bodyPr wrap="square" rtlCol="0">
            <a:spAutoFit/>
          </a:bodyPr>
          <a:lstStyle/>
          <a:p>
            <a:r>
              <a:rPr lang="nb-NO" sz="1400" i="1" dirty="0" smtClean="0"/>
              <a:t>Alternativer 1-6 der 1 = helt uenig og 6 = helt enig, samt «Vet ikke/ikke relevant»</a:t>
            </a:r>
            <a:endParaRPr lang="nb-NO" sz="1400" i="1" dirty="0"/>
          </a:p>
        </p:txBody>
      </p:sp>
      <p:sp>
        <p:nvSpPr>
          <p:cNvPr id="2" name="Rounded Rectangle 1"/>
          <p:cNvSpPr/>
          <p:nvPr/>
        </p:nvSpPr>
        <p:spPr bwMode="auto">
          <a:xfrm>
            <a:off x="976318" y="4653136"/>
            <a:ext cx="7407388"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400" dirty="0" smtClean="0"/>
              <a:t>Sammenlignet med de andre avdelingene i seksjonen, vet r</a:t>
            </a:r>
            <a:r>
              <a:rPr kumimoji="0" lang="nb-NO" sz="1400" b="0" i="0" u="none" strike="noStrike" cap="none" normalizeH="0" baseline="0" dirty="0" smtClean="0">
                <a:ln>
                  <a:noFill/>
                </a:ln>
                <a:solidFill>
                  <a:schemeClr val="tx1"/>
                </a:solidFill>
                <a:effectLst/>
              </a:rPr>
              <a:t>espondentene mindre om tjenestetilbudet</a:t>
            </a:r>
            <a:r>
              <a:rPr kumimoji="0" lang="nb-NO" sz="1400" b="0" i="0" u="none" strike="noStrike" cap="none" normalizeH="0" dirty="0" smtClean="0">
                <a:ln>
                  <a:noFill/>
                </a:ln>
                <a:solidFill>
                  <a:schemeClr val="tx1"/>
                </a:solidFill>
                <a:effectLst/>
              </a:rPr>
              <a:t> innen foto og grafikk. Likevel svarer 45 % 5 eller 6 (helt enig); ca. 30 % har svart 4, og 18 % har svart 3.</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400" baseline="0" dirty="0" smtClean="0"/>
              <a:t>Ca.</a:t>
            </a:r>
            <a:r>
              <a:rPr lang="nb-NO" sz="1400" dirty="0" smtClean="0"/>
              <a:t> 40 % er helt enig i at det er enkelt å bestille en tjeneste, og totalt 85 % har svart 4 eller høyere.</a:t>
            </a:r>
            <a:endParaRPr kumimoji="0" lang="nb-NO"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64916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Foto- og grafikktjenesten</a:t>
            </a:r>
            <a:r>
              <a:rPr lang="nb-NO" dirty="0" smtClean="0"/>
              <a:t/>
            </a:r>
            <a:br>
              <a:rPr lang="nb-NO" dirty="0" smtClean="0"/>
            </a:br>
            <a:r>
              <a:rPr lang="nb-NO" dirty="0" smtClean="0"/>
              <a:t>Tilgjengelighet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32</a:t>
            </a:fld>
            <a:endParaRPr lang="en-US">
              <a:solidFill>
                <a:srgbClr val="00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76872"/>
            <a:ext cx="3140667" cy="189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76872"/>
            <a:ext cx="3217341" cy="194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6096" y="252426"/>
            <a:ext cx="3600400" cy="523220"/>
          </a:xfrm>
          <a:prstGeom prst="rect">
            <a:avLst/>
          </a:prstGeom>
          <a:noFill/>
        </p:spPr>
        <p:txBody>
          <a:bodyPr wrap="square" rtlCol="0">
            <a:spAutoFit/>
          </a:bodyPr>
          <a:lstStyle/>
          <a:p>
            <a:r>
              <a:rPr lang="nb-NO" sz="1400" i="1" dirty="0" smtClean="0"/>
              <a:t>Alternativer 1-6 der 1 = helt uenig og 6 = helt enig, samt «Vet ikke/ikke relevant»</a:t>
            </a:r>
            <a:endParaRPr lang="nb-NO" sz="1400" i="1" dirty="0"/>
          </a:p>
        </p:txBody>
      </p:sp>
      <p:sp>
        <p:nvSpPr>
          <p:cNvPr id="2" name="Rounded Rectangle 1"/>
          <p:cNvSpPr/>
          <p:nvPr/>
        </p:nvSpPr>
        <p:spPr bwMode="auto">
          <a:xfrm>
            <a:off x="1115616" y="4581128"/>
            <a:ext cx="6840760" cy="15121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nb-NO" sz="1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Resultatene viser at tilgjengeligheten på</a:t>
            </a:r>
            <a:r>
              <a:rPr kumimoji="0" lang="nb-NO" sz="1400" b="0" i="0" u="none" strike="noStrike" cap="none" normalizeH="0" dirty="0" smtClean="0">
                <a:ln>
                  <a:noFill/>
                </a:ln>
                <a:solidFill>
                  <a:schemeClr val="tx1"/>
                </a:solidFill>
                <a:effectLst/>
                <a:latin typeface="Arial" charset="0"/>
                <a:ea typeface="ヒラギノ角ゴ Pro W3" charset="-128"/>
                <a:cs typeface="ヒラギノ角ゴ Pro W3" charset="-128"/>
              </a:rPr>
              <a:t> nettet og i bygget kan synliggjøres bedre:</a:t>
            </a:r>
          </a:p>
          <a:p>
            <a:pPr marR="0" algn="l" defTabSz="914400" rtl="0" eaLnBrk="0" fontAlgn="base" latinLnBrk="0" hangingPunct="0">
              <a:lnSpc>
                <a:spcPct val="100000"/>
              </a:lnSpc>
              <a:spcBef>
                <a:spcPct val="0"/>
              </a:spcBef>
              <a:spcAft>
                <a:spcPct val="0"/>
              </a:spcAft>
              <a:buClrTx/>
              <a:buSzTx/>
              <a:tabLst/>
            </a:pPr>
            <a:endParaRPr kumimoji="0" lang="nb-NO" sz="1400" b="0" i="0" u="none" strike="noStrike" cap="none" normalizeH="0" dirty="0" smtClean="0">
              <a:ln>
                <a:noFill/>
              </a:ln>
              <a:solidFill>
                <a:schemeClr val="tx1"/>
              </a:solidFill>
              <a:effectLst/>
              <a:latin typeface="Arial" charset="0"/>
              <a:ea typeface="ヒラギノ角ゴ Pro W3" charset="-128"/>
              <a:cs typeface="ヒラギノ角ゴ Pro W3" charset="-128"/>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200" b="0" i="0" u="none" strike="noStrike" cap="none" normalizeH="0" baseline="0" dirty="0" smtClean="0">
                <a:ln>
                  <a:noFill/>
                </a:ln>
                <a:solidFill>
                  <a:schemeClr val="tx1"/>
                </a:solidFill>
                <a:effectLst/>
              </a:rPr>
              <a:t>En fjerdedel av respondentene har svart «vet ikke/ikke relevant» på spørsmål</a:t>
            </a:r>
            <a:r>
              <a:rPr kumimoji="0" lang="nb-NO" sz="1200" b="0" i="0" u="none" strike="noStrike" cap="none" normalizeH="0" dirty="0" smtClean="0">
                <a:ln>
                  <a:noFill/>
                </a:ln>
                <a:solidFill>
                  <a:schemeClr val="tx1"/>
                </a:solidFill>
                <a:effectLst/>
              </a:rPr>
              <a:t> om det er enkelt å finne enheten på nett. 35 % har svart 5 eller 6 (helt enig).</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sz="1200" b="0" i="0" u="none" strike="noStrike" cap="none" normalizeH="0" dirty="0" smtClean="0">
              <a:ln>
                <a:noFill/>
              </a:ln>
              <a:solidFill>
                <a:schemeClr val="tx1"/>
              </a:solidFill>
              <a:effectLst/>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200" dirty="0" smtClean="0"/>
              <a:t>70 % har svart 4 eller høyere på spørsmål om det er enkelt å finne frem til enheten i bygget.</a:t>
            </a:r>
            <a:endParaRPr kumimoji="0" lang="nb-NO" sz="1200" b="0" i="0" u="none" strike="noStrike" cap="none" normalizeH="0" dirty="0" smtClean="0">
              <a:ln>
                <a:noFill/>
              </a:ln>
              <a:solidFill>
                <a:schemeClr val="tx1"/>
              </a:solidFill>
              <a:effectLst/>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46628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Foto- og grafikktjenesten</a:t>
            </a:r>
            <a:r>
              <a:rPr lang="nb-NO" dirty="0" smtClean="0"/>
              <a:t/>
            </a:r>
            <a:br>
              <a:rPr lang="nb-NO" dirty="0" smtClean="0"/>
            </a:br>
            <a:r>
              <a:rPr lang="nb-NO" dirty="0" smtClean="0"/>
              <a:t>Tjenester benyttet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33</a:t>
            </a:fld>
            <a:endParaRPr lang="en-US">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05358938"/>
              </p:ext>
            </p:extLst>
          </p:nvPr>
        </p:nvGraphicFramePr>
        <p:xfrm>
          <a:off x="1115618" y="2204864"/>
          <a:ext cx="6923483" cy="4083002"/>
        </p:xfrm>
        <a:graphic>
          <a:graphicData uri="http://schemas.openxmlformats.org/drawingml/2006/table">
            <a:tbl>
              <a:tblPr>
                <a:tableStyleId>{5C22544A-7EE6-4342-B048-85BDC9FD1C3A}</a:tableStyleId>
              </a:tblPr>
              <a:tblGrid>
                <a:gridCol w="4917872"/>
                <a:gridCol w="934120"/>
                <a:gridCol w="1071491"/>
              </a:tblGrid>
              <a:tr h="646334">
                <a:tc gridSpan="3">
                  <a:txBody>
                    <a:bodyPr/>
                    <a:lstStyle/>
                    <a:p>
                      <a:pPr algn="l" fontAlgn="b"/>
                      <a:r>
                        <a:rPr lang="nb-NO" sz="1600" b="1" u="none" strike="noStrike" dirty="0">
                          <a:effectLst/>
                        </a:rPr>
                        <a:t>Hvilke tjenester har du benyttet deg av fra foto- og grafikktjenesten?</a:t>
                      </a:r>
                      <a:endParaRPr lang="nb-NO" sz="1600" b="1" i="0" u="none" strike="noStrike" dirty="0">
                        <a:solidFill>
                          <a:srgbClr val="000000"/>
                        </a:solidFill>
                        <a:effectLst/>
                        <a:latin typeface="Calibri"/>
                      </a:endParaRPr>
                    </a:p>
                  </a:txBody>
                  <a:tcPr marL="9525" marR="9525" marT="9525" marB="0" anchor="ctr"/>
                </a:tc>
                <a:tc hMerge="1">
                  <a:txBody>
                    <a:bodyPr/>
                    <a:lstStyle/>
                    <a:p>
                      <a:pPr algn="l" fontAlgn="b"/>
                      <a:endParaRPr lang="nb-NO" sz="1600" b="0" i="0" u="none" strike="noStrike" dirty="0">
                        <a:solidFill>
                          <a:srgbClr val="000000"/>
                        </a:solidFill>
                        <a:effectLst/>
                        <a:latin typeface="Calibri"/>
                      </a:endParaRPr>
                    </a:p>
                  </a:txBody>
                  <a:tcPr marL="9525" marR="9525" marT="9525" marB="0" anchor="b"/>
                </a:tc>
                <a:tc hMerge="1">
                  <a:txBody>
                    <a:bodyPr/>
                    <a:lstStyle/>
                    <a:p>
                      <a:pPr algn="l" fontAlgn="b"/>
                      <a:endParaRPr lang="nb-NO" sz="1600" b="0" i="0" u="none" strike="noStrike" dirty="0">
                        <a:solidFill>
                          <a:srgbClr val="000000"/>
                        </a:solidFill>
                        <a:effectLst/>
                        <a:latin typeface="Calibri"/>
                      </a:endParaRPr>
                    </a:p>
                  </a:txBody>
                  <a:tcPr marL="9525" marR="9525" marT="9525" marB="0" anchor="b"/>
                </a:tc>
              </a:tr>
              <a:tr h="646334">
                <a:tc>
                  <a:txBody>
                    <a:bodyPr/>
                    <a:lstStyle/>
                    <a:p>
                      <a:pPr algn="l" fontAlgn="b"/>
                      <a:r>
                        <a:rPr lang="nb-NO" sz="1600" u="sng" strike="noStrike" dirty="0" smtClean="0">
                          <a:effectLst/>
                        </a:rPr>
                        <a:t>Tjenester</a:t>
                      </a:r>
                      <a:endParaRPr lang="nb-NO" sz="1600" b="0" i="0" u="sng" strike="noStrike" dirty="0">
                        <a:solidFill>
                          <a:srgbClr val="000000"/>
                        </a:solidFill>
                        <a:effectLst/>
                        <a:latin typeface="Calibri"/>
                      </a:endParaRPr>
                    </a:p>
                  </a:txBody>
                  <a:tcPr marL="9525" marR="9525" marT="9525" marB="0" anchor="ctr"/>
                </a:tc>
                <a:tc>
                  <a:txBody>
                    <a:bodyPr/>
                    <a:lstStyle/>
                    <a:p>
                      <a:pPr algn="ctr" fontAlgn="b"/>
                      <a:r>
                        <a:rPr lang="nb-NO" sz="1600" u="sng" strike="noStrike" dirty="0" smtClean="0">
                          <a:effectLst/>
                        </a:rPr>
                        <a:t>Antall</a:t>
                      </a:r>
                      <a:endParaRPr lang="nb-NO" sz="1600" b="0" i="0" u="sng" strike="noStrike" dirty="0">
                        <a:solidFill>
                          <a:srgbClr val="000000"/>
                        </a:solidFill>
                        <a:effectLst/>
                        <a:latin typeface="Calibri"/>
                      </a:endParaRPr>
                    </a:p>
                  </a:txBody>
                  <a:tcPr marL="9525" marR="9525" marT="9525" marB="0" anchor="ctr"/>
                </a:tc>
                <a:tc>
                  <a:txBody>
                    <a:bodyPr/>
                    <a:lstStyle/>
                    <a:p>
                      <a:pPr algn="ctr" fontAlgn="b"/>
                      <a:r>
                        <a:rPr lang="nb-NO" sz="1600" u="sng" strike="noStrike" dirty="0" smtClean="0">
                          <a:effectLst/>
                        </a:rPr>
                        <a:t>Prosent</a:t>
                      </a:r>
                      <a:endParaRPr lang="nb-NO" sz="1600" b="0" i="0" u="sng" strike="noStrike" dirty="0">
                        <a:solidFill>
                          <a:srgbClr val="000000"/>
                        </a:solidFill>
                        <a:effectLst/>
                        <a:latin typeface="Calibri"/>
                      </a:endParaRPr>
                    </a:p>
                  </a:txBody>
                  <a:tcPr marL="9525" marR="9525" marT="9525" marB="0" anchor="ctr"/>
                </a:tc>
              </a:tr>
              <a:tr h="329359">
                <a:tc>
                  <a:txBody>
                    <a:bodyPr/>
                    <a:lstStyle/>
                    <a:p>
                      <a:pPr algn="l" fontAlgn="b"/>
                      <a:r>
                        <a:rPr lang="nb-NO" sz="1600" u="none" strike="noStrike" dirty="0">
                          <a:effectLst/>
                        </a:rPr>
                        <a:t>Portrett- og gruppefotografering</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80</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86 %</a:t>
                      </a:r>
                      <a:endParaRPr lang="nb-NO" sz="1600" b="0" i="0" u="none" strike="noStrike" dirty="0">
                        <a:solidFill>
                          <a:srgbClr val="000000"/>
                        </a:solidFill>
                        <a:effectLst/>
                        <a:latin typeface="Calibri"/>
                      </a:endParaRPr>
                    </a:p>
                  </a:txBody>
                  <a:tcPr marL="9525" marR="9525" marT="9525" marB="0" anchor="b"/>
                </a:tc>
              </a:tr>
              <a:tr h="329359">
                <a:tc>
                  <a:txBody>
                    <a:bodyPr/>
                    <a:lstStyle/>
                    <a:p>
                      <a:pPr algn="l" fontAlgn="b"/>
                      <a:r>
                        <a:rPr lang="nb-NO" sz="1600" u="none" strike="noStrike" dirty="0">
                          <a:effectLst/>
                        </a:rPr>
                        <a:t>Tegning, illustrasjon, fotomontasje eller annen billedmontasje</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40</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43 %</a:t>
                      </a:r>
                      <a:endParaRPr lang="nb-NO" sz="1600" b="0" i="0" u="none" strike="noStrike" dirty="0">
                        <a:solidFill>
                          <a:srgbClr val="000000"/>
                        </a:solidFill>
                        <a:effectLst/>
                        <a:latin typeface="Calibri"/>
                      </a:endParaRPr>
                    </a:p>
                  </a:txBody>
                  <a:tcPr marL="9525" marR="9525" marT="9525" marB="0" anchor="b"/>
                </a:tc>
              </a:tr>
              <a:tr h="646334">
                <a:tc>
                  <a:txBody>
                    <a:bodyPr/>
                    <a:lstStyle/>
                    <a:p>
                      <a:pPr algn="l" fontAlgn="b"/>
                      <a:r>
                        <a:rPr lang="nb-NO" sz="1600" u="none" strike="noStrike" dirty="0">
                          <a:effectLst/>
                        </a:rPr>
                        <a:t>Fotodokumentasjon av gjenstander, arbeidsmiljø, </a:t>
                      </a:r>
                      <a:r>
                        <a:rPr lang="nb-NO" sz="1600" u="none" strike="noStrike" dirty="0" smtClean="0">
                          <a:effectLst/>
                        </a:rPr>
                        <a:t>laboratorier e.l.</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a:effectLst/>
                        </a:rPr>
                        <a:t>33</a:t>
                      </a:r>
                      <a:endParaRPr lang="nb-NO" sz="1600" b="0" i="0" u="none" strike="noStrike">
                        <a:solidFill>
                          <a:srgbClr val="000000"/>
                        </a:solidFill>
                        <a:effectLst/>
                        <a:latin typeface="Calibri"/>
                      </a:endParaRPr>
                    </a:p>
                  </a:txBody>
                  <a:tcPr marL="9525" marR="9525" marT="9525" marB="0" anchor="b"/>
                </a:tc>
                <a:tc>
                  <a:txBody>
                    <a:bodyPr/>
                    <a:lstStyle/>
                    <a:p>
                      <a:pPr algn="ctr" fontAlgn="b"/>
                      <a:r>
                        <a:rPr lang="nb-NO" sz="1600" u="none" strike="noStrike" dirty="0">
                          <a:effectLst/>
                        </a:rPr>
                        <a:t>35 %</a:t>
                      </a:r>
                      <a:endParaRPr lang="nb-NO" sz="1600" b="0" i="0" u="none" strike="noStrike" dirty="0">
                        <a:solidFill>
                          <a:srgbClr val="000000"/>
                        </a:solidFill>
                        <a:effectLst/>
                        <a:latin typeface="Calibri"/>
                      </a:endParaRPr>
                    </a:p>
                  </a:txBody>
                  <a:tcPr marL="9525" marR="9525" marT="9525" marB="0" anchor="b"/>
                </a:tc>
              </a:tr>
              <a:tr h="329359">
                <a:tc>
                  <a:txBody>
                    <a:bodyPr/>
                    <a:lstStyle/>
                    <a:p>
                      <a:pPr algn="l" fontAlgn="b"/>
                      <a:r>
                        <a:rPr lang="nn-NO" sz="1600" u="none" strike="noStrike" dirty="0">
                          <a:effectLst/>
                        </a:rPr>
                        <a:t>Utskrift i fotokvalitet opp til A3</a:t>
                      </a:r>
                      <a:endParaRPr lang="nn-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22</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24 %</a:t>
                      </a:r>
                      <a:endParaRPr lang="nb-NO" sz="1600" b="0" i="0" u="none" strike="noStrike" dirty="0">
                        <a:solidFill>
                          <a:srgbClr val="000000"/>
                        </a:solidFill>
                        <a:effectLst/>
                        <a:latin typeface="Calibri"/>
                      </a:endParaRPr>
                    </a:p>
                  </a:txBody>
                  <a:tcPr marL="9525" marR="9525" marT="9525" marB="0" anchor="b"/>
                </a:tc>
              </a:tr>
              <a:tr h="329359">
                <a:tc>
                  <a:txBody>
                    <a:bodyPr/>
                    <a:lstStyle/>
                    <a:p>
                      <a:pPr algn="l" fontAlgn="b"/>
                      <a:r>
                        <a:rPr lang="nb-NO" sz="1600" u="none" strike="noStrike" dirty="0">
                          <a:effectLst/>
                        </a:rPr>
                        <a:t>Veiledning i Adobes foto- og grafikkprogrammer</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14</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dirty="0">
                          <a:effectLst/>
                        </a:rPr>
                        <a:t>15 %</a:t>
                      </a:r>
                      <a:endParaRPr lang="nb-NO" sz="1600" b="0" i="0" u="none" strike="noStrike" dirty="0">
                        <a:solidFill>
                          <a:srgbClr val="000000"/>
                        </a:solidFill>
                        <a:effectLst/>
                        <a:latin typeface="Calibri"/>
                      </a:endParaRPr>
                    </a:p>
                  </a:txBody>
                  <a:tcPr marL="9525" marR="9525" marT="9525" marB="0" anchor="b"/>
                </a:tc>
              </a:tr>
              <a:tr h="329359">
                <a:tc>
                  <a:txBody>
                    <a:bodyPr/>
                    <a:lstStyle/>
                    <a:p>
                      <a:pPr algn="l" fontAlgn="b"/>
                      <a:r>
                        <a:rPr lang="nb-NO" sz="1600" u="none" strike="noStrike" dirty="0">
                          <a:effectLst/>
                        </a:rPr>
                        <a:t>Reprofotografering</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a:effectLst/>
                        </a:rPr>
                        <a:t>9</a:t>
                      </a:r>
                      <a:endParaRPr lang="nb-NO" sz="1600" b="0" i="0" u="none" strike="noStrike">
                        <a:solidFill>
                          <a:srgbClr val="000000"/>
                        </a:solidFill>
                        <a:effectLst/>
                        <a:latin typeface="Calibri"/>
                      </a:endParaRPr>
                    </a:p>
                  </a:txBody>
                  <a:tcPr marL="9525" marR="9525" marT="9525" marB="0" anchor="b"/>
                </a:tc>
                <a:tc>
                  <a:txBody>
                    <a:bodyPr/>
                    <a:lstStyle/>
                    <a:p>
                      <a:pPr algn="ctr" fontAlgn="b"/>
                      <a:r>
                        <a:rPr lang="nb-NO" sz="1600" u="none" strike="noStrike" dirty="0">
                          <a:effectLst/>
                        </a:rPr>
                        <a:t>10 %</a:t>
                      </a:r>
                      <a:endParaRPr lang="nb-NO" sz="1600" b="0" i="0" u="none" strike="noStrike" dirty="0">
                        <a:solidFill>
                          <a:srgbClr val="000000"/>
                        </a:solidFill>
                        <a:effectLst/>
                        <a:latin typeface="Calibri"/>
                      </a:endParaRPr>
                    </a:p>
                  </a:txBody>
                  <a:tcPr marL="9525" marR="9525" marT="9525" marB="0" anchor="b"/>
                </a:tc>
              </a:tr>
              <a:tr h="329359">
                <a:tc>
                  <a:txBody>
                    <a:bodyPr/>
                    <a:lstStyle/>
                    <a:p>
                      <a:pPr algn="l" fontAlgn="b"/>
                      <a:r>
                        <a:rPr lang="nb-NO" sz="1600" u="none" strike="noStrike" dirty="0">
                          <a:effectLst/>
                        </a:rPr>
                        <a:t>Annet</a:t>
                      </a:r>
                      <a:endParaRPr lang="nb-NO" sz="1600" b="0" i="0" u="none" strike="noStrike" dirty="0">
                        <a:solidFill>
                          <a:srgbClr val="000000"/>
                        </a:solidFill>
                        <a:effectLst/>
                        <a:latin typeface="Calibri"/>
                      </a:endParaRPr>
                    </a:p>
                  </a:txBody>
                  <a:tcPr marL="9525" marR="9525" marT="9525" marB="0" anchor="b"/>
                </a:tc>
                <a:tc>
                  <a:txBody>
                    <a:bodyPr/>
                    <a:lstStyle/>
                    <a:p>
                      <a:pPr algn="ctr" fontAlgn="b"/>
                      <a:r>
                        <a:rPr lang="nb-NO" sz="1600" u="none" strike="noStrike">
                          <a:effectLst/>
                        </a:rPr>
                        <a:t>7</a:t>
                      </a:r>
                      <a:endParaRPr lang="nb-NO" sz="1600" b="0" i="0" u="none" strike="noStrike">
                        <a:solidFill>
                          <a:srgbClr val="000000"/>
                        </a:solidFill>
                        <a:effectLst/>
                        <a:latin typeface="Calibri"/>
                      </a:endParaRPr>
                    </a:p>
                  </a:txBody>
                  <a:tcPr marL="9525" marR="9525" marT="9525" marB="0" anchor="b"/>
                </a:tc>
                <a:tc>
                  <a:txBody>
                    <a:bodyPr/>
                    <a:lstStyle/>
                    <a:p>
                      <a:pPr algn="ctr" fontAlgn="b"/>
                      <a:r>
                        <a:rPr lang="nb-NO" sz="1600" u="none" strike="noStrike" dirty="0">
                          <a:effectLst/>
                        </a:rPr>
                        <a:t>8 %</a:t>
                      </a:r>
                      <a:endParaRPr lang="nb-NO"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09699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Foto- og grafikktjenesten</a:t>
            </a:r>
            <a:r>
              <a:rPr lang="nb-NO" dirty="0" smtClean="0"/>
              <a:t/>
            </a:r>
            <a:br>
              <a:rPr lang="nb-NO" dirty="0" smtClean="0"/>
            </a:br>
            <a:r>
              <a:rPr lang="nb-NO" dirty="0" smtClean="0"/>
              <a:t>Høy score på opplevd fagkunnskap og kvalitet på tjenestene</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34</a:t>
            </a:fld>
            <a:endParaRPr lang="en-US">
              <a:solidFill>
                <a:srgbClr val="000000"/>
              </a:solidFill>
            </a:endParaRPr>
          </a:p>
        </p:txBody>
      </p:sp>
      <p:sp>
        <p:nvSpPr>
          <p:cNvPr id="7" name="6-Point Star 6"/>
          <p:cNvSpPr/>
          <p:nvPr/>
        </p:nvSpPr>
        <p:spPr bwMode="auto">
          <a:xfrm>
            <a:off x="6156176" y="44624"/>
            <a:ext cx="2952328" cy="1152128"/>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2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8" name="TextBox 7"/>
          <p:cNvSpPr txBox="1"/>
          <p:nvPr/>
        </p:nvSpPr>
        <p:spPr>
          <a:xfrm>
            <a:off x="1245" y="6334780"/>
            <a:ext cx="3600400" cy="523220"/>
          </a:xfrm>
          <a:prstGeom prst="rect">
            <a:avLst/>
          </a:prstGeom>
          <a:noFill/>
        </p:spPr>
        <p:txBody>
          <a:bodyPr wrap="square" rtlCol="0">
            <a:spAutoFit/>
          </a:bodyPr>
          <a:lstStyle/>
          <a:p>
            <a:r>
              <a:rPr lang="nb-NO" sz="1400" i="1" dirty="0" smtClean="0"/>
              <a:t>Alternativer 1-6 der </a:t>
            </a:r>
            <a:r>
              <a:rPr lang="nb-NO" sz="1400" i="1" dirty="0"/>
              <a:t>1 = </a:t>
            </a:r>
            <a:r>
              <a:rPr lang="nb-NO" sz="1400" i="1" dirty="0" smtClean="0"/>
              <a:t>Dårlig og </a:t>
            </a:r>
            <a:r>
              <a:rPr lang="nb-NO" sz="1400" i="1" dirty="0"/>
              <a:t>6 = Veldig </a:t>
            </a:r>
            <a:r>
              <a:rPr lang="nb-NO" sz="1400" i="1" dirty="0" smtClean="0"/>
              <a:t>bra, samt «Vet ikke/ikke relevant»</a:t>
            </a:r>
            <a:endParaRPr lang="nb-NO" sz="1400" i="1"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39082"/>
            <a:ext cx="3480603" cy="209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64685"/>
            <a:ext cx="3438128" cy="207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bwMode="auto">
          <a:xfrm>
            <a:off x="971600" y="4725144"/>
            <a:ext cx="7326560" cy="122413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dirty="0" smtClean="0"/>
              <a:t>Hhv. 45 % og 46 % av respondentene har gitt høyeste karakter på opplevd fagkunnskap og kvalitet på tjenestene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Hhv. 86 % og 92 % har gitt 4 eller høyere</a:t>
            </a: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3" name="TextBox 2"/>
          <p:cNvSpPr txBox="1"/>
          <p:nvPr/>
        </p:nvSpPr>
        <p:spPr>
          <a:xfrm>
            <a:off x="971600" y="4437112"/>
            <a:ext cx="2448272" cy="307777"/>
          </a:xfrm>
          <a:prstGeom prst="rect">
            <a:avLst/>
          </a:prstGeom>
          <a:noFill/>
        </p:spPr>
        <p:txBody>
          <a:bodyPr wrap="square" rtlCol="0">
            <a:spAutoFit/>
          </a:bodyPr>
          <a:lstStyle/>
          <a:p>
            <a:r>
              <a:rPr lang="nb-NO" sz="1400" i="1" dirty="0" smtClean="0"/>
              <a:t>N=78</a:t>
            </a:r>
            <a:endParaRPr lang="nb-NO" sz="1400" i="1" dirty="0"/>
          </a:p>
        </p:txBody>
      </p:sp>
    </p:spTree>
    <p:extLst>
      <p:ext uri="{BB962C8B-B14F-4D97-AF65-F5344CB8AC3E}">
        <p14:creationId xmlns:p14="http://schemas.microsoft.com/office/powerpoint/2010/main" val="1218637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Foto- og grafikktjenesten</a:t>
            </a:r>
            <a:r>
              <a:rPr lang="nb-NO" dirty="0" smtClean="0"/>
              <a:t/>
            </a:r>
            <a:br>
              <a:rPr lang="nb-NO" dirty="0" smtClean="0"/>
            </a:br>
            <a:r>
              <a:rPr lang="nb-NO" dirty="0" smtClean="0"/>
              <a:t>God responstid og gjennomføringstid</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35</a:t>
            </a:fld>
            <a:endParaRPr lang="en-US">
              <a:solidFill>
                <a:srgbClr val="000000"/>
              </a:solidFill>
            </a:endParaRPr>
          </a:p>
        </p:txBody>
      </p:sp>
      <p:sp>
        <p:nvSpPr>
          <p:cNvPr id="7" name="6-Point Star 6"/>
          <p:cNvSpPr/>
          <p:nvPr/>
        </p:nvSpPr>
        <p:spPr bwMode="auto">
          <a:xfrm>
            <a:off x="6156176" y="44624"/>
            <a:ext cx="2952328" cy="1152128"/>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2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2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8" name="TextBox 7"/>
          <p:cNvSpPr txBox="1"/>
          <p:nvPr/>
        </p:nvSpPr>
        <p:spPr>
          <a:xfrm>
            <a:off x="1245" y="6334780"/>
            <a:ext cx="3600400" cy="523220"/>
          </a:xfrm>
          <a:prstGeom prst="rect">
            <a:avLst/>
          </a:prstGeom>
          <a:noFill/>
        </p:spPr>
        <p:txBody>
          <a:bodyPr wrap="square" rtlCol="0">
            <a:spAutoFit/>
          </a:bodyPr>
          <a:lstStyle/>
          <a:p>
            <a:r>
              <a:rPr lang="nb-NO" sz="1400" i="1" dirty="0" smtClean="0"/>
              <a:t>Alternativer 1-6 der </a:t>
            </a:r>
            <a:r>
              <a:rPr lang="nb-NO" sz="1400" i="1" dirty="0"/>
              <a:t>1 = </a:t>
            </a:r>
            <a:r>
              <a:rPr lang="nb-NO" sz="1400" i="1" dirty="0" smtClean="0"/>
              <a:t>Dårlig og </a:t>
            </a:r>
            <a:r>
              <a:rPr lang="nb-NO" sz="1400" i="1" dirty="0"/>
              <a:t>6 = Veldig </a:t>
            </a:r>
            <a:r>
              <a:rPr lang="nb-NO" sz="1400" i="1" dirty="0" smtClean="0"/>
              <a:t>bra, samt «Vet ikke/ikke relevant»</a:t>
            </a:r>
            <a:endParaRPr lang="nb-NO" sz="1400" i="1" dirty="0"/>
          </a:p>
        </p:txBody>
      </p:sp>
      <p:sp>
        <p:nvSpPr>
          <p:cNvPr id="2" name="Rounded Rectangle 1"/>
          <p:cNvSpPr/>
          <p:nvPr/>
        </p:nvSpPr>
        <p:spPr bwMode="auto">
          <a:xfrm>
            <a:off x="4427984" y="4401648"/>
            <a:ext cx="3870176" cy="15476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400" b="0" i="0" u="none" strike="noStrike" cap="none" normalizeH="0" baseline="0" dirty="0" smtClean="0">
                <a:ln>
                  <a:noFill/>
                </a:ln>
                <a:solidFill>
                  <a:schemeClr val="tx1"/>
                </a:solidFill>
                <a:effectLst/>
                <a:latin typeface="Arial" charset="0"/>
                <a:ea typeface="ヒラギノ角ゴ Pro W3" charset="-128"/>
                <a:cs typeface="ヒラギノ角ゴ Pro W3" charset="-128"/>
              </a:rPr>
              <a:t>HHV. 94 og 93 % svarer 4</a:t>
            </a:r>
            <a:r>
              <a:rPr kumimoji="0" lang="nb-NO" sz="1400" b="0" i="0" u="none" strike="noStrike" cap="none" normalizeH="0" dirty="0" smtClean="0">
                <a:ln>
                  <a:noFill/>
                </a:ln>
                <a:solidFill>
                  <a:schemeClr val="tx1"/>
                </a:solidFill>
                <a:effectLst/>
                <a:latin typeface="Arial" charset="0"/>
                <a:ea typeface="ヒラギノ角ゴ Pro W3" charset="-128"/>
                <a:cs typeface="ヒラギノ角ゴ Pro W3" charset="-128"/>
              </a:rPr>
              <a:t> eller høyere på responstid og gjennomføringstid, og like mange svarer 4 eller høyere på mottakelsen som bruker</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51050"/>
            <a:ext cx="3372470" cy="202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004" y="2051049"/>
            <a:ext cx="3367799" cy="202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239" y="4401648"/>
            <a:ext cx="2567500" cy="154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966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611560" y="2204864"/>
            <a:ext cx="7992888" cy="3744416"/>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5" name="Title 4"/>
          <p:cNvSpPr>
            <a:spLocks noGrp="1"/>
          </p:cNvSpPr>
          <p:nvPr>
            <p:ph type="title"/>
          </p:nvPr>
        </p:nvSpPr>
        <p:spPr/>
        <p:txBody>
          <a:bodyPr/>
          <a:lstStyle/>
          <a:p>
            <a:r>
              <a:rPr lang="nb-NO" dirty="0">
                <a:solidFill>
                  <a:schemeClr val="bg2"/>
                </a:solidFill>
              </a:rPr>
              <a:t>Foto- og grafikktjenesten</a:t>
            </a:r>
            <a:r>
              <a:rPr lang="nb-NO" dirty="0" smtClean="0"/>
              <a:t/>
            </a:r>
            <a:br>
              <a:rPr lang="nb-NO" dirty="0" smtClean="0"/>
            </a:br>
            <a:r>
              <a:rPr lang="nb-NO" dirty="0" smtClean="0"/>
              <a:t>Øvrige innspill</a:t>
            </a:r>
            <a:endParaRPr lang="nb-NO" dirty="0"/>
          </a:p>
        </p:txBody>
      </p:sp>
      <p:sp>
        <p:nvSpPr>
          <p:cNvPr id="6" name="Content Placeholder 5"/>
          <p:cNvSpPr>
            <a:spLocks noGrp="1"/>
          </p:cNvSpPr>
          <p:nvPr>
            <p:ph idx="1"/>
          </p:nvPr>
        </p:nvSpPr>
        <p:spPr>
          <a:xfrm>
            <a:off x="683568" y="2636912"/>
            <a:ext cx="7696200" cy="3096344"/>
          </a:xfrm>
        </p:spPr>
        <p:txBody>
          <a:bodyPr/>
          <a:lstStyle/>
          <a:p>
            <a:r>
              <a:rPr lang="nb-NO" sz="1600" dirty="0" smtClean="0"/>
              <a:t>Noen av tilbakemeldingene om ønskete tjenester viser at respondentene ikke har full oversikt over tjenestene som tilbys. Eksempelvis design av invitasjoner, postere, og støtte til grafikkprogrammer. </a:t>
            </a:r>
          </a:p>
          <a:p>
            <a:endParaRPr lang="nb-NO" sz="1600" dirty="0" smtClean="0"/>
          </a:p>
          <a:p>
            <a:r>
              <a:rPr lang="nb-NO" sz="1600" dirty="0" smtClean="0"/>
              <a:t>Ønske om bistand til videoredigering krever en annen kompetanse enn foto- og grafikktjenesten skal tilby, men vil muligens kunne løses av ny AV-stiling.</a:t>
            </a:r>
          </a:p>
          <a:p>
            <a:endParaRPr lang="nb-NO" sz="1600" dirty="0" smtClean="0"/>
          </a:p>
          <a:p>
            <a:r>
              <a:rPr lang="nb-NO" sz="1600" dirty="0"/>
              <a:t>Varierende responstid </a:t>
            </a:r>
            <a:r>
              <a:rPr lang="nb-NO" sz="1600" dirty="0" smtClean="0"/>
              <a:t>tas opp; utfordring i små enheter. </a:t>
            </a:r>
          </a:p>
          <a:p>
            <a:pPr marL="0" indent="0">
              <a:buNone/>
            </a:pPr>
            <a:endParaRPr lang="nb-NO" sz="1600" dirty="0" smtClean="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120932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Foto- og grafikktjenesten</a:t>
            </a:r>
            <a:r>
              <a:rPr lang="nb-NO" dirty="0" smtClean="0"/>
              <a:t/>
            </a:r>
            <a:br>
              <a:rPr lang="nb-NO" dirty="0" smtClean="0"/>
            </a:br>
            <a:r>
              <a:rPr lang="nb-NO" dirty="0" smtClean="0"/>
              <a:t>Positive tilbakemeldinger</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37</a:t>
            </a:fld>
            <a:endParaRPr lang="en-US">
              <a:solidFill>
                <a:srgbClr val="000000"/>
              </a:solidFill>
            </a:endParaRPr>
          </a:p>
        </p:txBody>
      </p:sp>
      <p:sp>
        <p:nvSpPr>
          <p:cNvPr id="3" name="Flowchart: Sequential Access Storage 2"/>
          <p:cNvSpPr/>
          <p:nvPr/>
        </p:nvSpPr>
        <p:spPr bwMode="auto">
          <a:xfrm>
            <a:off x="827584" y="3212976"/>
            <a:ext cx="7488832" cy="2376264"/>
          </a:xfrm>
          <a:prstGeom prst="flowChartMagneticTap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sz="1500" i="1" dirty="0" smtClean="0"/>
              <a:t>Jeg </a:t>
            </a:r>
            <a:r>
              <a:rPr lang="nb-NO" sz="1500" i="1" dirty="0"/>
              <a:t>bruker fototjenesten til bilder av forsøksoppsettet som brukes ved formidling av populærvitenskap til media. Disse mediene har hver gang kommentert hvor god kvalitet det er på bildene, som kan brukes direkte til publikasjoner. Siden de har så god responstid, kan vi dokumentere ting som egner seg til foto når det skjer, i stedet for å rekonstruere en scene med journalist/fotograf ved et senere tilfelle</a:t>
            </a:r>
            <a:r>
              <a:rPr lang="nb-NO" sz="1500" i="1" dirty="0" smtClean="0"/>
              <a:t>.</a:t>
            </a:r>
          </a:p>
          <a:p>
            <a:r>
              <a:rPr kumimoji="0" lang="nb-NO" sz="1500" i="1" u="none" strike="noStrike" cap="none" normalizeH="0" baseline="0" dirty="0">
                <a:ln>
                  <a:noFill/>
                </a:ln>
                <a:solidFill>
                  <a:schemeClr val="tx1"/>
                </a:solidFill>
                <a:effectLst/>
              </a:rPr>
              <a:t>	</a:t>
            </a:r>
            <a:r>
              <a:rPr kumimoji="0" lang="nb-NO" sz="1500" i="1" u="none" strike="noStrike" cap="none" normalizeH="0" baseline="0" dirty="0" smtClean="0">
                <a:ln>
                  <a:noFill/>
                </a:ln>
                <a:solidFill>
                  <a:schemeClr val="tx1"/>
                </a:solidFill>
                <a:effectLst/>
              </a:rPr>
              <a:t>	</a:t>
            </a:r>
            <a:r>
              <a:rPr kumimoji="0" lang="nb-NO" sz="1500" i="1" u="none" strike="noStrike" cap="none" normalizeH="0" baseline="0" dirty="0" err="1" smtClean="0">
                <a:ln>
                  <a:noFill/>
                </a:ln>
                <a:solidFill>
                  <a:schemeClr val="tx1"/>
                </a:solidFill>
                <a:effectLst/>
              </a:rPr>
              <a:t>Molmed</a:t>
            </a:r>
            <a:r>
              <a:rPr kumimoji="0" lang="nb-NO" sz="1500" i="1" u="none" strike="noStrike" cap="none" normalizeH="0" baseline="0" dirty="0" smtClean="0">
                <a:ln>
                  <a:noFill/>
                </a:ln>
                <a:solidFill>
                  <a:schemeClr val="tx1"/>
                </a:solidFill>
                <a:effectLst/>
              </a:rPr>
              <a:t>, midl.</a:t>
            </a:r>
            <a:r>
              <a:rPr kumimoji="0" lang="nb-NO" sz="1500" i="1" u="none" strike="noStrike" cap="none" normalizeH="0" dirty="0" smtClean="0">
                <a:ln>
                  <a:noFill/>
                </a:ln>
                <a:solidFill>
                  <a:schemeClr val="tx1"/>
                </a:solidFill>
                <a:effectLst/>
              </a:rPr>
              <a:t> </a:t>
            </a:r>
            <a:r>
              <a:rPr lang="nb-NO" sz="1500" i="1" dirty="0"/>
              <a:t>v</a:t>
            </a:r>
            <a:r>
              <a:rPr kumimoji="0" lang="nb-NO" sz="1500" i="1" u="none" strike="noStrike" cap="none" normalizeH="0" dirty="0" smtClean="0">
                <a:ln>
                  <a:noFill/>
                </a:ln>
                <a:solidFill>
                  <a:schemeClr val="tx1"/>
                </a:solidFill>
                <a:effectLst/>
              </a:rPr>
              <a:t>it.</a:t>
            </a:r>
            <a:endParaRPr kumimoji="0" lang="nb-NO" sz="1500" i="1" u="none" strike="noStrike" cap="none" normalizeH="0" baseline="0" dirty="0">
              <a:ln>
                <a:noFill/>
              </a:ln>
              <a:solidFill>
                <a:schemeClr val="tx1"/>
              </a:solidFill>
              <a:effectLst/>
            </a:endParaRPr>
          </a:p>
        </p:txBody>
      </p:sp>
      <p:sp>
        <p:nvSpPr>
          <p:cNvPr id="2" name="Oval Callout 1"/>
          <p:cNvSpPr/>
          <p:nvPr/>
        </p:nvSpPr>
        <p:spPr bwMode="auto">
          <a:xfrm>
            <a:off x="5364088" y="2348880"/>
            <a:ext cx="3456384" cy="1008112"/>
          </a:xfrm>
          <a:prstGeom prst="wedgeEllipse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r>
              <a:rPr lang="nb-NO" sz="1200" dirty="0"/>
              <a:t>Oversikt over hvem som sitter hvor som henges opp utenfor gangen. Raskt og flott utført.</a:t>
            </a:r>
          </a:p>
          <a:p>
            <a:pPr marL="0" marR="0" indent="0" algn="l" defTabSz="914400" rtl="0" eaLnBrk="0" fontAlgn="base" latinLnBrk="0" hangingPunct="0">
              <a:lnSpc>
                <a:spcPct val="100000"/>
              </a:lnSpc>
              <a:spcBef>
                <a:spcPct val="0"/>
              </a:spcBef>
              <a:spcAft>
                <a:spcPct val="0"/>
              </a:spcAft>
              <a:buClrTx/>
              <a:buSzTx/>
              <a:buFontTx/>
              <a:buNone/>
              <a:tabLst/>
            </a:pPr>
            <a:endParaRPr kumimoji="0" lang="nb-NO"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Rounded Rectangular Callout 6"/>
          <p:cNvSpPr/>
          <p:nvPr/>
        </p:nvSpPr>
        <p:spPr bwMode="auto">
          <a:xfrm>
            <a:off x="395536" y="2492896"/>
            <a:ext cx="3960440" cy="792088"/>
          </a:xfrm>
          <a:prstGeom prst="wedgeRoundRectCallou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nb-NO" sz="1400" dirty="0" smtClean="0">
                <a:solidFill>
                  <a:schemeClr val="tx1"/>
                </a:solidFill>
                <a:latin typeface="Arial" charset="0"/>
                <a:ea typeface="ヒラギノ角ゴ Pro W3" charset="-128"/>
                <a:cs typeface="ヒラギノ角ゴ Pro W3" charset="-128"/>
              </a:rPr>
              <a:t>Veiledning </a:t>
            </a:r>
            <a:r>
              <a:rPr lang="nb-NO" sz="1400" dirty="0">
                <a:solidFill>
                  <a:schemeClr val="tx1"/>
                </a:solidFill>
                <a:latin typeface="Arial" charset="0"/>
                <a:ea typeface="ヒラギノ角ゴ Pro W3" charset="-128"/>
                <a:cs typeface="ヒラギノ角ゴ Pro W3" charset="-128"/>
              </a:rPr>
              <a:t>i fototeknikk og hjelp til masse som ikke er en del av jobben til fotografene. Dette er service!</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3203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ELEKTRONIKKVERKSTEDET</a:t>
            </a:r>
            <a:endParaRPr lang="nb-NO" dirty="0"/>
          </a:p>
        </p:txBody>
      </p:sp>
      <p:sp>
        <p:nvSpPr>
          <p:cNvPr id="6" name="Text Placeholder 5"/>
          <p:cNvSpPr>
            <a:spLocks noGrp="1"/>
          </p:cNvSpPr>
          <p:nvPr>
            <p:ph type="body" idx="1"/>
          </p:nvPr>
        </p:nvSpPr>
        <p:spPr/>
        <p:txBody>
          <a:bodyPr/>
          <a:lstStyle/>
          <a:p>
            <a:endParaRPr lang="nb-NO"/>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38</a:t>
            </a:fld>
            <a:endParaRPr lang="en-US"/>
          </a:p>
        </p:txBody>
      </p:sp>
    </p:spTree>
    <p:extLst>
      <p:ext uri="{BB962C8B-B14F-4D97-AF65-F5344CB8AC3E}">
        <p14:creationId xmlns:p14="http://schemas.microsoft.com/office/powerpoint/2010/main" val="2163043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Elektronikkverkstedet</a:t>
            </a:r>
            <a:r>
              <a:rPr lang="nb-NO" dirty="0" smtClean="0"/>
              <a:t/>
            </a:r>
            <a:br>
              <a:rPr lang="nb-NO" dirty="0" smtClean="0"/>
            </a:br>
            <a:r>
              <a:rPr lang="nb-NO" dirty="0" smtClean="0"/>
              <a:t>Kjennskap til tjenestene</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39</a:t>
            </a:fld>
            <a:endParaRPr lang="en-US">
              <a:solidFill>
                <a:srgbClr val="0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428" y="2348880"/>
            <a:ext cx="3392964" cy="203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348880"/>
            <a:ext cx="3384376" cy="203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6096" y="252426"/>
            <a:ext cx="3600400" cy="523220"/>
          </a:xfrm>
          <a:prstGeom prst="rect">
            <a:avLst/>
          </a:prstGeom>
          <a:noFill/>
        </p:spPr>
        <p:txBody>
          <a:bodyPr wrap="square" rtlCol="0">
            <a:spAutoFit/>
          </a:bodyPr>
          <a:lstStyle/>
          <a:p>
            <a:r>
              <a:rPr lang="nb-NO" sz="1400" i="1" dirty="0" smtClean="0"/>
              <a:t>Alternativer 1-6 der 1 = helt uenig og 6 = helt enig, samt «Vet ikke/ikke relevant»</a:t>
            </a:r>
            <a:endParaRPr lang="nb-NO" sz="1400" i="1" dirty="0"/>
          </a:p>
        </p:txBody>
      </p:sp>
      <p:sp>
        <p:nvSpPr>
          <p:cNvPr id="9" name="Rounded Rectangle 8"/>
          <p:cNvSpPr/>
          <p:nvPr/>
        </p:nvSpPr>
        <p:spPr bwMode="auto">
          <a:xfrm>
            <a:off x="1187624" y="5085184"/>
            <a:ext cx="6984776" cy="15121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nb-NO" dirty="0" smtClean="0"/>
              <a:t>87 % har svart 4 eller høyere på spørsmål om de er godt kjent med elektronikkverkstedets tjenester</a:t>
            </a:r>
          </a:p>
          <a:p>
            <a:pPr marL="342900" marR="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Hele 60 % er helt enig i at</a:t>
            </a:r>
            <a:r>
              <a:rPr kumimoji="0" lang="nb-NO" sz="2000" b="0" i="0" u="none" strike="noStrike" cap="none" normalizeH="0" dirty="0" smtClean="0">
                <a:ln>
                  <a:noFill/>
                </a:ln>
                <a:solidFill>
                  <a:schemeClr val="tx1"/>
                </a:solidFill>
                <a:effectLst/>
                <a:latin typeface="Arial" charset="0"/>
                <a:ea typeface="ヒラギノ角ゴ Pro W3" charset="-128"/>
                <a:cs typeface="ヒラギノ角ゴ Pro W3" charset="-128"/>
              </a:rPr>
              <a:t> det</a:t>
            </a: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 er enkelt å bestille tjenester, og 87 % har svart 4 eller høyere</a:t>
            </a: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469344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solidFill>
                  <a:schemeClr val="bg2"/>
                </a:solidFill>
              </a:rPr>
              <a:t>Elektronikkverkstedet</a:t>
            </a:r>
            <a:r>
              <a:rPr lang="nb-NO" dirty="0" smtClean="0"/>
              <a:t/>
            </a:r>
            <a:br>
              <a:rPr lang="nb-NO" dirty="0" smtClean="0"/>
            </a:br>
            <a:r>
              <a:rPr lang="nb-NO" dirty="0" smtClean="0"/>
              <a:t>Tilgjengelighet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40</a:t>
            </a:fld>
            <a:endParaRPr lang="en-US">
              <a:solidFill>
                <a:srgbClr val="00000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19" y="4653136"/>
            <a:ext cx="3156446" cy="189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19" y="2161425"/>
            <a:ext cx="3510533" cy="211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161425"/>
            <a:ext cx="3444478" cy="207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36096" y="252426"/>
            <a:ext cx="3600400" cy="523220"/>
          </a:xfrm>
          <a:prstGeom prst="rect">
            <a:avLst/>
          </a:prstGeom>
          <a:noFill/>
        </p:spPr>
        <p:txBody>
          <a:bodyPr wrap="square" rtlCol="0">
            <a:spAutoFit/>
          </a:bodyPr>
          <a:lstStyle/>
          <a:p>
            <a:r>
              <a:rPr lang="nb-NO" sz="1400" i="1" dirty="0" smtClean="0"/>
              <a:t>Alternativer 1-6 der 1 = helt uenig og 6 = helt enig, samt «Vet ikke/ikke relevant»</a:t>
            </a:r>
            <a:endParaRPr lang="nb-NO" sz="1400" i="1" dirty="0"/>
          </a:p>
        </p:txBody>
      </p:sp>
      <p:sp>
        <p:nvSpPr>
          <p:cNvPr id="2" name="Rounded Rectangle 1"/>
          <p:cNvSpPr/>
          <p:nvPr/>
        </p:nvSpPr>
        <p:spPr bwMode="auto">
          <a:xfrm>
            <a:off x="4499992" y="4653136"/>
            <a:ext cx="3672408" cy="1800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dirty="0" smtClean="0"/>
              <a:t>Synligheten på nett har forbedringspotensial, mens nesten 60 % er helt enig i at det er enkelt å finne frem i bygget</a:t>
            </a: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439136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Hensikten med brukerundersøkelsen</a:t>
            </a:r>
            <a:endParaRPr lang="nb-NO" dirty="0"/>
          </a:p>
        </p:txBody>
      </p:sp>
      <p:sp>
        <p:nvSpPr>
          <p:cNvPr id="3" name="Content Placeholder 2"/>
          <p:cNvSpPr>
            <a:spLocks noGrp="1"/>
          </p:cNvSpPr>
          <p:nvPr>
            <p:ph idx="1"/>
          </p:nvPr>
        </p:nvSpPr>
        <p:spPr>
          <a:xfrm>
            <a:off x="990600" y="1981200"/>
            <a:ext cx="7696200" cy="3103984"/>
          </a:xfrm>
        </p:spPr>
        <p:txBody>
          <a:bodyPr/>
          <a:lstStyle/>
          <a:p>
            <a:pPr marL="0" indent="0">
              <a:buNone/>
            </a:pPr>
            <a:r>
              <a:rPr lang="nb-NO" sz="1400" dirty="0" smtClean="0"/>
              <a:t>Innhente </a:t>
            </a:r>
            <a:r>
              <a:rPr lang="nb-NO" sz="1400" dirty="0"/>
              <a:t>informasjon om:</a:t>
            </a:r>
          </a:p>
          <a:p>
            <a:r>
              <a:rPr lang="nb-NO" sz="1400" dirty="0"/>
              <a:t>hvem som kjenner til og hvem som bruker seksjonens ulike tjenester i dag</a:t>
            </a:r>
          </a:p>
          <a:p>
            <a:r>
              <a:rPr lang="nb-NO" sz="1400" dirty="0"/>
              <a:t>hvordan brukerne opplever disse</a:t>
            </a:r>
          </a:p>
          <a:p>
            <a:r>
              <a:rPr lang="nb-NO" sz="1400" dirty="0"/>
              <a:t>identifisere eventuell etterspørsel som ikke dekkes i dag, men som kan ligge innenfor seksjonens naturlige </a:t>
            </a:r>
            <a:r>
              <a:rPr lang="nb-NO" sz="1400" dirty="0" smtClean="0"/>
              <a:t>ansvarsområde</a:t>
            </a:r>
          </a:p>
          <a:p>
            <a:endParaRPr lang="nb-NO" sz="1400" dirty="0"/>
          </a:p>
          <a:p>
            <a:pPr marL="0" indent="0">
              <a:buNone/>
            </a:pPr>
            <a:r>
              <a:rPr lang="nb-NO" sz="1400" dirty="0" smtClean="0"/>
              <a:t>Målgrupper:</a:t>
            </a:r>
          </a:p>
          <a:p>
            <a:r>
              <a:rPr lang="nb-NO" sz="1400" dirty="0" smtClean="0"/>
              <a:t>Ansatte ved IMB</a:t>
            </a:r>
          </a:p>
          <a:p>
            <a:r>
              <a:rPr lang="nb-NO" sz="1400" dirty="0" smtClean="0"/>
              <a:t>Tilknyttede</a:t>
            </a:r>
          </a:p>
          <a:p>
            <a:r>
              <a:rPr lang="nb-NO" sz="1400" dirty="0" smtClean="0"/>
              <a:t>Øvrige brukere av Mekanisk verksted</a:t>
            </a:r>
          </a:p>
          <a:p>
            <a:endParaRPr lang="nb-NO" sz="1400" dirty="0"/>
          </a:p>
          <a:p>
            <a:r>
              <a:rPr lang="nb-NO" sz="1400" dirty="0" smtClean="0"/>
              <a:t>For IT-avdelingen ønskes det å gjennomføre en tilsvarende undersøkelse for studenter</a:t>
            </a:r>
            <a:endParaRPr lang="nb-NO" sz="1400" dirty="0"/>
          </a:p>
          <a:p>
            <a:endParaRPr lang="nb-NO" sz="1600" dirty="0"/>
          </a:p>
          <a:p>
            <a:endParaRPr lang="nb-NO" sz="16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solidFill>
                  <a:srgbClr val="000000"/>
                </a:solidFill>
              </a:rPr>
              <a:pPr>
                <a:defRPr/>
              </a:pPr>
              <a:t>5</a:t>
            </a:fld>
            <a:endParaRPr lang="en-US">
              <a:solidFill>
                <a:srgbClr val="000000"/>
              </a:solidFill>
            </a:endParaRPr>
          </a:p>
        </p:txBody>
      </p:sp>
      <p:sp>
        <p:nvSpPr>
          <p:cNvPr id="5" name="Rounded Rectangle 4"/>
          <p:cNvSpPr/>
          <p:nvPr/>
        </p:nvSpPr>
        <p:spPr bwMode="auto">
          <a:xfrm>
            <a:off x="971600" y="5517232"/>
            <a:ext cx="7776864" cy="72008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dirty="0">
                <a:solidFill>
                  <a:srgbClr val="000000"/>
                </a:solidFill>
              </a:rPr>
              <a:t>Brukerundersøkelsen </a:t>
            </a:r>
            <a:r>
              <a:rPr lang="nb-NO" dirty="0" smtClean="0">
                <a:solidFill>
                  <a:srgbClr val="000000"/>
                </a:solidFill>
              </a:rPr>
              <a:t>skal i </a:t>
            </a:r>
            <a:r>
              <a:rPr lang="nb-NO" dirty="0">
                <a:solidFill>
                  <a:srgbClr val="000000"/>
                </a:solidFill>
              </a:rPr>
              <a:t>seg selv bidra til å synliggjøre og markedsføre tjenestetilbudet til </a:t>
            </a:r>
            <a:r>
              <a:rPr lang="nb-NO" dirty="0" smtClean="0">
                <a:solidFill>
                  <a:srgbClr val="000000"/>
                </a:solidFill>
              </a:rPr>
              <a:t>SIS til </a:t>
            </a:r>
            <a:r>
              <a:rPr lang="nb-NO" dirty="0">
                <a:solidFill>
                  <a:srgbClr val="000000"/>
                </a:solidFill>
              </a:rPr>
              <a:t>aktuelle </a:t>
            </a:r>
            <a:r>
              <a:rPr lang="nb-NO" dirty="0" smtClean="0">
                <a:solidFill>
                  <a:srgbClr val="000000"/>
                </a:solidFill>
              </a:rPr>
              <a:t>brukere </a:t>
            </a:r>
            <a:endParaRPr lang="nb-NO" dirty="0">
              <a:solidFill>
                <a:srgbClr val="000000"/>
              </a:solidFill>
            </a:endParaRPr>
          </a:p>
        </p:txBody>
      </p:sp>
    </p:spTree>
    <p:extLst>
      <p:ext uri="{BB962C8B-B14F-4D97-AF65-F5344CB8AC3E}">
        <p14:creationId xmlns:p14="http://schemas.microsoft.com/office/powerpoint/2010/main" val="41707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Elektronikkverkstedet</a:t>
            </a:r>
            <a:r>
              <a:rPr lang="nb-NO" dirty="0" smtClean="0"/>
              <a:t/>
            </a:r>
            <a:br>
              <a:rPr lang="nb-NO" dirty="0" smtClean="0"/>
            </a:br>
            <a:r>
              <a:rPr lang="nb-NO" dirty="0" smtClean="0"/>
              <a:t>Tjenester benyttet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41</a:t>
            </a:fld>
            <a:endParaRPr lang="en-US">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246405"/>
              </p:ext>
            </p:extLst>
          </p:nvPr>
        </p:nvGraphicFramePr>
        <p:xfrm>
          <a:off x="971600" y="2276869"/>
          <a:ext cx="7499300" cy="3460747"/>
        </p:xfrm>
        <a:graphic>
          <a:graphicData uri="http://schemas.openxmlformats.org/drawingml/2006/table">
            <a:tbl>
              <a:tblPr>
                <a:tableStyleId>{5C22544A-7EE6-4342-B048-85BDC9FD1C3A}</a:tableStyleId>
              </a:tblPr>
              <a:tblGrid>
                <a:gridCol w="5716250"/>
                <a:gridCol w="668644"/>
                <a:gridCol w="1114406"/>
              </a:tblGrid>
              <a:tr h="432051">
                <a:tc gridSpan="3">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nb-NO" sz="1400" b="1" u="none" strike="noStrike" dirty="0" smtClean="0">
                          <a:effectLst/>
                        </a:rPr>
                        <a:t>Hvilke tjenester har du benyttet deg av fra Elektronikkverkstedet?</a:t>
                      </a:r>
                      <a:endParaRPr lang="nb-NO" sz="1400" b="1" i="0" u="none" strike="noStrike" dirty="0" smtClean="0">
                        <a:solidFill>
                          <a:srgbClr val="000000"/>
                        </a:solidFill>
                        <a:effectLst/>
                        <a:latin typeface="Calibri"/>
                      </a:endParaRPr>
                    </a:p>
                    <a:p>
                      <a:pPr algn="l" fontAlgn="b"/>
                      <a:endParaRPr lang="nb-NO" sz="1400" b="1" i="0" u="none" strike="noStrike" dirty="0">
                        <a:solidFill>
                          <a:srgbClr val="000000"/>
                        </a:solidFill>
                        <a:effectLst/>
                        <a:latin typeface="Calibri"/>
                      </a:endParaRPr>
                    </a:p>
                  </a:txBody>
                  <a:tcPr marL="9525" marR="9525" marT="9525" marB="0" anchor="b"/>
                </a:tc>
                <a:tc hMerge="1">
                  <a:txBody>
                    <a:bodyPr/>
                    <a:lstStyle/>
                    <a:p>
                      <a:pPr algn="l" fontAlgn="b"/>
                      <a:endParaRPr lang="nb-NO" sz="1600" b="0" i="0" u="none" strike="noStrike" dirty="0">
                        <a:solidFill>
                          <a:srgbClr val="000000"/>
                        </a:solidFill>
                        <a:effectLst/>
                        <a:latin typeface="Calibri"/>
                      </a:endParaRPr>
                    </a:p>
                  </a:txBody>
                  <a:tcPr marL="9525" marR="9525" marT="9525" marB="0" anchor="b"/>
                </a:tc>
                <a:tc hMerge="1">
                  <a:txBody>
                    <a:bodyPr/>
                    <a:lstStyle/>
                    <a:p>
                      <a:pPr algn="l" fontAlgn="b"/>
                      <a:endParaRPr lang="nb-NO" sz="1600" b="0" i="0" u="none" strike="noStrike" dirty="0">
                        <a:solidFill>
                          <a:srgbClr val="000000"/>
                        </a:solidFill>
                        <a:effectLst/>
                        <a:latin typeface="Calibri"/>
                      </a:endParaRPr>
                    </a:p>
                  </a:txBody>
                  <a:tcPr marL="9525" marR="9525" marT="9525" marB="0" anchor="b"/>
                </a:tc>
              </a:tr>
              <a:tr h="294886">
                <a:tc>
                  <a:txBody>
                    <a:bodyPr/>
                    <a:lstStyle/>
                    <a:p>
                      <a:pPr algn="l" fontAlgn="b"/>
                      <a:endParaRPr lang="nb-NO" sz="1400" b="0" i="0" u="none" strike="noStrike" dirty="0">
                        <a:solidFill>
                          <a:srgbClr val="000000"/>
                        </a:solidFill>
                        <a:effectLst/>
                        <a:latin typeface="Calibri"/>
                      </a:endParaRPr>
                    </a:p>
                  </a:txBody>
                  <a:tcPr marL="9525" marR="9525" marT="9525" marB="0" anchor="b"/>
                </a:tc>
                <a:tc>
                  <a:txBody>
                    <a:bodyPr/>
                    <a:lstStyle/>
                    <a:p>
                      <a:pPr algn="l" fontAlgn="b"/>
                      <a:r>
                        <a:rPr lang="nb-NO" sz="1400" u="sng" strike="noStrike" dirty="0" smtClean="0">
                          <a:effectLst/>
                        </a:rPr>
                        <a:t>Antall</a:t>
                      </a:r>
                      <a:endParaRPr lang="nb-NO" sz="1400" b="0" i="0" u="sng" strike="noStrike" dirty="0">
                        <a:solidFill>
                          <a:srgbClr val="000000"/>
                        </a:solidFill>
                        <a:effectLst/>
                        <a:latin typeface="Calibri"/>
                      </a:endParaRPr>
                    </a:p>
                  </a:txBody>
                  <a:tcPr marL="9525" marR="9525" marT="9525" marB="0" anchor="b"/>
                </a:tc>
                <a:tc>
                  <a:txBody>
                    <a:bodyPr/>
                    <a:lstStyle/>
                    <a:p>
                      <a:pPr algn="l" fontAlgn="b"/>
                      <a:r>
                        <a:rPr lang="nb-NO" sz="1400" u="sng" strike="noStrike" dirty="0" smtClean="0">
                          <a:effectLst/>
                        </a:rPr>
                        <a:t>Prosent</a:t>
                      </a:r>
                      <a:endParaRPr lang="nb-NO" sz="1400" b="0" i="0" u="sng" strike="noStrike" dirty="0">
                        <a:solidFill>
                          <a:srgbClr val="000000"/>
                        </a:solidFill>
                        <a:effectLst/>
                        <a:latin typeface="Calibri"/>
                      </a:endParaRPr>
                    </a:p>
                  </a:txBody>
                  <a:tcPr marL="9525" marR="9525" marT="9525" marB="0" anchor="b"/>
                </a:tc>
              </a:tr>
              <a:tr h="326216">
                <a:tc>
                  <a:txBody>
                    <a:bodyPr/>
                    <a:lstStyle/>
                    <a:p>
                      <a:pPr algn="l" fontAlgn="b"/>
                      <a:r>
                        <a:rPr lang="nb-NO" sz="1400" u="none" strike="noStrike" smtClean="0">
                          <a:effectLst/>
                        </a:rPr>
                        <a:t>Reparasjon av utstyr/instrumenter</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38</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41 %</a:t>
                      </a:r>
                      <a:endParaRPr lang="nb-NO" sz="1400" b="0" i="0" u="none" strike="noStrike" dirty="0">
                        <a:solidFill>
                          <a:srgbClr val="000000"/>
                        </a:solidFill>
                        <a:effectLst/>
                        <a:latin typeface="Calibri"/>
                      </a:endParaRPr>
                    </a:p>
                  </a:txBody>
                  <a:tcPr marL="9525" marR="9525" marT="9525" marB="0" anchor="b"/>
                </a:tc>
              </a:tr>
              <a:tr h="310808">
                <a:tc>
                  <a:txBody>
                    <a:bodyPr/>
                    <a:lstStyle/>
                    <a:p>
                      <a:pPr algn="l" fontAlgn="b"/>
                      <a:r>
                        <a:rPr lang="nb-NO" sz="1400" u="none" strike="noStrike" dirty="0">
                          <a:effectLst/>
                        </a:rPr>
                        <a:t>Konstruksjon, produksjon eller modifisering av utstyr/instrumenter</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39</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42 %</a:t>
                      </a:r>
                      <a:endParaRPr lang="nb-NO" sz="1400" b="0" i="0" u="none" strike="noStrike" dirty="0">
                        <a:solidFill>
                          <a:srgbClr val="000000"/>
                        </a:solidFill>
                        <a:effectLst/>
                        <a:latin typeface="Calibri"/>
                      </a:endParaRPr>
                    </a:p>
                  </a:txBody>
                  <a:tcPr marL="9525" marR="9525" marT="9525" marB="0" anchor="b"/>
                </a:tc>
              </a:tr>
              <a:tr h="326216">
                <a:tc>
                  <a:txBody>
                    <a:bodyPr/>
                    <a:lstStyle/>
                    <a:p>
                      <a:pPr algn="l" fontAlgn="b"/>
                      <a:r>
                        <a:rPr lang="nb-NO" sz="1400" u="none" strike="noStrike">
                          <a:effectLst/>
                        </a:rPr>
                        <a:t>Vurdering av instrumenters tilstand og elektriske sikkerhet</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54</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58 %</a:t>
                      </a:r>
                      <a:endParaRPr lang="nb-NO" sz="1400" b="0" i="0" u="none" strike="noStrike" dirty="0">
                        <a:solidFill>
                          <a:srgbClr val="000000"/>
                        </a:solidFill>
                        <a:effectLst/>
                        <a:latin typeface="Calibri"/>
                      </a:endParaRPr>
                    </a:p>
                  </a:txBody>
                  <a:tcPr marL="9525" marR="9525" marT="9525" marB="0" anchor="b"/>
                </a:tc>
              </a:tr>
              <a:tr h="326216">
                <a:tc>
                  <a:txBody>
                    <a:bodyPr/>
                    <a:lstStyle/>
                    <a:p>
                      <a:pPr algn="l" fontAlgn="b"/>
                      <a:r>
                        <a:rPr lang="nb-NO" sz="1400" u="none" strike="noStrike" dirty="0">
                          <a:effectLst/>
                        </a:rPr>
                        <a:t>Måling av batteriers tilstand, CO2, lufthastighet eller fuktighet</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33</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35 %</a:t>
                      </a:r>
                      <a:endParaRPr lang="nb-NO" sz="1400" b="0" i="0" u="none" strike="noStrike" dirty="0">
                        <a:solidFill>
                          <a:srgbClr val="000000"/>
                        </a:solidFill>
                        <a:effectLst/>
                        <a:latin typeface="Calibri"/>
                      </a:endParaRPr>
                    </a:p>
                  </a:txBody>
                  <a:tcPr marL="9525" marR="9525" marT="9525" marB="0" anchor="b"/>
                </a:tc>
              </a:tr>
              <a:tr h="326216">
                <a:tc>
                  <a:txBody>
                    <a:bodyPr/>
                    <a:lstStyle/>
                    <a:p>
                      <a:pPr algn="l" fontAlgn="b"/>
                      <a:r>
                        <a:rPr lang="nb-NO" sz="1400" u="none" strike="noStrike" dirty="0" smtClean="0">
                          <a:effectLst/>
                        </a:rPr>
                        <a:t>Måling eller logging av strøm, spenning eller temperatur</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32</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34 %</a:t>
                      </a:r>
                      <a:endParaRPr lang="nb-NO" sz="1400" b="0" i="0" u="none" strike="noStrike" dirty="0">
                        <a:solidFill>
                          <a:srgbClr val="000000"/>
                        </a:solidFill>
                        <a:effectLst/>
                        <a:latin typeface="Calibri"/>
                      </a:endParaRPr>
                    </a:p>
                  </a:txBody>
                  <a:tcPr marL="9525" marR="9525" marT="9525" marB="0" anchor="b"/>
                </a:tc>
              </a:tr>
              <a:tr h="461512">
                <a:tc>
                  <a:txBody>
                    <a:bodyPr/>
                    <a:lstStyle/>
                    <a:p>
                      <a:pPr algn="l" fontAlgn="b"/>
                      <a:r>
                        <a:rPr lang="nb-NO" sz="1400" u="none" strike="noStrike" dirty="0">
                          <a:effectLst/>
                        </a:rPr>
                        <a:t>Tilkobling av -80 </a:t>
                      </a:r>
                      <a:r>
                        <a:rPr lang="nb-NO" sz="1400" u="none" strike="noStrike" dirty="0" err="1">
                          <a:effectLst/>
                        </a:rPr>
                        <a:t>gr</a:t>
                      </a:r>
                      <a:r>
                        <a:rPr lang="nb-NO" sz="1400" u="none" strike="noStrike" dirty="0">
                          <a:effectLst/>
                        </a:rPr>
                        <a:t> frysere til vaktsentralen eller sjekk/bytte av back up-batteri til fryserne</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19</a:t>
                      </a:r>
                      <a:endParaRPr lang="nb-NO" sz="1400" b="0" i="0" u="none" strike="noStrike" dirty="0">
                        <a:solidFill>
                          <a:srgbClr val="000000"/>
                        </a:solidFill>
                        <a:effectLst/>
                        <a:latin typeface="Calibri"/>
                      </a:endParaRPr>
                    </a:p>
                  </a:txBody>
                  <a:tcPr marL="9525" marR="9525" marT="9525" marB="0"/>
                </a:tc>
                <a:tc>
                  <a:txBody>
                    <a:bodyPr/>
                    <a:lstStyle/>
                    <a:p>
                      <a:pPr algn="ctr" fontAlgn="b"/>
                      <a:r>
                        <a:rPr lang="nb-NO" sz="1400" u="none" strike="noStrike" dirty="0" smtClean="0">
                          <a:effectLst/>
                        </a:rPr>
                        <a:t>20 %</a:t>
                      </a:r>
                      <a:endParaRPr lang="nb-NO" sz="1400" b="0" i="0" u="none" strike="noStrike" dirty="0">
                        <a:solidFill>
                          <a:srgbClr val="000000"/>
                        </a:solidFill>
                        <a:effectLst/>
                        <a:latin typeface="Calibri"/>
                      </a:endParaRPr>
                    </a:p>
                  </a:txBody>
                  <a:tcPr marL="9525" marR="9525" marT="9525" marB="0"/>
                </a:tc>
              </a:tr>
              <a:tr h="326216">
                <a:tc>
                  <a:txBody>
                    <a:bodyPr/>
                    <a:lstStyle/>
                    <a:p>
                      <a:pPr algn="l" fontAlgn="b"/>
                      <a:r>
                        <a:rPr lang="nb-NO" sz="1400" u="none" strike="noStrike">
                          <a:effectLst/>
                        </a:rPr>
                        <a:t>Rådgivning</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55</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59 %</a:t>
                      </a:r>
                      <a:endParaRPr lang="nb-NO" sz="1400" b="0" i="0" u="none" strike="noStrike" dirty="0">
                        <a:solidFill>
                          <a:srgbClr val="000000"/>
                        </a:solidFill>
                        <a:effectLst/>
                        <a:latin typeface="Calibri"/>
                      </a:endParaRPr>
                    </a:p>
                  </a:txBody>
                  <a:tcPr marL="9525" marR="9525" marT="9525" marB="0" anchor="b"/>
                </a:tc>
              </a:tr>
              <a:tr h="326216">
                <a:tc>
                  <a:txBody>
                    <a:bodyPr/>
                    <a:lstStyle/>
                    <a:p>
                      <a:pPr algn="l" fontAlgn="b"/>
                      <a:r>
                        <a:rPr lang="nb-NO" sz="1400" u="none" strike="noStrike">
                          <a:effectLst/>
                        </a:rPr>
                        <a:t>Annet</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17</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18 %</a:t>
                      </a:r>
                      <a:endParaRPr lang="nb-NO"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177810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Elektronikkverkstedet</a:t>
            </a:r>
            <a:r>
              <a:rPr lang="nb-NO" dirty="0" smtClean="0"/>
              <a:t/>
            </a:r>
            <a:br>
              <a:rPr lang="nb-NO" dirty="0" smtClean="0"/>
            </a:br>
            <a:r>
              <a:rPr lang="nb-NO" sz="2800" dirty="0" smtClean="0"/>
              <a:t>Meget god responstid og gjennomføringstid</a:t>
            </a:r>
            <a:endParaRPr lang="nb-NO" sz="2800"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42</a:t>
            </a:fld>
            <a:endParaRPr lang="en-US">
              <a:solidFill>
                <a:srgbClr val="000000"/>
              </a:solidFill>
            </a:endParaRPr>
          </a:p>
        </p:txBody>
      </p:sp>
      <p:sp>
        <p:nvSpPr>
          <p:cNvPr id="6" name="6-Point Star 5"/>
          <p:cNvSpPr/>
          <p:nvPr/>
        </p:nvSpPr>
        <p:spPr bwMode="auto">
          <a:xfrm>
            <a:off x="5364088" y="-27384"/>
            <a:ext cx="3600400" cy="1512168"/>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4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TextBox 6"/>
          <p:cNvSpPr txBox="1"/>
          <p:nvPr/>
        </p:nvSpPr>
        <p:spPr>
          <a:xfrm>
            <a:off x="107504" y="6237312"/>
            <a:ext cx="3600400" cy="523220"/>
          </a:xfrm>
          <a:prstGeom prst="rect">
            <a:avLst/>
          </a:prstGeom>
          <a:noFill/>
        </p:spPr>
        <p:txBody>
          <a:bodyPr wrap="square" rtlCol="0">
            <a:spAutoFit/>
          </a:bodyPr>
          <a:lstStyle/>
          <a:p>
            <a:r>
              <a:rPr lang="nb-NO" sz="1400" i="1" dirty="0" smtClean="0"/>
              <a:t>Alternativer 1-6 der </a:t>
            </a:r>
            <a:r>
              <a:rPr lang="nb-NO" sz="1400" i="1" dirty="0"/>
              <a:t>1 = </a:t>
            </a:r>
            <a:r>
              <a:rPr lang="nb-NO" sz="1400" i="1" dirty="0" smtClean="0"/>
              <a:t>Dårlig og </a:t>
            </a:r>
            <a:r>
              <a:rPr lang="nb-NO" sz="1400" i="1" dirty="0"/>
              <a:t>6 = Veldig </a:t>
            </a:r>
            <a:r>
              <a:rPr lang="nb-NO" sz="1400" i="1" dirty="0" smtClean="0"/>
              <a:t>bra, samt «Vet ikke/ikke relevant»</a:t>
            </a:r>
            <a:endParaRPr lang="nb-NO" sz="1400" i="1" dirty="0"/>
          </a:p>
        </p:txBody>
      </p:sp>
      <p:graphicFrame>
        <p:nvGraphicFramePr>
          <p:cNvPr id="12" name="Chart 11"/>
          <p:cNvGraphicFramePr>
            <a:graphicFrameLocks/>
          </p:cNvGraphicFramePr>
          <p:nvPr>
            <p:extLst>
              <p:ext uri="{D42A27DB-BD31-4B8C-83A1-F6EECF244321}">
                <p14:modId xmlns:p14="http://schemas.microsoft.com/office/powerpoint/2010/main" val="1711167528"/>
              </p:ext>
            </p:extLst>
          </p:nvPr>
        </p:nvGraphicFramePr>
        <p:xfrm>
          <a:off x="25724" y="2053952"/>
          <a:ext cx="4610227"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2171567282"/>
              </p:ext>
            </p:extLst>
          </p:nvPr>
        </p:nvGraphicFramePr>
        <p:xfrm>
          <a:off x="4427984" y="2053952"/>
          <a:ext cx="4605448"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83568" y="4941168"/>
            <a:ext cx="2448272" cy="307777"/>
          </a:xfrm>
          <a:prstGeom prst="rect">
            <a:avLst/>
          </a:prstGeom>
          <a:noFill/>
        </p:spPr>
        <p:txBody>
          <a:bodyPr wrap="square" rtlCol="0">
            <a:spAutoFit/>
          </a:bodyPr>
          <a:lstStyle/>
          <a:p>
            <a:r>
              <a:rPr lang="nb-NO" sz="1400" i="1" dirty="0" smtClean="0"/>
              <a:t>N=80</a:t>
            </a:r>
            <a:endParaRPr lang="nb-NO" sz="1400" i="1" dirty="0"/>
          </a:p>
        </p:txBody>
      </p:sp>
    </p:spTree>
    <p:extLst>
      <p:ext uri="{BB962C8B-B14F-4D97-AF65-F5344CB8AC3E}">
        <p14:creationId xmlns:p14="http://schemas.microsoft.com/office/powerpoint/2010/main" val="2700477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Elektronikkverkstedet</a:t>
            </a:r>
            <a:r>
              <a:rPr lang="nb-NO" dirty="0" smtClean="0"/>
              <a:t/>
            </a:r>
            <a:br>
              <a:rPr lang="nb-NO" dirty="0" smtClean="0"/>
            </a:br>
            <a:r>
              <a:rPr lang="nb-NO" sz="2800" dirty="0" smtClean="0"/>
              <a:t>Positive tilbakemeldinger på servicegrad</a:t>
            </a:r>
            <a:endParaRPr lang="nb-NO" sz="2800"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43</a:t>
            </a:fld>
            <a:endParaRPr lang="en-US">
              <a:solidFill>
                <a:srgbClr val="000000"/>
              </a:solidFill>
            </a:endParaRPr>
          </a:p>
        </p:txBody>
      </p:sp>
      <p:sp>
        <p:nvSpPr>
          <p:cNvPr id="7" name="6-Point Star 6"/>
          <p:cNvSpPr/>
          <p:nvPr/>
        </p:nvSpPr>
        <p:spPr bwMode="auto">
          <a:xfrm>
            <a:off x="5868144" y="44624"/>
            <a:ext cx="3240360" cy="1296144"/>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4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8" name="TextBox 7"/>
          <p:cNvSpPr txBox="1"/>
          <p:nvPr/>
        </p:nvSpPr>
        <p:spPr>
          <a:xfrm>
            <a:off x="107504" y="6237312"/>
            <a:ext cx="3600400" cy="523220"/>
          </a:xfrm>
          <a:prstGeom prst="rect">
            <a:avLst/>
          </a:prstGeom>
          <a:noFill/>
        </p:spPr>
        <p:txBody>
          <a:bodyPr wrap="square" rtlCol="0">
            <a:spAutoFit/>
          </a:bodyPr>
          <a:lstStyle/>
          <a:p>
            <a:r>
              <a:rPr lang="nb-NO" sz="1400" i="1" dirty="0" smtClean="0"/>
              <a:t>Alternativer 1-6 der </a:t>
            </a:r>
            <a:r>
              <a:rPr lang="nb-NO" sz="1400" i="1" dirty="0"/>
              <a:t>1 = </a:t>
            </a:r>
            <a:r>
              <a:rPr lang="nb-NO" sz="1400" i="1" dirty="0" smtClean="0"/>
              <a:t>Dårlig og </a:t>
            </a:r>
            <a:r>
              <a:rPr lang="nb-NO" sz="1400" i="1" dirty="0"/>
              <a:t>6 = Veldig </a:t>
            </a:r>
            <a:r>
              <a:rPr lang="nb-NO" sz="1400" i="1" dirty="0" smtClean="0"/>
              <a:t>bra, samt «Vet ikke/ikke relevant»</a:t>
            </a:r>
            <a:endParaRPr lang="nb-NO" sz="1400" i="1" dirty="0"/>
          </a:p>
        </p:txBody>
      </p:sp>
      <p:graphicFrame>
        <p:nvGraphicFramePr>
          <p:cNvPr id="13" name="Chart 12"/>
          <p:cNvGraphicFramePr>
            <a:graphicFrameLocks/>
          </p:cNvGraphicFramePr>
          <p:nvPr>
            <p:extLst>
              <p:ext uri="{D42A27DB-BD31-4B8C-83A1-F6EECF244321}">
                <p14:modId xmlns:p14="http://schemas.microsoft.com/office/powerpoint/2010/main" val="4235813796"/>
              </p:ext>
            </p:extLst>
          </p:nvPr>
        </p:nvGraphicFramePr>
        <p:xfrm>
          <a:off x="1763688" y="2060848"/>
          <a:ext cx="5013202"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9" name="Avrundet rektangel 8"/>
          <p:cNvSpPr/>
          <p:nvPr/>
        </p:nvSpPr>
        <p:spPr bwMode="auto">
          <a:xfrm>
            <a:off x="395536" y="5301208"/>
            <a:ext cx="8280920"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800" b="0" i="0" u="none" strike="noStrike" cap="none" normalizeH="0" baseline="0" dirty="0" smtClean="0">
                <a:ln>
                  <a:noFill/>
                </a:ln>
                <a:effectLst/>
                <a:latin typeface="Arial" charset="0"/>
                <a:ea typeface="ヒラギノ角ゴ Pro W3" charset="-128"/>
                <a:cs typeface="ヒラギノ角ゴ Pro W3" charset="-128"/>
              </a:rPr>
              <a:t>Ca. 70 % gir høyeste score </a:t>
            </a:r>
            <a:r>
              <a:rPr kumimoji="0" lang="nb-NO" sz="1800" b="0" i="0" u="none" strike="noStrike" cap="none" normalizeH="0" dirty="0" smtClean="0">
                <a:ln>
                  <a:noFill/>
                </a:ln>
                <a:effectLst/>
                <a:latin typeface="Arial" charset="0"/>
                <a:ea typeface="ヒラギノ角ゴ Pro W3" charset="-128"/>
                <a:cs typeface="ヒラギノ角ゴ Pro W3" charset="-128"/>
              </a:rPr>
              <a:t>på servicegrad, og 85 % har svart 5 eller 6 (Veldig bra).</a:t>
            </a:r>
            <a:endParaRPr kumimoji="0" lang="en-US" sz="1800" b="0" i="0" u="none" strike="noStrike" cap="none" normalizeH="0" baseline="0" dirty="0">
              <a:ln>
                <a:noFill/>
              </a:ln>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435772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Elektronikkverkstedet</a:t>
            </a:r>
            <a:r>
              <a:rPr lang="nb-NO" dirty="0" smtClean="0"/>
              <a:t/>
            </a:r>
            <a:br>
              <a:rPr lang="nb-NO" dirty="0" smtClean="0"/>
            </a:br>
            <a:r>
              <a:rPr lang="nb-NO" dirty="0" smtClean="0"/>
              <a:t>Opplevelse av høy fagkunnskap og kvalitet</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44</a:t>
            </a:fld>
            <a:endParaRPr lang="en-US">
              <a:solidFill>
                <a:srgbClr val="000000"/>
              </a:solidFill>
            </a:endParaRPr>
          </a:p>
        </p:txBody>
      </p:sp>
      <p:sp>
        <p:nvSpPr>
          <p:cNvPr id="6" name="6-Point Star 5"/>
          <p:cNvSpPr/>
          <p:nvPr/>
        </p:nvSpPr>
        <p:spPr bwMode="auto">
          <a:xfrm>
            <a:off x="5868144" y="44624"/>
            <a:ext cx="3240360" cy="1296144"/>
          </a:xfrm>
          <a:prstGeom prst="star6">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1" u="none" strike="noStrike" cap="none" normalizeH="0" baseline="0" dirty="0" smtClean="0">
                <a:ln>
                  <a:noFill/>
                </a:ln>
                <a:solidFill>
                  <a:schemeClr val="tx1"/>
                </a:solidFill>
                <a:effectLst/>
                <a:latin typeface="Arial" charset="0"/>
                <a:ea typeface="ヒラギノ角ゴ Pro W3" charset="-128"/>
                <a:cs typeface="ヒラギノ角ゴ Pro W3" charset="-128"/>
              </a:rPr>
              <a:t>Svar fra kun ansatte IMB, ekskludert Sesjon for intern service (SIS)</a:t>
            </a:r>
            <a:endParaRPr kumimoji="0" lang="nb-NO" sz="1400" b="0" i="1"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TextBox 6"/>
          <p:cNvSpPr txBox="1"/>
          <p:nvPr/>
        </p:nvSpPr>
        <p:spPr>
          <a:xfrm>
            <a:off x="107504" y="6237312"/>
            <a:ext cx="3600400" cy="523220"/>
          </a:xfrm>
          <a:prstGeom prst="rect">
            <a:avLst/>
          </a:prstGeom>
          <a:noFill/>
        </p:spPr>
        <p:txBody>
          <a:bodyPr wrap="square" rtlCol="0">
            <a:spAutoFit/>
          </a:bodyPr>
          <a:lstStyle/>
          <a:p>
            <a:r>
              <a:rPr lang="nb-NO" sz="1400" i="1" dirty="0" smtClean="0"/>
              <a:t>Alternativer 1-6 der </a:t>
            </a:r>
            <a:r>
              <a:rPr lang="nb-NO" sz="1400" i="1" dirty="0"/>
              <a:t>1 = </a:t>
            </a:r>
            <a:r>
              <a:rPr lang="nb-NO" sz="1400" i="1" dirty="0" smtClean="0"/>
              <a:t>Dårlig og </a:t>
            </a:r>
            <a:r>
              <a:rPr lang="nb-NO" sz="1400" i="1" dirty="0"/>
              <a:t>6 = Veldig </a:t>
            </a:r>
            <a:r>
              <a:rPr lang="nb-NO" sz="1400" i="1" dirty="0" smtClean="0"/>
              <a:t>bra, samt «Vet ikke/ikke relevant»</a:t>
            </a:r>
            <a:endParaRPr lang="nb-NO" sz="1400" i="1" dirty="0"/>
          </a:p>
        </p:txBody>
      </p:sp>
      <p:graphicFrame>
        <p:nvGraphicFramePr>
          <p:cNvPr id="11" name="Chart 10"/>
          <p:cNvGraphicFramePr>
            <a:graphicFrameLocks/>
          </p:cNvGraphicFramePr>
          <p:nvPr>
            <p:extLst>
              <p:ext uri="{D42A27DB-BD31-4B8C-83A1-F6EECF244321}">
                <p14:modId xmlns:p14="http://schemas.microsoft.com/office/powerpoint/2010/main" val="589927279"/>
              </p:ext>
            </p:extLst>
          </p:nvPr>
        </p:nvGraphicFramePr>
        <p:xfrm>
          <a:off x="50577" y="220486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45077937"/>
              </p:ext>
            </p:extLst>
          </p:nvPr>
        </p:nvGraphicFramePr>
        <p:xfrm>
          <a:off x="4427984" y="213285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Avrundet rektangel 1"/>
          <p:cNvSpPr/>
          <p:nvPr/>
        </p:nvSpPr>
        <p:spPr bwMode="auto">
          <a:xfrm>
            <a:off x="395536" y="5301208"/>
            <a:ext cx="8280920" cy="79208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dirty="0" smtClean="0"/>
              <a:t>I underkant av 70 % gir høyeste score også på opplevd fagkunnskap og kvalitet på tjenestene</a:t>
            </a:r>
            <a:endParaRPr kumimoji="0" lang="en-US" sz="2000" b="0" i="0" u="none" strike="noStrike" cap="none" normalizeH="0" baseline="0" dirty="0">
              <a:ln>
                <a:noFill/>
              </a:ln>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462421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Elektronikkverkstedet</a:t>
            </a:r>
            <a:r>
              <a:rPr lang="nb-NO" dirty="0" smtClean="0"/>
              <a:t/>
            </a:r>
            <a:br>
              <a:rPr lang="nb-NO" dirty="0" smtClean="0"/>
            </a:br>
            <a:r>
              <a:rPr lang="nb-NO" dirty="0" smtClean="0"/>
              <a:t>Fremtidige ønsker og behov</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45</a:t>
            </a:fld>
            <a:endParaRPr lang="en-US">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49987749"/>
              </p:ext>
            </p:extLst>
          </p:nvPr>
        </p:nvGraphicFramePr>
        <p:xfrm>
          <a:off x="683569" y="2348879"/>
          <a:ext cx="6798658" cy="3547967"/>
        </p:xfrm>
        <a:graphic>
          <a:graphicData uri="http://schemas.openxmlformats.org/drawingml/2006/table">
            <a:tbl>
              <a:tblPr>
                <a:tableStyleId>{5C22544A-7EE6-4342-B048-85BDC9FD1C3A}</a:tableStyleId>
              </a:tblPr>
              <a:tblGrid>
                <a:gridCol w="5881379"/>
                <a:gridCol w="917279"/>
              </a:tblGrid>
              <a:tr h="248861">
                <a:tc gridSpan="2">
                  <a:txBody>
                    <a:bodyPr/>
                    <a:lstStyle/>
                    <a:p>
                      <a:pPr algn="l" fontAlgn="b"/>
                      <a:r>
                        <a:rPr lang="nb-NO" sz="1600" b="1" u="none" strike="noStrike" dirty="0" smtClean="0">
                          <a:effectLst/>
                        </a:rPr>
                        <a:t>Hvilke tjenester fra Elektronikkverkstedet er det aktuelt å ta i bruk fremover?</a:t>
                      </a:r>
                      <a:endParaRPr lang="nb-NO" sz="1600" b="1" i="0" u="none" strike="noStrike" dirty="0">
                        <a:solidFill>
                          <a:srgbClr val="000000"/>
                        </a:solidFill>
                        <a:effectLst/>
                        <a:latin typeface="Calibri"/>
                      </a:endParaRPr>
                    </a:p>
                  </a:txBody>
                  <a:tcPr marL="9525" marR="9525" marT="9525" marB="0" anchor="b"/>
                </a:tc>
                <a:tc hMerge="1">
                  <a:txBody>
                    <a:bodyPr/>
                    <a:lstStyle/>
                    <a:p>
                      <a:pPr algn="l" fontAlgn="b"/>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smtClean="0">
                          <a:effectLst/>
                        </a:rPr>
                        <a:t>Fordelt antall</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dirty="0">
                          <a:effectLst/>
                        </a:rPr>
                        <a:t>Reparasjon av utstyr/instrumenter</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34</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dirty="0">
                          <a:effectLst/>
                        </a:rPr>
                        <a:t>Konstruksjon, produksjon eller modifisering av utstyr/instrumenter</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28</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dirty="0">
                          <a:effectLst/>
                        </a:rPr>
                        <a:t>Vurdering av instrumenters tilstand, eller kontroll av instrumenters elektriske sikkerhet</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25</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dirty="0">
                          <a:effectLst/>
                        </a:rPr>
                        <a:t>Måling av batteriers tilstand, CO2, lufthastighet eller fuktighet</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14</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dirty="0">
                          <a:effectLst/>
                        </a:rPr>
                        <a:t>Måling eller logging av strøm, spenning eller temperatur</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14</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dirty="0">
                          <a:effectLst/>
                        </a:rPr>
                        <a:t>Tilkobling av -80 </a:t>
                      </a:r>
                      <a:r>
                        <a:rPr lang="nb-NO" sz="1400" u="none" strike="noStrike" dirty="0" err="1">
                          <a:effectLst/>
                        </a:rPr>
                        <a:t>gr</a:t>
                      </a:r>
                      <a:r>
                        <a:rPr lang="nb-NO" sz="1400" u="none" strike="noStrike" dirty="0">
                          <a:effectLst/>
                        </a:rPr>
                        <a:t> frysere til vaktsentralen eller sjekk/bytte av back up-batteri til fryserne</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19</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dirty="0">
                          <a:effectLst/>
                        </a:rPr>
                        <a:t>Rådgivning</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20</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a:effectLst/>
                        </a:rPr>
                        <a:t>Annet</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0</a:t>
                      </a:r>
                      <a:endParaRPr lang="nb-NO" sz="1400" b="0" i="0" u="none" strike="noStrike" dirty="0">
                        <a:solidFill>
                          <a:srgbClr val="000000"/>
                        </a:solidFill>
                        <a:effectLst/>
                        <a:latin typeface="Calibri"/>
                      </a:endParaRPr>
                    </a:p>
                  </a:txBody>
                  <a:tcPr marL="9525" marR="9525" marT="9525" marB="0" anchor="b"/>
                </a:tc>
              </a:tr>
              <a:tr h="248861">
                <a:tc>
                  <a:txBody>
                    <a:bodyPr/>
                    <a:lstStyle/>
                    <a:p>
                      <a:pPr algn="l" fontAlgn="b"/>
                      <a:r>
                        <a:rPr lang="nb-NO" sz="1400" u="none" strike="noStrike">
                          <a:effectLst/>
                        </a:rPr>
                        <a:t>Sum / prosent</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154</a:t>
                      </a:r>
                      <a:endParaRPr lang="nb-NO" sz="1400" b="0" i="0" u="none" strike="noStrike" dirty="0">
                        <a:solidFill>
                          <a:srgbClr val="000000"/>
                        </a:solidFill>
                        <a:effectLst/>
                        <a:latin typeface="Calibri"/>
                      </a:endParaRPr>
                    </a:p>
                  </a:txBody>
                  <a:tcPr marL="9525" marR="9525" marT="9525" marB="0" anchor="b"/>
                </a:tc>
              </a:tr>
            </a:tbl>
          </a:graphicData>
        </a:graphic>
      </p:graphicFrame>
      <p:sp>
        <p:nvSpPr>
          <p:cNvPr id="3" name="Rounded Rectangle 2"/>
          <p:cNvSpPr/>
          <p:nvPr/>
        </p:nvSpPr>
        <p:spPr bwMode="auto">
          <a:xfrm>
            <a:off x="683568" y="6165304"/>
            <a:ext cx="7272808"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nb-NO" sz="1800" b="0" i="0" u="none" strike="noStrike" cap="none" normalizeH="0" baseline="0" dirty="0" smtClean="0">
                <a:ln>
                  <a:noFill/>
                </a:ln>
                <a:effectLst/>
                <a:latin typeface="Arial" charset="0"/>
                <a:ea typeface="ヒラギノ角ゴ Pro W3" charset="-128"/>
                <a:cs typeface="ヒラギノ角ゴ Pro W3" charset="-128"/>
              </a:rPr>
              <a:t>Viktige innspill til instituttledelsen i vurdering av fremtidig behov for tjenester fra Elektronikkverkstedet </a:t>
            </a:r>
            <a:endParaRPr kumimoji="0" lang="nb-NO" sz="1800" b="0" i="0" u="none" strike="noStrike" cap="none" normalizeH="0" baseline="0" dirty="0">
              <a:ln>
                <a:noFill/>
              </a:ln>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976719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Elektronikkverkstedet</a:t>
            </a:r>
            <a:r>
              <a:rPr lang="nb-NO" dirty="0" smtClean="0"/>
              <a:t/>
            </a:r>
            <a:br>
              <a:rPr lang="nb-NO" dirty="0" smtClean="0"/>
            </a:br>
            <a:r>
              <a:rPr lang="nb-NO" dirty="0" smtClean="0"/>
              <a:t>Andre tilbakemeldinger</a:t>
            </a:r>
            <a:endParaRPr lang="nb-NO" dirty="0"/>
          </a:p>
        </p:txBody>
      </p:sp>
      <p:sp>
        <p:nvSpPr>
          <p:cNvPr id="6" name="Content Placeholder 5"/>
          <p:cNvSpPr>
            <a:spLocks noGrp="1"/>
          </p:cNvSpPr>
          <p:nvPr>
            <p:ph idx="1"/>
          </p:nvPr>
        </p:nvSpPr>
        <p:spPr/>
        <p:txBody>
          <a:bodyPr/>
          <a:lstStyle/>
          <a:p>
            <a:r>
              <a:rPr lang="nb-NO" sz="2000" dirty="0" smtClean="0"/>
              <a:t>Mange melder at de har hentet batterier, og flere har lånt utstyr og fått praktisk bistand</a:t>
            </a:r>
          </a:p>
          <a:p>
            <a:endParaRPr lang="nb-NO" sz="2000" dirty="0" smtClean="0"/>
          </a:p>
          <a:p>
            <a:r>
              <a:rPr lang="nb-NO" sz="2000" dirty="0"/>
              <a:t>Styrking av tjenesten i form av flere </a:t>
            </a:r>
            <a:r>
              <a:rPr lang="nb-NO" sz="2000" dirty="0" smtClean="0"/>
              <a:t>ansatte trekkes frem av flere</a:t>
            </a:r>
          </a:p>
          <a:p>
            <a:endParaRPr lang="nb-NO" sz="2000" dirty="0" smtClean="0"/>
          </a:p>
          <a:p>
            <a:r>
              <a:rPr lang="nb-NO" sz="2000" dirty="0" smtClean="0"/>
              <a:t>På ønskelisten hos respondenter står blant annet:</a:t>
            </a:r>
          </a:p>
          <a:p>
            <a:pPr lvl="1"/>
            <a:r>
              <a:rPr lang="nb-NO" sz="1600" dirty="0" smtClean="0"/>
              <a:t>Automasjon og kapasitet til mer utviklingsarbeidet</a:t>
            </a:r>
          </a:p>
          <a:p>
            <a:pPr lvl="1"/>
            <a:r>
              <a:rPr lang="nb-NO" sz="1600" dirty="0" smtClean="0"/>
              <a:t>Microcontroller support</a:t>
            </a:r>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616343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solidFill>
                  <a:schemeClr val="bg2"/>
                </a:solidFill>
              </a:rPr>
              <a:t>Elektronikkverkstedet</a:t>
            </a:r>
            <a:r>
              <a:rPr lang="nb-NO" dirty="0" smtClean="0"/>
              <a:t/>
            </a:r>
            <a:br>
              <a:rPr lang="nb-NO" dirty="0" smtClean="0"/>
            </a:br>
            <a:r>
              <a:rPr lang="nb-NO" dirty="0" smtClean="0"/>
              <a:t>Andre tilbakemeldinger</a:t>
            </a:r>
            <a:endParaRPr lang="nb-NO" dirty="0"/>
          </a:p>
        </p:txBody>
      </p:sp>
      <p:sp>
        <p:nvSpPr>
          <p:cNvPr id="4" name="Slide Number Placeholder 3"/>
          <p:cNvSpPr>
            <a:spLocks noGrp="1"/>
          </p:cNvSpPr>
          <p:nvPr>
            <p:ph type="sldNum" sz="quarter" idx="12"/>
          </p:nvPr>
        </p:nvSpPr>
        <p:spPr/>
        <p:txBody>
          <a:bodyPr/>
          <a:lstStyle/>
          <a:p>
            <a:pPr>
              <a:defRPr/>
            </a:pPr>
            <a:fld id="{8AAC3D1D-3415-4341-9B6D-C8DAECE58BEF}" type="slidenum">
              <a:rPr lang="en-US" smtClean="0">
                <a:solidFill>
                  <a:srgbClr val="000000"/>
                </a:solidFill>
              </a:rPr>
              <a:pPr>
                <a:defRPr/>
              </a:pPr>
              <a:t>47</a:t>
            </a:fld>
            <a:endParaRPr lang="en-US">
              <a:solidFill>
                <a:srgbClr val="000000"/>
              </a:solidFill>
            </a:endParaRPr>
          </a:p>
        </p:txBody>
      </p:sp>
      <p:sp>
        <p:nvSpPr>
          <p:cNvPr id="2" name="Flowchart: Sequential Access Storage 1"/>
          <p:cNvSpPr/>
          <p:nvPr/>
        </p:nvSpPr>
        <p:spPr bwMode="auto">
          <a:xfrm>
            <a:off x="5076056" y="6057292"/>
            <a:ext cx="3672408" cy="684076"/>
          </a:xfrm>
          <a:prstGeom prst="flowChartMagneticTap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b-NO" sz="1600" dirty="0"/>
              <a:t>Redd for å miste denne tjenesten</a:t>
            </a:r>
            <a:r>
              <a:rPr lang="nb-NO" sz="1600" dirty="0" smtClean="0"/>
              <a:t>!</a:t>
            </a:r>
            <a:endParaRPr lang="nb-NO" sz="1600" dirty="0"/>
          </a:p>
        </p:txBody>
      </p:sp>
      <p:sp>
        <p:nvSpPr>
          <p:cNvPr id="3" name="Flowchart: Sequential Access Storage 2"/>
          <p:cNvSpPr/>
          <p:nvPr/>
        </p:nvSpPr>
        <p:spPr bwMode="auto">
          <a:xfrm>
            <a:off x="659526" y="4473116"/>
            <a:ext cx="4032448" cy="1008112"/>
          </a:xfrm>
          <a:prstGeom prst="flowChartMagneticTap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nb-NO" sz="1400" dirty="0" smtClean="0"/>
              <a:t>Fantastisk </a:t>
            </a:r>
            <a:r>
              <a:rPr lang="nb-NO" sz="1400" dirty="0"/>
              <a:t>service - spart oss for mye penger i reparasjon av instrumenter</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Oval Callout 6"/>
          <p:cNvSpPr/>
          <p:nvPr/>
        </p:nvSpPr>
        <p:spPr bwMode="auto">
          <a:xfrm>
            <a:off x="2051720" y="5301208"/>
            <a:ext cx="3024336" cy="1152128"/>
          </a:xfrm>
          <a:prstGeom prst="wedgeEllipse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nb-NO" sz="1400" dirty="0"/>
              <a:t>Vi har spart penger på å få utstyr reparert i stedet for å kjøpe </a:t>
            </a:r>
            <a:r>
              <a:rPr lang="nb-NO" sz="1400" dirty="0" smtClean="0"/>
              <a:t>nytt</a:t>
            </a:r>
            <a:endParaRPr lang="nb-NO" sz="1400" dirty="0"/>
          </a:p>
        </p:txBody>
      </p:sp>
      <p:sp>
        <p:nvSpPr>
          <p:cNvPr id="8" name="Rounded Rectangular Callout 7"/>
          <p:cNvSpPr/>
          <p:nvPr/>
        </p:nvSpPr>
        <p:spPr bwMode="auto">
          <a:xfrm>
            <a:off x="611560" y="2175277"/>
            <a:ext cx="3888432" cy="1872208"/>
          </a:xfrm>
          <a:prstGeom prst="wedgeRound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sz="1400" dirty="0"/>
              <a:t>Veldig fornøyd med elektronikkverkstedet. Har hjulpet oss raskt og effektivt med vanskelige problemer. Har vært tilgjengelig for meg i "krisesituasjoner" (svært verdifulle prøver som skulle behandles, og viktig utstyr som plutselig ikke fungerte</a:t>
            </a:r>
            <a:r>
              <a:rPr lang="nb-NO" sz="1400" dirty="0" smtClean="0"/>
              <a:t>).</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0" name="Oval Callout 9"/>
          <p:cNvSpPr/>
          <p:nvPr/>
        </p:nvSpPr>
        <p:spPr bwMode="auto">
          <a:xfrm>
            <a:off x="4765591" y="2276872"/>
            <a:ext cx="4270905" cy="3096344"/>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nb-NO" sz="1400" dirty="0" smtClean="0"/>
              <a:t>Uten </a:t>
            </a:r>
            <a:r>
              <a:rPr lang="nb-NO" sz="1400" dirty="0"/>
              <a:t>denne tjenesten ville min forskning være veldig sårbar, det vil oppstå mange forsinkelser og </a:t>
            </a:r>
            <a:r>
              <a:rPr lang="nb-NO" sz="1400" dirty="0" smtClean="0"/>
              <a:t>kvaliteten </a:t>
            </a:r>
            <a:r>
              <a:rPr lang="nb-NO" sz="1400" dirty="0"/>
              <a:t>på gjennomførte oppdrag vil være markant dårligere. Dette har vi erfart når innkjøpte apparater med service-avtale bryter sammen, så er ikke responstiden hos leverandør til å sammenlikne med </a:t>
            </a:r>
            <a:r>
              <a:rPr lang="nb-NO" sz="1400" dirty="0" smtClean="0"/>
              <a:t>Elektronikkverkstedet</a:t>
            </a:r>
            <a:r>
              <a:rPr lang="nb-NO" sz="1400" dirty="0"/>
              <a:t>.</a:t>
            </a:r>
            <a:endParaRPr kumimoji="0" lang="nb-NO" sz="1400" b="0" i="0" u="none" strike="noStrike" cap="none" normalizeH="0" baseline="0" dirty="0">
              <a:ln>
                <a:noFill/>
              </a:ln>
              <a:solidFill>
                <a:schemeClr val="tx1"/>
              </a:solidFill>
              <a:effectLst/>
            </a:endParaRPr>
          </a:p>
        </p:txBody>
      </p:sp>
      <p:sp>
        <p:nvSpPr>
          <p:cNvPr id="11" name="Rounded Rectangular Callout 10"/>
          <p:cNvSpPr/>
          <p:nvPr/>
        </p:nvSpPr>
        <p:spPr bwMode="auto">
          <a:xfrm>
            <a:off x="251520" y="5301208"/>
            <a:ext cx="2088232" cy="1332148"/>
          </a:xfrm>
          <a:prstGeom prst="wedgeRoundRect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lvl="0"/>
            <a:r>
              <a:rPr lang="nb-NO" sz="1400" dirty="0"/>
              <a:t>Elektronikkverkstedet tilbyr helt enestående service. Bjarne har spart oss for MANGE 1000 kroner</a:t>
            </a:r>
            <a:r>
              <a:rPr lang="nb-NO" sz="1400" dirty="0" smtClean="0"/>
              <a:t>.</a:t>
            </a:r>
            <a:endParaRPr lang="nb-NO" sz="1400" dirty="0"/>
          </a:p>
        </p:txBody>
      </p:sp>
    </p:spTree>
    <p:extLst>
      <p:ext uri="{BB962C8B-B14F-4D97-AF65-F5344CB8AC3E}">
        <p14:creationId xmlns:p14="http://schemas.microsoft.com/office/powerpoint/2010/main" val="39476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Oppsummering</a:t>
            </a:r>
            <a:endParaRPr lang="nb-NO" dirty="0"/>
          </a:p>
        </p:txBody>
      </p:sp>
      <p:sp>
        <p:nvSpPr>
          <p:cNvPr id="3" name="Content Placeholder 2"/>
          <p:cNvSpPr>
            <a:spLocks noGrp="1"/>
          </p:cNvSpPr>
          <p:nvPr>
            <p:ph idx="1"/>
          </p:nvPr>
        </p:nvSpPr>
        <p:spPr>
          <a:xfrm>
            <a:off x="827584" y="1772816"/>
            <a:ext cx="7696200" cy="3248000"/>
          </a:xfrm>
        </p:spPr>
        <p:txBody>
          <a:bodyPr/>
          <a:lstStyle/>
          <a:p>
            <a:r>
              <a:rPr lang="nb-NO" sz="2000" dirty="0" smtClean="0"/>
              <a:t>Gjennomgående positive tilbakemeldinger om servicegrad, fagkompetanse og kvalitet på tjenestene</a:t>
            </a:r>
          </a:p>
          <a:p>
            <a:r>
              <a:rPr lang="nb-NO" sz="2000" dirty="0"/>
              <a:t>Mange gode innspill til forbedringer som avdelingene vil følge opp på eget initiativ</a:t>
            </a:r>
          </a:p>
          <a:p>
            <a:r>
              <a:rPr lang="nb-NO" sz="2000" dirty="0"/>
              <a:t>Utgangspunkt for felles diskusjoner om utviklingsmuligheter</a:t>
            </a:r>
          </a:p>
          <a:p>
            <a:r>
              <a:rPr lang="nb-NO" sz="2000" dirty="0" smtClean="0"/>
              <a:t>Verdien </a:t>
            </a:r>
            <a:r>
              <a:rPr lang="nb-NO" sz="2000" dirty="0"/>
              <a:t>i mange av tjenestene handler om tilgjengelighet og mulighet for rask respons, </a:t>
            </a:r>
            <a:r>
              <a:rPr lang="nb-NO" sz="2000" dirty="0" smtClean="0"/>
              <a:t>inngående </a:t>
            </a:r>
            <a:r>
              <a:rPr lang="nb-NO" sz="2000" dirty="0"/>
              <a:t>kjennskap til brukere, utstyr og </a:t>
            </a:r>
            <a:r>
              <a:rPr lang="nb-NO" sz="2000" dirty="0" smtClean="0"/>
              <a:t>bygg, </a:t>
            </a:r>
            <a:r>
              <a:rPr lang="nb-NO" sz="2000" dirty="0"/>
              <a:t>høy faglig kompetanse og utpreget servicegrad, </a:t>
            </a:r>
            <a:r>
              <a:rPr lang="nb-NO" sz="2000" dirty="0" smtClean="0"/>
              <a:t>samt store summer spart ved mulighet til å reparere utstyr fremfor å kjøpe nytt</a:t>
            </a:r>
            <a:endParaRPr lang="nb-NO" sz="2000" dirty="0"/>
          </a:p>
          <a:p>
            <a:r>
              <a:rPr lang="nb-NO" sz="2000" dirty="0" smtClean="0"/>
              <a:t>Viktig og nyttig informasjon til </a:t>
            </a:r>
            <a:r>
              <a:rPr lang="nb-NO" sz="2000" dirty="0" err="1" smtClean="0"/>
              <a:t>IMBs</a:t>
            </a:r>
            <a:r>
              <a:rPr lang="nb-NO" sz="2000" dirty="0" smtClean="0"/>
              <a:t> ledergruppe i videre veivalg</a:t>
            </a:r>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48</a:t>
            </a:fld>
            <a:endParaRPr lang="en-US"/>
          </a:p>
        </p:txBody>
      </p:sp>
      <p:sp>
        <p:nvSpPr>
          <p:cNvPr id="5" name="Rounded Rectangle 4"/>
          <p:cNvSpPr/>
          <p:nvPr/>
        </p:nvSpPr>
        <p:spPr bwMode="auto">
          <a:xfrm>
            <a:off x="971600" y="5589240"/>
            <a:ext cx="7704856" cy="11521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nb-NO" sz="1800" dirty="0"/>
              <a:t>Bekrefter at Seksjon for intern service oppleves som en </a:t>
            </a:r>
            <a:r>
              <a:rPr lang="nb-NO" sz="1800" dirty="0" smtClean="0"/>
              <a:t>avgjørende og integrert </a:t>
            </a:r>
            <a:r>
              <a:rPr lang="nb-NO" sz="1800" dirty="0"/>
              <a:t>del av støttetjenestene for forskning og undervisning ved </a:t>
            </a:r>
            <a:r>
              <a:rPr lang="nb-NO" sz="1800" dirty="0" smtClean="0"/>
              <a:t>IMB!</a:t>
            </a:r>
            <a:endParaRPr lang="nb-NO" sz="1800" dirty="0"/>
          </a:p>
        </p:txBody>
      </p:sp>
    </p:spTree>
    <p:extLst>
      <p:ext uri="{BB962C8B-B14F-4D97-AF65-F5344CB8AC3E}">
        <p14:creationId xmlns:p14="http://schemas.microsoft.com/office/powerpoint/2010/main" val="22031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755576" y="2204864"/>
            <a:ext cx="7992888" cy="273630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nb-NO" dirty="0" smtClean="0"/>
              <a:t>Videre prosess:</a:t>
            </a:r>
            <a:br>
              <a:rPr lang="nb-NO" dirty="0" smtClean="0"/>
            </a:br>
            <a:r>
              <a:rPr lang="nb-NO" dirty="0"/>
              <a:t>P</a:t>
            </a:r>
            <a:r>
              <a:rPr lang="nb-NO" dirty="0" smtClean="0"/>
              <a:t>resentasjon av resultater</a:t>
            </a:r>
            <a:endParaRPr lang="nb-NO" dirty="0"/>
          </a:p>
        </p:txBody>
      </p:sp>
      <p:sp>
        <p:nvSpPr>
          <p:cNvPr id="3" name="Content Placeholder 2"/>
          <p:cNvSpPr>
            <a:spLocks noGrp="1"/>
          </p:cNvSpPr>
          <p:nvPr>
            <p:ph idx="1"/>
          </p:nvPr>
        </p:nvSpPr>
        <p:spPr>
          <a:xfrm>
            <a:off x="990600" y="2269232"/>
            <a:ext cx="7696200" cy="2383904"/>
          </a:xfrm>
        </p:spPr>
        <p:txBody>
          <a:bodyPr/>
          <a:lstStyle/>
          <a:p>
            <a:r>
              <a:rPr lang="nb-NO" dirty="0" smtClean="0">
                <a:solidFill>
                  <a:schemeClr val="bg2"/>
                </a:solidFill>
              </a:rPr>
              <a:t>Ledergruppen 30. mai</a:t>
            </a:r>
          </a:p>
          <a:p>
            <a:r>
              <a:rPr lang="nb-NO" dirty="0"/>
              <a:t>I</a:t>
            </a:r>
            <a:r>
              <a:rPr lang="nb-NO" dirty="0" smtClean="0"/>
              <a:t>nstituttråd 31. mai</a:t>
            </a:r>
          </a:p>
          <a:p>
            <a:r>
              <a:rPr lang="nb-NO" dirty="0" err="1" smtClean="0"/>
              <a:t>Fellesforum</a:t>
            </a:r>
            <a:r>
              <a:rPr lang="nb-NO" dirty="0" smtClean="0"/>
              <a:t> 12. juni</a:t>
            </a:r>
          </a:p>
          <a:p>
            <a:r>
              <a:rPr lang="nb-NO" dirty="0" smtClean="0"/>
              <a:t>LAMU 30. august</a:t>
            </a:r>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49</a:t>
            </a:fld>
            <a:endParaRPr lang="en-US"/>
          </a:p>
        </p:txBody>
      </p:sp>
      <p:sp>
        <p:nvSpPr>
          <p:cNvPr id="6" name="Rounded Rectangle 5"/>
          <p:cNvSpPr/>
          <p:nvPr/>
        </p:nvSpPr>
        <p:spPr bwMode="auto">
          <a:xfrm>
            <a:off x="1115616" y="5373216"/>
            <a:ext cx="7272808"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nb-NO" sz="2000" b="0" i="0" u="none" strike="noStrike" cap="none" normalizeH="0" baseline="0" dirty="0" smtClean="0">
                <a:ln>
                  <a:noFill/>
                </a:ln>
                <a:solidFill>
                  <a:schemeClr val="tx1"/>
                </a:solidFill>
                <a:effectLst/>
                <a:latin typeface="Arial" charset="0"/>
                <a:ea typeface="ヒラギノ角ゴ Pro W3" charset="-128"/>
                <a:cs typeface="ヒラギノ角ゴ Pro W3" charset="-128"/>
              </a:rPr>
              <a:t>Prosjektgruppa fortsetter diskusjonen om hvordan funnene skal følges opp, med innspill fra arbeidsgruppene</a:t>
            </a:r>
            <a:endParaRPr kumimoji="0" lang="nb-NO"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623146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800" dirty="0" smtClean="0"/>
              <a:t>Gjennomføring av brukerundersøkelsen</a:t>
            </a:r>
            <a:endParaRPr lang="nb-NO" sz="2800" dirty="0"/>
          </a:p>
        </p:txBody>
      </p:sp>
      <p:sp>
        <p:nvSpPr>
          <p:cNvPr id="3" name="Content Placeholder 2"/>
          <p:cNvSpPr>
            <a:spLocks noGrp="1"/>
          </p:cNvSpPr>
          <p:nvPr>
            <p:ph idx="1"/>
          </p:nvPr>
        </p:nvSpPr>
        <p:spPr/>
        <p:txBody>
          <a:bodyPr/>
          <a:lstStyle/>
          <a:p>
            <a:r>
              <a:rPr lang="nb-NO" sz="2000" dirty="0" smtClean="0">
                <a:solidFill>
                  <a:schemeClr val="bg2"/>
                </a:solidFill>
              </a:rPr>
              <a:t>Bred involvering av seksjonens ansatte i utforming av spørsmål</a:t>
            </a:r>
          </a:p>
          <a:p>
            <a:r>
              <a:rPr lang="nb-NO" sz="2000" dirty="0" smtClean="0">
                <a:solidFill>
                  <a:schemeClr val="bg2"/>
                </a:solidFill>
              </a:rPr>
              <a:t>Bruk av UiOs nettskjema med bistand fra USIT til utforming og analyse</a:t>
            </a:r>
          </a:p>
          <a:p>
            <a:r>
              <a:rPr lang="nb-NO" sz="2000" dirty="0" smtClean="0">
                <a:solidFill>
                  <a:schemeClr val="bg2"/>
                </a:solidFill>
              </a:rPr>
              <a:t>Grundig forarbeid med testing av spørsmål i referansegruppen og ledergruppen</a:t>
            </a:r>
          </a:p>
          <a:p>
            <a:r>
              <a:rPr lang="nb-NO" sz="2000" dirty="0" smtClean="0"/>
              <a:t>Gjennomført i perioden 5. -16. april</a:t>
            </a:r>
          </a:p>
          <a:p>
            <a:r>
              <a:rPr lang="nb-NO" sz="2000" dirty="0" smtClean="0"/>
              <a:t>Sendt ut til 604 respondenter, hvorav ca. 350 ansatt ved IMB og resten tilknyttede, samt enkelte brukere fra OUS og Odontologisk</a:t>
            </a:r>
          </a:p>
          <a:p>
            <a:r>
              <a:rPr lang="nb-NO" sz="2000" dirty="0" smtClean="0"/>
              <a:t>Mulighet for å svare på norsk eller engelsk</a:t>
            </a:r>
            <a:endParaRPr lang="nb-NO" sz="2000"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6</a:t>
            </a:fld>
            <a:endParaRPr lang="en-US"/>
          </a:p>
        </p:txBody>
      </p:sp>
    </p:spTree>
    <p:extLst>
      <p:ext uri="{BB962C8B-B14F-4D97-AF65-F5344CB8AC3E}">
        <p14:creationId xmlns:p14="http://schemas.microsoft.com/office/powerpoint/2010/main" val="134237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Minner om….</a:t>
            </a:r>
            <a:endParaRPr lang="nb-NO" dirty="0"/>
          </a:p>
        </p:txBody>
      </p:sp>
      <p:sp>
        <p:nvSpPr>
          <p:cNvPr id="3" name="Content Placeholder 2"/>
          <p:cNvSpPr>
            <a:spLocks noGrp="1"/>
          </p:cNvSpPr>
          <p:nvPr>
            <p:ph idx="1"/>
          </p:nvPr>
        </p:nvSpPr>
        <p:spPr>
          <a:xfrm>
            <a:off x="899592" y="1988840"/>
            <a:ext cx="7696200" cy="4114800"/>
          </a:xfrm>
        </p:spPr>
        <p:txBody>
          <a:bodyPr/>
          <a:lstStyle/>
          <a:p>
            <a:r>
              <a:rPr lang="nb-NO" sz="2400" dirty="0" smtClean="0"/>
              <a:t>Liten seksjon, </a:t>
            </a:r>
            <a:r>
              <a:rPr lang="nb-NO" sz="2400" dirty="0"/>
              <a:t>små </a:t>
            </a:r>
            <a:r>
              <a:rPr lang="nb-NO" sz="2400" dirty="0" smtClean="0"/>
              <a:t>enheter og identifiserbare personer</a:t>
            </a:r>
          </a:p>
          <a:p>
            <a:r>
              <a:rPr lang="nb-NO" sz="2400" dirty="0" smtClean="0"/>
              <a:t>Rom for misforståelser (eks USIT, EA)</a:t>
            </a:r>
          </a:p>
          <a:p>
            <a:r>
              <a:rPr lang="nb-NO" sz="2400" dirty="0" smtClean="0"/>
              <a:t>Stiller særlige krav til bearbeiding av resultater og måten ting presenteres på</a:t>
            </a:r>
          </a:p>
          <a:p>
            <a:r>
              <a:rPr lang="nb-NO" sz="2400" dirty="0" smtClean="0"/>
              <a:t>Deler av funnene blir til internt bruk, men hovedresultatene skal gjøres kjent for instituttets ansatte</a:t>
            </a:r>
          </a:p>
          <a:p>
            <a:r>
              <a:rPr lang="nb-NO" sz="2400" dirty="0" smtClean="0"/>
              <a:t>Kanalisere funn vi ikke selv kan gjøre noe med, til riktig mottaker</a:t>
            </a:r>
          </a:p>
          <a:p>
            <a:endParaRPr lang="nb-NO" dirty="0"/>
          </a:p>
        </p:txBody>
      </p:sp>
    </p:spTree>
    <p:extLst>
      <p:ext uri="{BB962C8B-B14F-4D97-AF65-F5344CB8AC3E}">
        <p14:creationId xmlns:p14="http://schemas.microsoft.com/office/powerpoint/2010/main" val="46453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705672" y="2359770"/>
            <a:ext cx="4176464" cy="343217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2" name="Title 1"/>
          <p:cNvSpPr>
            <a:spLocks noGrp="1"/>
          </p:cNvSpPr>
          <p:nvPr>
            <p:ph type="title"/>
          </p:nvPr>
        </p:nvSpPr>
        <p:spPr/>
        <p:txBody>
          <a:bodyPr/>
          <a:lstStyle/>
          <a:p>
            <a:r>
              <a:rPr lang="nb-NO" dirty="0" smtClean="0"/>
              <a:t>God respons på brukerundersøkelsen fra </a:t>
            </a:r>
            <a:r>
              <a:rPr lang="nb-NO" dirty="0" err="1" smtClean="0"/>
              <a:t>IMBs</a:t>
            </a:r>
            <a:r>
              <a:rPr lang="nb-NO" dirty="0" smtClean="0"/>
              <a:t> ansatte</a:t>
            </a:r>
            <a:endParaRPr lang="nb-NO" dirty="0"/>
          </a:p>
        </p:txBody>
      </p:sp>
      <p:sp>
        <p:nvSpPr>
          <p:cNvPr id="3" name="Content Placeholder 2"/>
          <p:cNvSpPr>
            <a:spLocks noGrp="1"/>
          </p:cNvSpPr>
          <p:nvPr>
            <p:ph idx="1"/>
          </p:nvPr>
        </p:nvSpPr>
        <p:spPr>
          <a:xfrm>
            <a:off x="4767336" y="2564904"/>
            <a:ext cx="4114800" cy="3155033"/>
          </a:xfrm>
        </p:spPr>
        <p:txBody>
          <a:bodyPr/>
          <a:lstStyle/>
          <a:p>
            <a:r>
              <a:rPr lang="nb-NO" sz="2000" dirty="0"/>
              <a:t>Gjennomført </a:t>
            </a:r>
            <a:r>
              <a:rPr lang="nb-NO" sz="2000" dirty="0" smtClean="0"/>
              <a:t>5</a:t>
            </a:r>
            <a:r>
              <a:rPr lang="nb-NO" sz="2000" dirty="0"/>
              <a:t>. -16. </a:t>
            </a:r>
            <a:r>
              <a:rPr lang="nb-NO" sz="2000" dirty="0" smtClean="0"/>
              <a:t>april</a:t>
            </a:r>
          </a:p>
          <a:p>
            <a:r>
              <a:rPr lang="nb-NO" sz="2000" dirty="0" smtClean="0"/>
              <a:t>213 </a:t>
            </a:r>
            <a:r>
              <a:rPr lang="nb-NO" sz="2000" dirty="0"/>
              <a:t>svar av 604 utsendte</a:t>
            </a:r>
          </a:p>
          <a:p>
            <a:r>
              <a:rPr lang="nb-NO" sz="2000" dirty="0" smtClean="0"/>
              <a:t>Ca</a:t>
            </a:r>
            <a:r>
              <a:rPr lang="nb-NO" sz="2000" dirty="0"/>
              <a:t>. 80 % </a:t>
            </a:r>
            <a:r>
              <a:rPr lang="nb-NO" sz="2000" dirty="0" smtClean="0"/>
              <a:t>norsk og </a:t>
            </a:r>
            <a:r>
              <a:rPr lang="nb-NO" sz="2000" dirty="0"/>
              <a:t>20 % engelsk</a:t>
            </a:r>
          </a:p>
          <a:p>
            <a:r>
              <a:rPr lang="nb-NO" sz="2000" dirty="0" smtClean="0"/>
              <a:t>55 % av de ansatte ved IMB har svart (188 av 345 totalt per april 2018)</a:t>
            </a:r>
          </a:p>
          <a:p>
            <a:r>
              <a:rPr lang="nb-NO" sz="2000" dirty="0" smtClean="0"/>
              <a:t>Lav svarandel på tilknyttede </a:t>
            </a:r>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8</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 y="2359770"/>
            <a:ext cx="4449763"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51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646584"/>
          </a:xfrm>
        </p:spPr>
        <p:txBody>
          <a:bodyPr/>
          <a:lstStyle/>
          <a:p>
            <a:r>
              <a:rPr lang="nb-NO" dirty="0" smtClean="0"/>
              <a:t>Bredt utvalg respondenter fra IMB</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9</a:t>
            </a:fld>
            <a:endParaRPr lang="en-US"/>
          </a:p>
        </p:txBody>
      </p:sp>
      <p:sp>
        <p:nvSpPr>
          <p:cNvPr id="5" name="Rounded Rectangle 4"/>
          <p:cNvSpPr/>
          <p:nvPr/>
        </p:nvSpPr>
        <p:spPr bwMode="auto">
          <a:xfrm>
            <a:off x="1115616" y="4797152"/>
            <a:ext cx="7128792" cy="16561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buFont typeface="Arial" panose="020B0604020202020204" pitchFamily="34" charset="0"/>
              <a:buChar char="•"/>
            </a:pPr>
            <a:r>
              <a:rPr lang="nb-NO" sz="1800" dirty="0"/>
              <a:t>Svar fra samtlige </a:t>
            </a:r>
            <a:r>
              <a:rPr lang="nb-NO" sz="1800" dirty="0" smtClean="0"/>
              <a:t>fagavdelinger</a:t>
            </a:r>
          </a:p>
          <a:p>
            <a:pPr marL="800100" lvl="1" indent="-342900">
              <a:buFont typeface="Wingdings" panose="05000000000000000000" pitchFamily="2" charset="2"/>
              <a:buChar char="Ø"/>
            </a:pPr>
            <a:r>
              <a:rPr lang="nb-NO" sz="1400" dirty="0" smtClean="0"/>
              <a:t>70 % av alle ansatte på Biostatistikk, Ernæring 53 %, </a:t>
            </a:r>
            <a:r>
              <a:rPr lang="nb-NO" sz="1400" dirty="0" err="1" smtClean="0"/>
              <a:t>Molmed</a:t>
            </a:r>
            <a:r>
              <a:rPr lang="nb-NO" sz="1400" dirty="0" smtClean="0"/>
              <a:t> 50 %, og Atferdsvitenskap 46 %. </a:t>
            </a:r>
          </a:p>
          <a:p>
            <a:pPr marL="800100" lvl="1" indent="-342900">
              <a:buFont typeface="Wingdings" panose="05000000000000000000" pitchFamily="2" charset="2"/>
              <a:buChar char="Ø"/>
            </a:pPr>
            <a:endParaRPr lang="nb-NO" sz="1400" dirty="0" smtClean="0"/>
          </a:p>
          <a:p>
            <a:pPr marL="342900" indent="-342900">
              <a:buFont typeface="Arial" panose="020B0604020202020204" pitchFamily="34" charset="0"/>
              <a:buChar char="•"/>
            </a:pPr>
            <a:r>
              <a:rPr lang="nb-NO" sz="1800" dirty="0" smtClean="0"/>
              <a:t>I </a:t>
            </a:r>
            <a:r>
              <a:rPr lang="nb-NO" sz="1800" dirty="0"/>
              <a:t>snitt har over </a:t>
            </a:r>
            <a:r>
              <a:rPr lang="nb-NO" sz="1800" dirty="0" smtClean="0"/>
              <a:t>70 </a:t>
            </a:r>
            <a:r>
              <a:rPr lang="nb-NO" sz="1800" dirty="0"/>
              <a:t>% av </a:t>
            </a:r>
            <a:r>
              <a:rPr lang="nb-NO" sz="1800" dirty="0" smtClean="0"/>
              <a:t>ansatte ved øvrige </a:t>
            </a:r>
            <a:r>
              <a:rPr lang="nb-NO" sz="1800" dirty="0"/>
              <a:t>enheter </a:t>
            </a:r>
            <a:r>
              <a:rPr lang="nb-NO" sz="1800" dirty="0" smtClean="0"/>
              <a:t>besvart</a:t>
            </a:r>
            <a:endParaRPr lang="nb-NO"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262" y="1700808"/>
            <a:ext cx="491147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42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Bredt utvalg respondenter fra IMB</a:t>
            </a:r>
            <a:endParaRPr lang="nb-NO" dirty="0"/>
          </a:p>
        </p:txBody>
      </p:sp>
      <p:sp>
        <p:nvSpPr>
          <p:cNvPr id="4" name="Slide Number Placeholder 3"/>
          <p:cNvSpPr>
            <a:spLocks noGrp="1"/>
          </p:cNvSpPr>
          <p:nvPr>
            <p:ph type="sldNum" sz="quarter" idx="12"/>
          </p:nvPr>
        </p:nvSpPr>
        <p:spPr/>
        <p:txBody>
          <a:bodyPr/>
          <a:lstStyle/>
          <a:p>
            <a:pPr>
              <a:defRPr/>
            </a:pPr>
            <a:fld id="{554E5A98-231D-754A-BE71-DD0F181708AA}" type="slidenum">
              <a:rPr lang="en-US" smtClean="0"/>
              <a:pPr>
                <a:defRPr/>
              </a:pPr>
              <a:t>10</a:t>
            </a:fld>
            <a:endParaRPr lang="en-US"/>
          </a:p>
        </p:txBody>
      </p:sp>
      <p:sp>
        <p:nvSpPr>
          <p:cNvPr id="5" name="Rounded Rectangle 4"/>
          <p:cNvSpPr/>
          <p:nvPr/>
        </p:nvSpPr>
        <p:spPr bwMode="auto">
          <a:xfrm>
            <a:off x="5548945" y="1916832"/>
            <a:ext cx="3312368" cy="27559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nb-NO" sz="1600" b="0" i="0" u="none" strike="noStrike" cap="none" normalizeH="0" baseline="0" dirty="0" smtClean="0">
                <a:ln>
                  <a:noFill/>
                </a:ln>
                <a:solidFill>
                  <a:schemeClr val="tx1"/>
                </a:solidFill>
                <a:effectLst/>
              </a:rPr>
              <a:t>Av totalt antall ansatte</a:t>
            </a:r>
            <a:r>
              <a:rPr lang="nb-NO" sz="1600" dirty="0"/>
              <a:t>:</a:t>
            </a:r>
            <a:endParaRPr kumimoji="0" lang="nb-NO" sz="1600" b="0" i="0" u="none" strike="noStrike" cap="none" normalizeH="0" baseline="0" dirty="0" smtClean="0">
              <a:ln>
                <a:noFill/>
              </a:ln>
              <a:solidFill>
                <a:schemeClr val="tx1"/>
              </a:solidFill>
              <a:effectLst/>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600" b="0" i="0" u="none" strike="noStrike" cap="none" normalizeH="0" baseline="0" dirty="0" smtClean="0">
                <a:ln>
                  <a:noFill/>
                </a:ln>
                <a:solidFill>
                  <a:schemeClr val="tx1"/>
                </a:solidFill>
                <a:effectLst/>
              </a:rPr>
              <a:t>71 % av faste vitenskapelig ansatte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sz="1600" dirty="0" smtClean="0"/>
              <a:t>80 % av de administrative og 60 % av de teknisk ansatte</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600" b="0" i="0" u="none" strike="noStrike" cap="none" normalizeH="0" baseline="0" dirty="0" smtClean="0">
                <a:ln>
                  <a:noFill/>
                </a:ln>
                <a:solidFill>
                  <a:schemeClr val="tx1"/>
                </a:solidFill>
                <a:effectLst/>
              </a:rPr>
              <a:t>40</a:t>
            </a:r>
            <a:r>
              <a:rPr kumimoji="0" lang="nb-NO" sz="1600" b="0" i="0" u="none" strike="noStrike" cap="none" normalizeH="0" dirty="0" smtClean="0">
                <a:ln>
                  <a:noFill/>
                </a:ln>
                <a:solidFill>
                  <a:schemeClr val="tx1"/>
                </a:solidFill>
                <a:effectLst/>
              </a:rPr>
              <a:t> % av midlertidig vitenskapelig ansatte, som utgjør den største gruppen ansatte i antall</a:t>
            </a:r>
            <a:endParaRPr kumimoji="0" lang="nb-NO" sz="1600" b="0" i="0" u="none" strike="noStrike" cap="none" normalizeH="0" baseline="0" dirty="0">
              <a:ln>
                <a:noFill/>
              </a:ln>
              <a:solidFill>
                <a:schemeClr val="tx1"/>
              </a:solidFill>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443887185"/>
              </p:ext>
            </p:extLst>
          </p:nvPr>
        </p:nvGraphicFramePr>
        <p:xfrm>
          <a:off x="1691680" y="4797152"/>
          <a:ext cx="2520280" cy="1854200"/>
        </p:xfrm>
        <a:graphic>
          <a:graphicData uri="http://schemas.openxmlformats.org/drawingml/2006/table">
            <a:tbl>
              <a:tblPr firstRow="1" bandRow="1">
                <a:tableStyleId>{21E4AEA4-8DFA-4A89-87EB-49C32662AFE0}</a:tableStyleId>
              </a:tblPr>
              <a:tblGrid>
                <a:gridCol w="1253526"/>
                <a:gridCol w="1266754"/>
              </a:tblGrid>
              <a:tr h="370840">
                <a:tc gridSpan="2">
                  <a:txBody>
                    <a:bodyPr/>
                    <a:lstStyle/>
                    <a:p>
                      <a:pPr algn="l" fontAlgn="b"/>
                      <a:r>
                        <a:rPr lang="nb-NO" sz="1400" u="none" strike="noStrike" dirty="0">
                          <a:effectLst/>
                        </a:rPr>
                        <a:t>Tid ansatt </a:t>
                      </a:r>
                      <a:r>
                        <a:rPr lang="nb-NO" sz="1400" u="none" strike="noStrike" dirty="0" smtClean="0">
                          <a:effectLst/>
                        </a:rPr>
                        <a:t>IMB (antall år)</a:t>
                      </a:r>
                      <a:endParaRPr lang="nb-NO" sz="1400" b="1" i="0" u="none" strike="noStrike" dirty="0">
                        <a:solidFill>
                          <a:srgbClr val="000000"/>
                        </a:solidFill>
                        <a:effectLst/>
                        <a:latin typeface="Calibri"/>
                      </a:endParaRPr>
                    </a:p>
                  </a:txBody>
                  <a:tcPr marL="9525" marR="9525" marT="9525" marB="0" anchor="ctr"/>
                </a:tc>
                <a:tc hMerge="1">
                  <a:txBody>
                    <a:bodyPr/>
                    <a:lstStyle/>
                    <a:p>
                      <a:endParaRPr lang="nb-NO" sz="1400" dirty="0"/>
                    </a:p>
                  </a:txBody>
                  <a:tcPr/>
                </a:tc>
              </a:tr>
              <a:tr h="370840">
                <a:tc>
                  <a:txBody>
                    <a:bodyPr/>
                    <a:lstStyle/>
                    <a:p>
                      <a:pPr algn="l" fontAlgn="b"/>
                      <a:r>
                        <a:rPr lang="nb-NO" sz="1400" u="none" strike="noStrike" dirty="0">
                          <a:effectLst/>
                        </a:rPr>
                        <a:t>Under 1</a:t>
                      </a:r>
                      <a:endParaRPr lang="nb-NO" sz="1400" b="0" i="0" u="none" strike="noStrike" dirty="0">
                        <a:solidFill>
                          <a:srgbClr val="000000"/>
                        </a:solidFill>
                        <a:effectLst/>
                        <a:latin typeface="Calibri"/>
                      </a:endParaRPr>
                    </a:p>
                  </a:txBody>
                  <a:tcPr marL="9525" marR="9525" marT="9525" marB="0" anchor="b"/>
                </a:tc>
                <a:tc>
                  <a:txBody>
                    <a:bodyPr/>
                    <a:lstStyle/>
                    <a:p>
                      <a:pPr algn="ctr" fontAlgn="b"/>
                      <a:r>
                        <a:rPr lang="nb-NO" sz="1400" u="none" strike="noStrike" dirty="0">
                          <a:effectLst/>
                        </a:rPr>
                        <a:t>9 %</a:t>
                      </a:r>
                      <a:endParaRPr lang="nb-NO" sz="1400" b="0" i="0" u="none" strike="noStrike" dirty="0">
                        <a:solidFill>
                          <a:srgbClr val="000000"/>
                        </a:solidFill>
                        <a:effectLst/>
                        <a:latin typeface="Calibri"/>
                      </a:endParaRPr>
                    </a:p>
                  </a:txBody>
                  <a:tcPr marL="9525" marR="9525" marT="9525" marB="0" anchor="b"/>
                </a:tc>
              </a:tr>
              <a:tr h="370840">
                <a:tc>
                  <a:txBody>
                    <a:bodyPr/>
                    <a:lstStyle/>
                    <a:p>
                      <a:pPr algn="l" fontAlgn="b"/>
                      <a:r>
                        <a:rPr lang="nb-NO" sz="1400" u="none" strike="noStrike">
                          <a:effectLst/>
                        </a:rPr>
                        <a:t>1 - 5</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37 %</a:t>
                      </a:r>
                      <a:endParaRPr lang="nb-NO" sz="1400" b="0" i="0" u="none" strike="noStrike" dirty="0">
                        <a:solidFill>
                          <a:srgbClr val="000000"/>
                        </a:solidFill>
                        <a:effectLst/>
                        <a:latin typeface="Calibri"/>
                      </a:endParaRPr>
                    </a:p>
                  </a:txBody>
                  <a:tcPr marL="9525" marR="9525" marT="9525" marB="0" anchor="b"/>
                </a:tc>
              </a:tr>
              <a:tr h="370840">
                <a:tc>
                  <a:txBody>
                    <a:bodyPr/>
                    <a:lstStyle/>
                    <a:p>
                      <a:pPr algn="l" fontAlgn="b"/>
                      <a:r>
                        <a:rPr lang="nb-NO" sz="1400" u="none" strike="noStrike">
                          <a:effectLst/>
                        </a:rPr>
                        <a:t>5 - 10</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14 %</a:t>
                      </a:r>
                      <a:endParaRPr lang="nb-NO" sz="1400" b="0" i="0" u="none" strike="noStrike" dirty="0">
                        <a:solidFill>
                          <a:srgbClr val="000000"/>
                        </a:solidFill>
                        <a:effectLst/>
                        <a:latin typeface="Calibri"/>
                      </a:endParaRPr>
                    </a:p>
                  </a:txBody>
                  <a:tcPr marL="9525" marR="9525" marT="9525" marB="0" anchor="b"/>
                </a:tc>
              </a:tr>
              <a:tr h="370840">
                <a:tc>
                  <a:txBody>
                    <a:bodyPr/>
                    <a:lstStyle/>
                    <a:p>
                      <a:pPr algn="l" fontAlgn="b"/>
                      <a:r>
                        <a:rPr lang="nb-NO" sz="1400" u="none" strike="noStrike">
                          <a:effectLst/>
                        </a:rPr>
                        <a:t>10 og over</a:t>
                      </a:r>
                      <a:endParaRPr lang="nb-NO" sz="1400" b="0" i="0" u="none" strike="noStrike">
                        <a:solidFill>
                          <a:srgbClr val="000000"/>
                        </a:solidFill>
                        <a:effectLst/>
                        <a:latin typeface="Calibri"/>
                      </a:endParaRPr>
                    </a:p>
                  </a:txBody>
                  <a:tcPr marL="9525" marR="9525" marT="9525" marB="0" anchor="b"/>
                </a:tc>
                <a:tc>
                  <a:txBody>
                    <a:bodyPr/>
                    <a:lstStyle/>
                    <a:p>
                      <a:pPr algn="ctr" fontAlgn="b"/>
                      <a:r>
                        <a:rPr lang="nb-NO" sz="1400" u="none" strike="noStrike" dirty="0">
                          <a:effectLst/>
                        </a:rPr>
                        <a:t>40 %</a:t>
                      </a:r>
                      <a:endParaRPr lang="nb-NO" sz="1400" b="0" i="0" u="none" strike="noStrike" dirty="0">
                        <a:solidFill>
                          <a:srgbClr val="000000"/>
                        </a:solidFill>
                        <a:effectLst/>
                        <a:latin typeface="Calibri"/>
                      </a:endParaRPr>
                    </a:p>
                  </a:txBody>
                  <a:tcPr marL="9525" marR="9525" marT="9525" marB="0" anchor="b"/>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5605370" y="4941168"/>
            <a:ext cx="3199519" cy="122413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sz="1600" b="0" i="0" u="none" strike="noStrike" cap="none" normalizeH="0" baseline="0" dirty="0" smtClean="0">
                <a:ln>
                  <a:noFill/>
                </a:ln>
                <a:solidFill>
                  <a:schemeClr val="tx1"/>
                </a:solidFill>
                <a:effectLst/>
                <a:latin typeface="Arial" charset="0"/>
                <a:ea typeface="ヒラギノ角ゴ Pro W3" charset="-128"/>
                <a:cs typeface="ヒラギノ角ゴ Pro W3" charset="-128"/>
              </a:rPr>
              <a:t>Svar har kommet fra ansatte med både kortere og lengre fartstid ved instituttet</a:t>
            </a:r>
            <a:endParaRPr kumimoji="0" lang="nb-NO" sz="16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531987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d-imb-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med-imb-1</Template>
  <TotalTime>5545</TotalTime>
  <Words>3429</Words>
  <Application>Microsoft Office PowerPoint</Application>
  <PresentationFormat>On-screen Show (4:3)</PresentationFormat>
  <Paragraphs>472</Paragraphs>
  <Slides>48</Slides>
  <Notes>16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med-imb-1</vt:lpstr>
      <vt:lpstr>Kartlegging av tjenestetilbud og brukertilfredshet for Seksjon for intern service </vt:lpstr>
      <vt:lpstr>Bakgrunn for kartleggingen</vt:lpstr>
      <vt:lpstr>Målene med prosjektet</vt:lpstr>
      <vt:lpstr>Hensikten med brukerundersøkelsen</vt:lpstr>
      <vt:lpstr>Gjennomføring av brukerundersøkelsen</vt:lpstr>
      <vt:lpstr>Minner om….</vt:lpstr>
      <vt:lpstr>God respons på brukerundersøkelsen fra IMBs ansatte</vt:lpstr>
      <vt:lpstr>Bredt utvalg respondenter fra IMB</vt:lpstr>
      <vt:lpstr>Bredt utvalg respondenter fra IMB</vt:lpstr>
      <vt:lpstr>Bruk av tjenestene</vt:lpstr>
      <vt:lpstr>IT-avdelingen</vt:lpstr>
      <vt:lpstr>IT-avdelingen Kjennskap til tjenestene</vt:lpstr>
      <vt:lpstr>IT-avdelingen Tjenester benyttet</vt:lpstr>
      <vt:lpstr>IT-avdelingen Høy tilfredshet med responstid og mottakelse på avdelingen</vt:lpstr>
      <vt:lpstr>IT-avdelingen Mottakelse på avdelingen</vt:lpstr>
      <vt:lpstr>IT-avdelingen Fagkunnskap og kvalitet</vt:lpstr>
      <vt:lpstr>IT-avdelingen Høy tilfredshet med ny utskriftsløsning</vt:lpstr>
      <vt:lpstr>IT-avdelingen Seksjonen ønsker å styrke brukerstøtten til AV-utstyr og undervisning</vt:lpstr>
      <vt:lpstr>IT-avdelingen Fremtidige ønsker og behov</vt:lpstr>
      <vt:lpstr>IT-avdelingen En klar overvekt av positive tilbakemeldinger</vt:lpstr>
      <vt:lpstr>Mekanisk VERKSTED</vt:lpstr>
      <vt:lpstr>Mekanisk verksted Kjennskap til tjenestene</vt:lpstr>
      <vt:lpstr>Mekanisk verksted Tilgjengelighet</vt:lpstr>
      <vt:lpstr>Mekanisk verksted Tjenester benyttet</vt:lpstr>
      <vt:lpstr>Mekanisk verksted God responstid og gjennomføringstid</vt:lpstr>
      <vt:lpstr>Mekanisk verksted Opplevelse av veldig god fagkunnskap og kvalitet</vt:lpstr>
      <vt:lpstr>Mekanisk verksted Fremtidige ønsker og behov</vt:lpstr>
      <vt:lpstr>Mekanisk verksted If it ain’t broke, don’t fix it!</vt:lpstr>
      <vt:lpstr>Foto- og grafikktjenesten</vt:lpstr>
      <vt:lpstr>Foto- og grafikktjenesten Tilgjengelighet</vt:lpstr>
      <vt:lpstr>Foto- og grafikktjenesten Tilgjengelighet</vt:lpstr>
      <vt:lpstr>Foto- og grafikktjenesten Tjenester benyttet</vt:lpstr>
      <vt:lpstr>Foto- og grafikktjenesten Høy score på opplevd fagkunnskap og kvalitet på tjenestene</vt:lpstr>
      <vt:lpstr>Foto- og grafikktjenesten God responstid og gjennomføringstid</vt:lpstr>
      <vt:lpstr>Foto- og grafikktjenesten Øvrige innspill</vt:lpstr>
      <vt:lpstr>Foto- og grafikktjenesten Positive tilbakemeldinger</vt:lpstr>
      <vt:lpstr>ELEKTRONIKKVERKSTEDET</vt:lpstr>
      <vt:lpstr>Elektronikkverkstedet Kjennskap til tjenestene</vt:lpstr>
      <vt:lpstr>Elektronikkverkstedet Tilgjengelighet</vt:lpstr>
      <vt:lpstr>Elektronikkverkstedet Tjenester benyttet</vt:lpstr>
      <vt:lpstr>Elektronikkverkstedet Meget god responstid og gjennomføringstid</vt:lpstr>
      <vt:lpstr>Elektronikkverkstedet Positive tilbakemeldinger på servicegrad</vt:lpstr>
      <vt:lpstr>Elektronikkverkstedet Opplevelse av høy fagkunnskap og kvalitet</vt:lpstr>
      <vt:lpstr>Elektronikkverkstedet Fremtidige ønsker og behov</vt:lpstr>
      <vt:lpstr>Elektronikkverkstedet Andre tilbakemeldinger</vt:lpstr>
      <vt:lpstr>Elektronikkverkstedet Andre tilbakemeldinger</vt:lpstr>
      <vt:lpstr>Oppsummering</vt:lpstr>
      <vt:lpstr>Videre prosess: Presentasjon av resultater</vt:lpstr>
    </vt:vector>
  </TitlesOfParts>
  <Company>Universitetet i Oslo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Teigland Helgesen</dc:creator>
  <cp:lastModifiedBy>Hela Soltani</cp:lastModifiedBy>
  <cp:revision>321</cp:revision>
  <dcterms:created xsi:type="dcterms:W3CDTF">2017-06-06T18:09:12Z</dcterms:created>
  <dcterms:modified xsi:type="dcterms:W3CDTF">2018-10-11T11:36:08Z</dcterms:modified>
</cp:coreProperties>
</file>