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 id="2147483716" r:id="rId2"/>
    <p:sldMasterId id="2147483728" r:id="rId3"/>
    <p:sldMasterId id="2147483740" r:id="rId4"/>
    <p:sldMasterId id="2147483752" r:id="rId5"/>
  </p:sldMasterIdLst>
  <p:notesMasterIdLst>
    <p:notesMasterId r:id="rId41"/>
  </p:notesMasterIdLst>
  <p:handoutMasterIdLst>
    <p:handoutMasterId r:id="rId42"/>
  </p:handoutMasterIdLst>
  <p:sldIdLst>
    <p:sldId id="279" r:id="rId6"/>
    <p:sldId id="286" r:id="rId7"/>
    <p:sldId id="321" r:id="rId8"/>
    <p:sldId id="287" r:id="rId9"/>
    <p:sldId id="317" r:id="rId10"/>
    <p:sldId id="293" r:id="rId11"/>
    <p:sldId id="292" r:id="rId12"/>
    <p:sldId id="288" r:id="rId13"/>
    <p:sldId id="289" r:id="rId14"/>
    <p:sldId id="299" r:id="rId15"/>
    <p:sldId id="320" r:id="rId16"/>
    <p:sldId id="322" r:id="rId17"/>
    <p:sldId id="300" r:id="rId18"/>
    <p:sldId id="285" r:id="rId19"/>
    <p:sldId id="318" r:id="rId20"/>
    <p:sldId id="319" r:id="rId21"/>
    <p:sldId id="290" r:id="rId22"/>
    <p:sldId id="291" r:id="rId23"/>
    <p:sldId id="315" r:id="rId24"/>
    <p:sldId id="314" r:id="rId25"/>
    <p:sldId id="295" r:id="rId26"/>
    <p:sldId id="310" r:id="rId27"/>
    <p:sldId id="309" r:id="rId28"/>
    <p:sldId id="311" r:id="rId29"/>
    <p:sldId id="307" r:id="rId30"/>
    <p:sldId id="316" r:id="rId31"/>
    <p:sldId id="312" r:id="rId32"/>
    <p:sldId id="306" r:id="rId33"/>
    <p:sldId id="308" r:id="rId34"/>
    <p:sldId id="302" r:id="rId35"/>
    <p:sldId id="313" r:id="rId36"/>
    <p:sldId id="297" r:id="rId37"/>
    <p:sldId id="305" r:id="rId38"/>
    <p:sldId id="304" r:id="rId39"/>
    <p:sldId id="301" r:id="rId40"/>
  </p:sldIdLst>
  <p:sldSz cx="9144000" cy="6858000" type="screen4x3"/>
  <p:notesSz cx="6794500" cy="99060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87" autoAdjust="0"/>
    <p:restoredTop sz="93783" autoAdjust="0"/>
  </p:normalViewPr>
  <p:slideViewPr>
    <p:cSldViewPr>
      <p:cViewPr>
        <p:scale>
          <a:sx n="70" d="100"/>
          <a:sy n="70" d="100"/>
        </p:scale>
        <p:origin x="-1812" y="-78"/>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pPr>
              <a:defRPr/>
            </a:pPr>
            <a:fld id="{9B03CBC6-676D-994E-BC8B-93845DD54113}" type="datetime1">
              <a:rPr lang="nb-NO"/>
              <a:pPr>
                <a:defRPr/>
              </a:pPr>
              <a:t>07.03.2019</a:t>
            </a:fld>
            <a:endParaRPr lang="nb-NO"/>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pPr>
              <a:defRPr/>
            </a:pPr>
            <a:fld id="{8B2F31E5-9D0E-7342-B15D-ED1917DF9E3C}" type="slidenum">
              <a:rPr lang="nb-NO"/>
              <a:pPr>
                <a:defRPr/>
              </a:pPr>
              <a:t>‹#›</a:t>
            </a:fld>
            <a:endParaRPr lang="nb-NO"/>
          </a:p>
        </p:txBody>
      </p:sp>
    </p:spTree>
    <p:extLst>
      <p:ext uri="{BB962C8B-B14F-4D97-AF65-F5344CB8AC3E}">
        <p14:creationId xmlns:p14="http://schemas.microsoft.com/office/powerpoint/2010/main" val="40196942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283"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50217" y="0"/>
            <a:ext cx="2944283"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5934" y="4705350"/>
            <a:ext cx="4982633" cy="445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10700"/>
            <a:ext cx="2944283" cy="495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50217" y="9410700"/>
            <a:ext cx="2944283" cy="495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7A5FA21-22F9-1842-A88E-F51DA8D9093C}" type="slidenum">
              <a:rPr lang="en-US"/>
              <a:pPr>
                <a:defRPr/>
              </a:pPr>
              <a:t>‹#›</a:t>
            </a:fld>
            <a:endParaRPr lang="en-US"/>
          </a:p>
        </p:txBody>
      </p:sp>
    </p:spTree>
    <p:extLst>
      <p:ext uri="{BB962C8B-B14F-4D97-AF65-F5344CB8AC3E}">
        <p14:creationId xmlns:p14="http://schemas.microsoft.com/office/powerpoint/2010/main" val="40124005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1" i="1" dirty="0" err="1" smtClean="0"/>
              <a:t>Sammensetning</a:t>
            </a:r>
            <a:r>
              <a:rPr lang="en-US" sz="1200" b="1" i="1" dirty="0" smtClean="0"/>
              <a:t> </a:t>
            </a:r>
            <a:r>
              <a:rPr lang="en-US" sz="1200" b="1" i="1" dirty="0" err="1" smtClean="0"/>
              <a:t>av</a:t>
            </a:r>
            <a:r>
              <a:rPr lang="en-US" sz="1200" b="1" i="1" dirty="0" smtClean="0"/>
              <a:t> </a:t>
            </a:r>
            <a:r>
              <a:rPr lang="en-US" sz="1200" b="1" i="1" dirty="0" err="1" smtClean="0"/>
              <a:t>medlemmer</a:t>
            </a:r>
            <a:endParaRPr lang="en-US" sz="1200" b="1" i="1" dirty="0" smtClean="0"/>
          </a:p>
          <a:p>
            <a:pPr marL="285750" indent="-285750">
              <a:buFontTx/>
              <a:buChar char="-"/>
            </a:pPr>
            <a:r>
              <a:rPr lang="en-US" sz="1200" i="1" dirty="0" err="1" smtClean="0"/>
              <a:t>Det</a:t>
            </a:r>
            <a:r>
              <a:rPr lang="en-US" sz="1200" i="1" dirty="0" smtClean="0"/>
              <a:t> </a:t>
            </a:r>
            <a:r>
              <a:rPr lang="en-US" sz="1200" i="1" dirty="0" err="1" smtClean="0"/>
              <a:t>vitenskapelige</a:t>
            </a:r>
            <a:r>
              <a:rPr lang="en-US" sz="1200" i="1" dirty="0" smtClean="0"/>
              <a:t> </a:t>
            </a:r>
            <a:r>
              <a:rPr lang="en-US" sz="1200" i="1" dirty="0" err="1" smtClean="0"/>
              <a:t>personalet</a:t>
            </a:r>
            <a:r>
              <a:rPr lang="en-US" sz="1200" i="1" dirty="0" smtClean="0"/>
              <a:t> </a:t>
            </a:r>
            <a:r>
              <a:rPr lang="en-US" sz="1200" i="1" dirty="0" err="1" smtClean="0"/>
              <a:t>skal</a:t>
            </a:r>
            <a:r>
              <a:rPr lang="en-US" sz="1200" i="1" dirty="0" smtClean="0"/>
              <a:t> ha </a:t>
            </a:r>
            <a:r>
              <a:rPr lang="en-US" sz="1200" i="1" dirty="0" err="1" smtClean="0"/>
              <a:t>minst</a:t>
            </a:r>
            <a:r>
              <a:rPr lang="en-US" sz="1200" i="1" dirty="0" smtClean="0"/>
              <a:t> 50 % </a:t>
            </a:r>
            <a:r>
              <a:rPr lang="en-US" sz="1200" i="1" dirty="0" err="1" smtClean="0"/>
              <a:t>av</a:t>
            </a:r>
            <a:r>
              <a:rPr lang="en-US" sz="1200" i="1" dirty="0" smtClean="0"/>
              <a:t> </a:t>
            </a:r>
            <a:r>
              <a:rPr lang="en-US" sz="1200" i="1" dirty="0" err="1" smtClean="0"/>
              <a:t>medlemmene</a:t>
            </a:r>
            <a:endParaRPr lang="en-US" sz="1200" i="1" dirty="0" smtClean="0"/>
          </a:p>
          <a:p>
            <a:pPr marL="285750" indent="-285750">
              <a:buFontTx/>
              <a:buChar char="-"/>
            </a:pPr>
            <a:r>
              <a:rPr lang="en-US" sz="1200" i="1" dirty="0" err="1" smtClean="0"/>
              <a:t>Studentene</a:t>
            </a:r>
            <a:r>
              <a:rPr lang="en-US" sz="1200" i="1" dirty="0" smtClean="0"/>
              <a:t> </a:t>
            </a:r>
            <a:r>
              <a:rPr lang="en-US" sz="1200" i="1" dirty="0" err="1" smtClean="0"/>
              <a:t>kan</a:t>
            </a:r>
            <a:r>
              <a:rPr lang="en-US" sz="1200" i="1" dirty="0" smtClean="0"/>
              <a:t> </a:t>
            </a:r>
            <a:r>
              <a:rPr lang="en-US" sz="1200" i="1" dirty="0" err="1" smtClean="0"/>
              <a:t>kreve</a:t>
            </a:r>
            <a:r>
              <a:rPr lang="en-US" sz="1200" i="1" dirty="0" smtClean="0"/>
              <a:t> </a:t>
            </a:r>
            <a:r>
              <a:rPr lang="en-US" sz="1200" i="1" dirty="0" err="1" smtClean="0"/>
              <a:t>inntil</a:t>
            </a:r>
            <a:r>
              <a:rPr lang="en-US" sz="1200" i="1" dirty="0" smtClean="0"/>
              <a:t> 25 % </a:t>
            </a:r>
            <a:r>
              <a:rPr lang="en-US" sz="1200" i="1" dirty="0" err="1" smtClean="0"/>
              <a:t>av</a:t>
            </a:r>
            <a:r>
              <a:rPr lang="en-US" sz="1200" i="1" dirty="0" smtClean="0"/>
              <a:t> </a:t>
            </a:r>
            <a:r>
              <a:rPr lang="en-US" sz="1200" i="1" dirty="0" err="1" smtClean="0"/>
              <a:t>medlemmene</a:t>
            </a:r>
            <a:endParaRPr lang="en-US" sz="1200" i="1" dirty="0" smtClean="0"/>
          </a:p>
          <a:p>
            <a:pPr marL="285750" indent="-285750">
              <a:buFontTx/>
              <a:buChar char="-"/>
            </a:pPr>
            <a:r>
              <a:rPr lang="en-US" sz="1200" i="1" dirty="0" err="1" smtClean="0"/>
              <a:t>Teknisk-administrativt</a:t>
            </a:r>
            <a:r>
              <a:rPr lang="en-US" sz="1200" i="1" dirty="0" smtClean="0"/>
              <a:t> </a:t>
            </a:r>
            <a:r>
              <a:rPr lang="en-US" sz="1200" i="1" dirty="0" err="1" smtClean="0"/>
              <a:t>personale</a:t>
            </a:r>
            <a:r>
              <a:rPr lang="en-US" sz="1200" i="1" dirty="0" smtClean="0"/>
              <a:t> </a:t>
            </a:r>
            <a:r>
              <a:rPr lang="en-US" sz="1200" i="1" dirty="0" err="1" smtClean="0"/>
              <a:t>kan</a:t>
            </a:r>
            <a:r>
              <a:rPr lang="en-US" sz="1200" i="1" dirty="0" smtClean="0"/>
              <a:t> </a:t>
            </a:r>
            <a:r>
              <a:rPr lang="en-US" sz="1200" i="1" dirty="0" err="1" smtClean="0"/>
              <a:t>kreve</a:t>
            </a:r>
            <a:r>
              <a:rPr lang="en-US" sz="1200" i="1" dirty="0" smtClean="0"/>
              <a:t> </a:t>
            </a:r>
            <a:r>
              <a:rPr lang="en-US" sz="1200" i="1" dirty="0" err="1" smtClean="0"/>
              <a:t>inntil</a:t>
            </a:r>
            <a:r>
              <a:rPr lang="en-US" sz="1200" i="1" dirty="0" smtClean="0"/>
              <a:t> 25 % </a:t>
            </a:r>
            <a:r>
              <a:rPr lang="en-US" sz="1200" i="1" dirty="0" err="1" smtClean="0"/>
              <a:t>av</a:t>
            </a:r>
            <a:r>
              <a:rPr lang="en-US" sz="1200" i="1" dirty="0" smtClean="0"/>
              <a:t> </a:t>
            </a:r>
            <a:r>
              <a:rPr lang="en-US" sz="1200" i="1" dirty="0" err="1" smtClean="0"/>
              <a:t>medlemmene</a:t>
            </a:r>
            <a:endParaRPr lang="en-US" sz="1200" dirty="0" smtClean="0"/>
          </a:p>
          <a:p>
            <a:endParaRPr lang="en-US" dirty="0"/>
          </a:p>
        </p:txBody>
      </p:sp>
      <p:sp>
        <p:nvSpPr>
          <p:cNvPr id="4" name="Plassholder for lysbildenummer 3"/>
          <p:cNvSpPr>
            <a:spLocks noGrp="1"/>
          </p:cNvSpPr>
          <p:nvPr>
            <p:ph type="sldNum" sz="quarter" idx="10"/>
          </p:nvPr>
        </p:nvSpPr>
        <p:spPr/>
        <p:txBody>
          <a:bodyPr/>
          <a:lstStyle/>
          <a:p>
            <a:pPr>
              <a:defRPr/>
            </a:pPr>
            <a:fld id="{E7A5FA21-22F9-1842-A88E-F51DA8D9093C}" type="slidenum">
              <a:rPr lang="en-US" smtClean="0"/>
              <a:pPr>
                <a:defRPr/>
              </a:pPr>
              <a:t>6</a:t>
            </a:fld>
            <a:endParaRPr lang="en-US"/>
          </a:p>
        </p:txBody>
      </p:sp>
    </p:spTree>
    <p:extLst>
      <p:ext uri="{BB962C8B-B14F-4D97-AF65-F5344CB8AC3E}">
        <p14:creationId xmlns:p14="http://schemas.microsoft.com/office/powerpoint/2010/main" val="148795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pPr>
              <a:defRPr/>
            </a:pPr>
            <a:fld id="{E7A5FA21-22F9-1842-A88E-F51DA8D9093C}" type="slidenum">
              <a:rPr lang="en-US" smtClean="0"/>
              <a:pPr>
                <a:defRPr/>
              </a:pPr>
              <a:t>12</a:t>
            </a:fld>
            <a:endParaRPr lang="en-US"/>
          </a:p>
        </p:txBody>
      </p:sp>
    </p:spTree>
    <p:extLst>
      <p:ext uri="{BB962C8B-B14F-4D97-AF65-F5344CB8AC3E}">
        <p14:creationId xmlns:p14="http://schemas.microsoft.com/office/powerpoint/2010/main" val="235990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sz="1200" dirty="0" smtClean="0"/>
              <a:t>Med 3-årige rullerende planer er mye gjenbruk. </a:t>
            </a:r>
            <a:r>
              <a:rPr lang="nb-NO" dirty="0" smtClean="0"/>
              <a:t>Med enkelte unntak </a:t>
            </a:r>
            <a:r>
              <a:rPr lang="nb-NO" sz="1200" dirty="0" smtClean="0"/>
              <a:t>ønsker vi å legge oss tett opp til fakultetets tiltak</a:t>
            </a:r>
            <a:r>
              <a:rPr lang="nb-NO" sz="1200" baseline="0" dirty="0" smtClean="0"/>
              <a:t> uten de store tilleggene, og være restriktive med å legge til egne mål å tiltak. Samtidig ser vi at det er noen områder som er særlig viktige for IMB, som også bør være nedfelt i årsplanen. </a:t>
            </a:r>
            <a:endParaRPr lang="en-US" dirty="0"/>
          </a:p>
        </p:txBody>
      </p:sp>
      <p:sp>
        <p:nvSpPr>
          <p:cNvPr id="4" name="Plassholder for lysbildenummer 3"/>
          <p:cNvSpPr>
            <a:spLocks noGrp="1"/>
          </p:cNvSpPr>
          <p:nvPr>
            <p:ph type="sldNum" sz="quarter" idx="10"/>
          </p:nvPr>
        </p:nvSpPr>
        <p:spPr/>
        <p:txBody>
          <a:bodyPr/>
          <a:lstStyle/>
          <a:p>
            <a:pPr>
              <a:defRPr/>
            </a:pPr>
            <a:fld id="{E7A5FA21-22F9-1842-A88E-F51DA8D9093C}" type="slidenum">
              <a:rPr lang="en-US" smtClean="0"/>
              <a:pPr>
                <a:defRPr/>
              </a:pPr>
              <a:t>17</a:t>
            </a:fld>
            <a:endParaRPr lang="en-US"/>
          </a:p>
        </p:txBody>
      </p:sp>
    </p:spTree>
    <p:extLst>
      <p:ext uri="{BB962C8B-B14F-4D97-AF65-F5344CB8AC3E}">
        <p14:creationId xmlns:p14="http://schemas.microsoft.com/office/powerpoint/2010/main" val="313223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Den største bolken er </a:t>
            </a:r>
            <a:r>
              <a:rPr lang="nb-NO" dirty="0" err="1" smtClean="0"/>
              <a:t>undervisningskonponenten</a:t>
            </a:r>
            <a:endParaRPr lang="nb-NO" dirty="0"/>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360344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endParaRPr lang="nb-NO"/>
          </a:p>
        </p:txBody>
      </p:sp>
      <p:sp>
        <p:nvSpPr>
          <p:cNvPr id="5" name="Rectangle 11"/>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BE57389C-B62A-FC4E-883C-81C912132B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endParaRPr lang="nb-NO"/>
          </a:p>
        </p:txBody>
      </p:sp>
      <p:sp>
        <p:nvSpPr>
          <p:cNvPr id="5" name="Rectangle 11"/>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84E18950-947B-9A4A-93E1-88E3838D40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3215981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5"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554E5A98-231D-754A-BE71-DD0F181708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7536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5"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8AAC3D1D-3415-4341-9B6D-C8DAECE58B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246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6"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7" name="Rectangle 12"/>
          <p:cNvSpPr>
            <a:spLocks noGrp="1" noChangeArrowheads="1"/>
          </p:cNvSpPr>
          <p:nvPr>
            <p:ph type="sldNum" sz="quarter" idx="12"/>
          </p:nvPr>
        </p:nvSpPr>
        <p:spPr/>
        <p:txBody>
          <a:bodyPr/>
          <a:lstStyle>
            <a:lvl1pPr>
              <a:defRPr/>
            </a:lvl1pPr>
          </a:lstStyle>
          <a:p>
            <a:pPr>
              <a:defRPr/>
            </a:pPr>
            <a:fld id="{92A02AEF-9B37-3D49-A137-02474C350E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614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8"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9" name="Rectangle 12"/>
          <p:cNvSpPr>
            <a:spLocks noGrp="1" noChangeArrowheads="1"/>
          </p:cNvSpPr>
          <p:nvPr>
            <p:ph type="sldNum" sz="quarter" idx="12"/>
          </p:nvPr>
        </p:nvSpPr>
        <p:spPr/>
        <p:txBody>
          <a:bodyPr/>
          <a:lstStyle>
            <a:lvl1pPr>
              <a:defRPr/>
            </a:lvl1pPr>
          </a:lstStyle>
          <a:p>
            <a:pPr>
              <a:defRPr/>
            </a:pPr>
            <a:fld id="{0CE11D12-E1D5-D44B-8E48-B0E04450B3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6445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4"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5" name="Rectangle 12"/>
          <p:cNvSpPr>
            <a:spLocks noGrp="1" noChangeArrowheads="1"/>
          </p:cNvSpPr>
          <p:nvPr>
            <p:ph type="sldNum" sz="quarter" idx="12"/>
          </p:nvPr>
        </p:nvSpPr>
        <p:spPr/>
        <p:txBody>
          <a:bodyPr/>
          <a:lstStyle>
            <a:lvl1pPr>
              <a:defRPr/>
            </a:lvl1pPr>
          </a:lstStyle>
          <a:p>
            <a:pPr>
              <a:defRPr/>
            </a:pPr>
            <a:fld id="{C78529E3-5F83-764A-B942-A83F6EE74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0312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3"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4" name="Rectangle 12"/>
          <p:cNvSpPr>
            <a:spLocks noGrp="1" noChangeArrowheads="1"/>
          </p:cNvSpPr>
          <p:nvPr>
            <p:ph type="sldNum" sz="quarter" idx="12"/>
          </p:nvPr>
        </p:nvSpPr>
        <p:spPr/>
        <p:txBody>
          <a:bodyPr/>
          <a:lstStyle>
            <a:lvl1pPr>
              <a:defRPr/>
            </a:lvl1pPr>
          </a:lstStyle>
          <a:p>
            <a:pPr>
              <a:defRPr/>
            </a:pPr>
            <a:fld id="{29E504F5-645A-594C-BAF0-F93026CA4A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74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6"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7" name="Rectangle 12"/>
          <p:cNvSpPr>
            <a:spLocks noGrp="1" noChangeArrowheads="1"/>
          </p:cNvSpPr>
          <p:nvPr>
            <p:ph type="sldNum" sz="quarter" idx="12"/>
          </p:nvPr>
        </p:nvSpPr>
        <p:spPr/>
        <p:txBody>
          <a:bodyPr/>
          <a:lstStyle>
            <a:lvl1pPr>
              <a:defRPr/>
            </a:lvl1pPr>
          </a:lstStyle>
          <a:p>
            <a:pPr>
              <a:defRPr/>
            </a:pPr>
            <a:fld id="{055B71CB-E381-0846-B09C-0D1C245AF3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604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endParaRPr lang="nb-NO"/>
          </a:p>
        </p:txBody>
      </p:sp>
      <p:sp>
        <p:nvSpPr>
          <p:cNvPr id="5" name="Rectangle 11"/>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554E5A98-231D-754A-BE71-DD0F181708A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6"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7" name="Rectangle 12"/>
          <p:cNvSpPr>
            <a:spLocks noGrp="1" noChangeArrowheads="1"/>
          </p:cNvSpPr>
          <p:nvPr>
            <p:ph type="sldNum" sz="quarter" idx="12"/>
          </p:nvPr>
        </p:nvSpPr>
        <p:spPr/>
        <p:txBody>
          <a:bodyPr/>
          <a:lstStyle>
            <a:lvl1pPr>
              <a:defRPr/>
            </a:lvl1pPr>
          </a:lstStyle>
          <a:p>
            <a:pPr>
              <a:defRPr/>
            </a:pPr>
            <a:fld id="{11A068DE-6464-E04C-9E13-ACDA79DED5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3881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5"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BE57389C-B62A-FC4E-883C-81C912132B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7214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5"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84E18950-947B-9A4A-93E1-88E3838D40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9417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0BC6F3C5-C31E-478E-BB5A-47C150A8A1C3}" type="datetimeFigureOut">
              <a:rPr lang="nb-NO" smtClean="0">
                <a:solidFill>
                  <a:prstClr val="black">
                    <a:tint val="75000"/>
                  </a:prstClr>
                </a:solidFill>
              </a:rPr>
              <a:pPr/>
              <a:t>07.03.2019</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B642D677-EA39-4021-B3F6-17F04146F70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541011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0BC6F3C5-C31E-478E-BB5A-47C150A8A1C3}" type="datetimeFigureOut">
              <a:rPr lang="nb-NO" smtClean="0">
                <a:solidFill>
                  <a:prstClr val="black">
                    <a:tint val="75000"/>
                  </a:prstClr>
                </a:solidFill>
              </a:rPr>
              <a:pPr/>
              <a:t>07.03.2019</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B642D677-EA39-4021-B3F6-17F04146F70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267105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6F3C5-C31E-478E-BB5A-47C150A8A1C3}" type="datetimeFigureOut">
              <a:rPr lang="nb-NO" smtClean="0">
                <a:solidFill>
                  <a:prstClr val="black">
                    <a:tint val="75000"/>
                  </a:prstClr>
                </a:solidFill>
              </a:rPr>
              <a:pPr/>
              <a:t>07.03.2019</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B642D677-EA39-4021-B3F6-17F04146F70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545912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0BC6F3C5-C31E-478E-BB5A-47C150A8A1C3}" type="datetimeFigureOut">
              <a:rPr lang="nb-NO" smtClean="0">
                <a:solidFill>
                  <a:prstClr val="black">
                    <a:tint val="75000"/>
                  </a:prstClr>
                </a:solidFill>
              </a:rPr>
              <a:pPr/>
              <a:t>07.03.2019</a:t>
            </a:fld>
            <a:endParaRPr lang="nb-NO">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B642D677-EA39-4021-B3F6-17F04146F70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632562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0BC6F3C5-C31E-478E-BB5A-47C150A8A1C3}" type="datetimeFigureOut">
              <a:rPr lang="nb-NO" smtClean="0">
                <a:solidFill>
                  <a:prstClr val="black">
                    <a:tint val="75000"/>
                  </a:prstClr>
                </a:solidFill>
              </a:rPr>
              <a:pPr/>
              <a:t>07.03.2019</a:t>
            </a:fld>
            <a:endParaRPr lang="nb-NO">
              <a:solidFill>
                <a:prstClr val="black">
                  <a:tint val="75000"/>
                </a:prstClr>
              </a:solidFill>
            </a:endParaRPr>
          </a:p>
        </p:txBody>
      </p:sp>
      <p:sp>
        <p:nvSpPr>
          <p:cNvPr id="8" name="Footer Placeholder 7"/>
          <p:cNvSpPr>
            <a:spLocks noGrp="1"/>
          </p:cNvSpPr>
          <p:nvPr>
            <p:ph type="ftr" sz="quarter" idx="11"/>
          </p:nvPr>
        </p:nvSpPr>
        <p:spPr/>
        <p:txBody>
          <a:bodyPr/>
          <a:lstStyle/>
          <a:p>
            <a:endParaRPr lang="nb-NO">
              <a:solidFill>
                <a:prstClr val="black">
                  <a:tint val="75000"/>
                </a:prstClr>
              </a:solidFill>
            </a:endParaRPr>
          </a:p>
        </p:txBody>
      </p:sp>
      <p:sp>
        <p:nvSpPr>
          <p:cNvPr id="9" name="Slide Number Placeholder 8"/>
          <p:cNvSpPr>
            <a:spLocks noGrp="1"/>
          </p:cNvSpPr>
          <p:nvPr>
            <p:ph type="sldNum" sz="quarter" idx="12"/>
          </p:nvPr>
        </p:nvSpPr>
        <p:spPr/>
        <p:txBody>
          <a:bodyPr/>
          <a:lstStyle/>
          <a:p>
            <a:fld id="{B642D677-EA39-4021-B3F6-17F04146F70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952007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0BC6F3C5-C31E-478E-BB5A-47C150A8A1C3}" type="datetimeFigureOut">
              <a:rPr lang="nb-NO" smtClean="0">
                <a:solidFill>
                  <a:prstClr val="black">
                    <a:tint val="75000"/>
                  </a:prstClr>
                </a:solidFill>
              </a:rPr>
              <a:pPr/>
              <a:t>07.03.2019</a:t>
            </a:fld>
            <a:endParaRPr lang="nb-NO">
              <a:solidFill>
                <a:prstClr val="black">
                  <a:tint val="75000"/>
                </a:prstClr>
              </a:solidFill>
            </a:endParaRPr>
          </a:p>
        </p:txBody>
      </p:sp>
      <p:sp>
        <p:nvSpPr>
          <p:cNvPr id="4" name="Footer Placeholder 3"/>
          <p:cNvSpPr>
            <a:spLocks noGrp="1"/>
          </p:cNvSpPr>
          <p:nvPr>
            <p:ph type="ftr" sz="quarter" idx="11"/>
          </p:nvPr>
        </p:nvSpPr>
        <p:spPr/>
        <p:txBody>
          <a:bodyPr/>
          <a:lstStyle/>
          <a:p>
            <a:endParaRPr lang="nb-NO">
              <a:solidFill>
                <a:prstClr val="black">
                  <a:tint val="75000"/>
                </a:prstClr>
              </a:solidFill>
            </a:endParaRPr>
          </a:p>
        </p:txBody>
      </p:sp>
      <p:sp>
        <p:nvSpPr>
          <p:cNvPr id="5" name="Slide Number Placeholder 4"/>
          <p:cNvSpPr>
            <a:spLocks noGrp="1"/>
          </p:cNvSpPr>
          <p:nvPr>
            <p:ph type="sldNum" sz="quarter" idx="12"/>
          </p:nvPr>
        </p:nvSpPr>
        <p:spPr/>
        <p:txBody>
          <a:bodyPr/>
          <a:lstStyle/>
          <a:p>
            <a:fld id="{B642D677-EA39-4021-B3F6-17F04146F70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180797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6F3C5-C31E-478E-BB5A-47C150A8A1C3}" type="datetimeFigureOut">
              <a:rPr lang="nb-NO" smtClean="0">
                <a:solidFill>
                  <a:prstClr val="black">
                    <a:tint val="75000"/>
                  </a:prstClr>
                </a:solidFill>
              </a:rPr>
              <a:pPr/>
              <a:t>07.03.2019</a:t>
            </a:fld>
            <a:endParaRPr lang="nb-NO">
              <a:solidFill>
                <a:prstClr val="black">
                  <a:tint val="75000"/>
                </a:prstClr>
              </a:solidFill>
            </a:endParaRPr>
          </a:p>
        </p:txBody>
      </p:sp>
      <p:sp>
        <p:nvSpPr>
          <p:cNvPr id="3" name="Footer Placeholder 2"/>
          <p:cNvSpPr>
            <a:spLocks noGrp="1"/>
          </p:cNvSpPr>
          <p:nvPr>
            <p:ph type="ftr" sz="quarter" idx="11"/>
          </p:nvPr>
        </p:nvSpPr>
        <p:spPr/>
        <p:txBody>
          <a:bodyPr/>
          <a:lstStyle/>
          <a:p>
            <a:endParaRPr lang="nb-NO">
              <a:solidFill>
                <a:prstClr val="black">
                  <a:tint val="75000"/>
                </a:prstClr>
              </a:solidFill>
            </a:endParaRPr>
          </a:p>
        </p:txBody>
      </p:sp>
      <p:sp>
        <p:nvSpPr>
          <p:cNvPr id="4" name="Slide Number Placeholder 3"/>
          <p:cNvSpPr>
            <a:spLocks noGrp="1"/>
          </p:cNvSpPr>
          <p:nvPr>
            <p:ph type="sldNum" sz="quarter" idx="12"/>
          </p:nvPr>
        </p:nvSpPr>
        <p:spPr/>
        <p:txBody>
          <a:bodyPr/>
          <a:lstStyle/>
          <a:p>
            <a:fld id="{B642D677-EA39-4021-B3F6-17F04146F70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4777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nb-NO"/>
          </a:p>
        </p:txBody>
      </p:sp>
      <p:sp>
        <p:nvSpPr>
          <p:cNvPr id="5" name="Rectangle 11"/>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8AAC3D1D-3415-4341-9B6D-C8DAECE58BE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6F3C5-C31E-478E-BB5A-47C150A8A1C3}" type="datetimeFigureOut">
              <a:rPr lang="nb-NO" smtClean="0">
                <a:solidFill>
                  <a:prstClr val="black">
                    <a:tint val="75000"/>
                  </a:prstClr>
                </a:solidFill>
              </a:rPr>
              <a:pPr/>
              <a:t>07.03.2019</a:t>
            </a:fld>
            <a:endParaRPr lang="nb-NO">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B642D677-EA39-4021-B3F6-17F04146F70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50526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6F3C5-C31E-478E-BB5A-47C150A8A1C3}" type="datetimeFigureOut">
              <a:rPr lang="nb-NO" smtClean="0">
                <a:solidFill>
                  <a:prstClr val="black">
                    <a:tint val="75000"/>
                  </a:prstClr>
                </a:solidFill>
              </a:rPr>
              <a:pPr/>
              <a:t>07.03.2019</a:t>
            </a:fld>
            <a:endParaRPr lang="nb-NO">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B642D677-EA39-4021-B3F6-17F04146F70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998707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0BC6F3C5-C31E-478E-BB5A-47C150A8A1C3}" type="datetimeFigureOut">
              <a:rPr lang="nb-NO" smtClean="0">
                <a:solidFill>
                  <a:prstClr val="black">
                    <a:tint val="75000"/>
                  </a:prstClr>
                </a:solidFill>
              </a:rPr>
              <a:pPr/>
              <a:t>07.03.2019</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B642D677-EA39-4021-B3F6-17F04146F70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802282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0BC6F3C5-C31E-478E-BB5A-47C150A8A1C3}" type="datetimeFigureOut">
              <a:rPr lang="nb-NO" smtClean="0">
                <a:solidFill>
                  <a:prstClr val="black">
                    <a:tint val="75000"/>
                  </a:prstClr>
                </a:solidFill>
              </a:rPr>
              <a:pPr/>
              <a:t>07.03.2019</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B642D677-EA39-4021-B3F6-17F04146F70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91459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64357368-7AFA-404D-9095-EB0C7B234BB5}" type="datetimeFigureOut">
              <a:rPr lang="nb-NO" smtClean="0">
                <a:solidFill>
                  <a:prstClr val="black">
                    <a:tint val="75000"/>
                  </a:prstClr>
                </a:solidFill>
              </a:rPr>
              <a:pPr/>
              <a:t>07.03.2019</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1A83486B-C752-40BB-8E9B-FB380117801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372357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64357368-7AFA-404D-9095-EB0C7B234BB5}" type="datetimeFigureOut">
              <a:rPr lang="nb-NO" smtClean="0">
                <a:solidFill>
                  <a:prstClr val="black">
                    <a:tint val="75000"/>
                  </a:prstClr>
                </a:solidFill>
              </a:rPr>
              <a:pPr/>
              <a:t>07.03.2019</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1A83486B-C752-40BB-8E9B-FB380117801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578597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357368-7AFA-404D-9095-EB0C7B234BB5}" type="datetimeFigureOut">
              <a:rPr lang="nb-NO" smtClean="0">
                <a:solidFill>
                  <a:prstClr val="black">
                    <a:tint val="75000"/>
                  </a:prstClr>
                </a:solidFill>
              </a:rPr>
              <a:pPr/>
              <a:t>07.03.2019</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1A83486B-C752-40BB-8E9B-FB380117801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4594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64357368-7AFA-404D-9095-EB0C7B234BB5}" type="datetimeFigureOut">
              <a:rPr lang="nb-NO" smtClean="0">
                <a:solidFill>
                  <a:prstClr val="black">
                    <a:tint val="75000"/>
                  </a:prstClr>
                </a:solidFill>
              </a:rPr>
              <a:pPr/>
              <a:t>07.03.2019</a:t>
            </a:fld>
            <a:endParaRPr lang="nb-NO">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1A83486B-C752-40BB-8E9B-FB380117801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01365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64357368-7AFA-404D-9095-EB0C7B234BB5}" type="datetimeFigureOut">
              <a:rPr lang="nb-NO" smtClean="0">
                <a:solidFill>
                  <a:prstClr val="black">
                    <a:tint val="75000"/>
                  </a:prstClr>
                </a:solidFill>
              </a:rPr>
              <a:pPr/>
              <a:t>07.03.2019</a:t>
            </a:fld>
            <a:endParaRPr lang="nb-NO">
              <a:solidFill>
                <a:prstClr val="black">
                  <a:tint val="75000"/>
                </a:prstClr>
              </a:solidFill>
            </a:endParaRPr>
          </a:p>
        </p:txBody>
      </p:sp>
      <p:sp>
        <p:nvSpPr>
          <p:cNvPr id="8" name="Footer Placeholder 7"/>
          <p:cNvSpPr>
            <a:spLocks noGrp="1"/>
          </p:cNvSpPr>
          <p:nvPr>
            <p:ph type="ftr" sz="quarter" idx="11"/>
          </p:nvPr>
        </p:nvSpPr>
        <p:spPr/>
        <p:txBody>
          <a:bodyPr/>
          <a:lstStyle/>
          <a:p>
            <a:endParaRPr lang="nb-NO">
              <a:solidFill>
                <a:prstClr val="black">
                  <a:tint val="75000"/>
                </a:prstClr>
              </a:solidFill>
            </a:endParaRPr>
          </a:p>
        </p:txBody>
      </p:sp>
      <p:sp>
        <p:nvSpPr>
          <p:cNvPr id="9" name="Slide Number Placeholder 8"/>
          <p:cNvSpPr>
            <a:spLocks noGrp="1"/>
          </p:cNvSpPr>
          <p:nvPr>
            <p:ph type="sldNum" sz="quarter" idx="12"/>
          </p:nvPr>
        </p:nvSpPr>
        <p:spPr/>
        <p:txBody>
          <a:bodyPr/>
          <a:lstStyle/>
          <a:p>
            <a:fld id="{1A83486B-C752-40BB-8E9B-FB380117801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47494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64357368-7AFA-404D-9095-EB0C7B234BB5}" type="datetimeFigureOut">
              <a:rPr lang="nb-NO" smtClean="0">
                <a:solidFill>
                  <a:prstClr val="black">
                    <a:tint val="75000"/>
                  </a:prstClr>
                </a:solidFill>
              </a:rPr>
              <a:pPr/>
              <a:t>07.03.2019</a:t>
            </a:fld>
            <a:endParaRPr lang="nb-NO">
              <a:solidFill>
                <a:prstClr val="black">
                  <a:tint val="75000"/>
                </a:prstClr>
              </a:solidFill>
            </a:endParaRPr>
          </a:p>
        </p:txBody>
      </p:sp>
      <p:sp>
        <p:nvSpPr>
          <p:cNvPr id="4" name="Footer Placeholder 3"/>
          <p:cNvSpPr>
            <a:spLocks noGrp="1"/>
          </p:cNvSpPr>
          <p:nvPr>
            <p:ph type="ftr" sz="quarter" idx="11"/>
          </p:nvPr>
        </p:nvSpPr>
        <p:spPr/>
        <p:txBody>
          <a:bodyPr/>
          <a:lstStyle/>
          <a:p>
            <a:endParaRPr lang="nb-NO">
              <a:solidFill>
                <a:prstClr val="black">
                  <a:tint val="75000"/>
                </a:prstClr>
              </a:solidFill>
            </a:endParaRPr>
          </a:p>
        </p:txBody>
      </p:sp>
      <p:sp>
        <p:nvSpPr>
          <p:cNvPr id="5" name="Slide Number Placeholder 4"/>
          <p:cNvSpPr>
            <a:spLocks noGrp="1"/>
          </p:cNvSpPr>
          <p:nvPr>
            <p:ph type="sldNum" sz="quarter" idx="12"/>
          </p:nvPr>
        </p:nvSpPr>
        <p:spPr/>
        <p:txBody>
          <a:bodyPr/>
          <a:lstStyle/>
          <a:p>
            <a:fld id="{1A83486B-C752-40BB-8E9B-FB380117801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02822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endParaRPr lang="nb-NO"/>
          </a:p>
        </p:txBody>
      </p:sp>
      <p:sp>
        <p:nvSpPr>
          <p:cNvPr id="6" name="Rectangle 11"/>
          <p:cNvSpPr>
            <a:spLocks noGrp="1" noChangeArrowheads="1"/>
          </p:cNvSpPr>
          <p:nvPr>
            <p:ph type="ftr" sz="quarter" idx="11"/>
          </p:nvPr>
        </p:nvSpPr>
        <p:spPr/>
        <p:txBody>
          <a:bodyPr/>
          <a:lstStyle>
            <a:lvl1pPr>
              <a:defRPr/>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pPr>
              <a:defRPr/>
            </a:pPr>
            <a:fld id="{92A02AEF-9B37-3D49-A137-02474C350EA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57368-7AFA-404D-9095-EB0C7B234BB5}" type="datetimeFigureOut">
              <a:rPr lang="nb-NO" smtClean="0">
                <a:solidFill>
                  <a:prstClr val="black">
                    <a:tint val="75000"/>
                  </a:prstClr>
                </a:solidFill>
              </a:rPr>
              <a:pPr/>
              <a:t>07.03.2019</a:t>
            </a:fld>
            <a:endParaRPr lang="nb-NO">
              <a:solidFill>
                <a:prstClr val="black">
                  <a:tint val="75000"/>
                </a:prstClr>
              </a:solidFill>
            </a:endParaRPr>
          </a:p>
        </p:txBody>
      </p:sp>
      <p:sp>
        <p:nvSpPr>
          <p:cNvPr id="3" name="Footer Placeholder 2"/>
          <p:cNvSpPr>
            <a:spLocks noGrp="1"/>
          </p:cNvSpPr>
          <p:nvPr>
            <p:ph type="ftr" sz="quarter" idx="11"/>
          </p:nvPr>
        </p:nvSpPr>
        <p:spPr/>
        <p:txBody>
          <a:bodyPr/>
          <a:lstStyle/>
          <a:p>
            <a:endParaRPr lang="nb-NO">
              <a:solidFill>
                <a:prstClr val="black">
                  <a:tint val="75000"/>
                </a:prstClr>
              </a:solidFill>
            </a:endParaRPr>
          </a:p>
        </p:txBody>
      </p:sp>
      <p:sp>
        <p:nvSpPr>
          <p:cNvPr id="4" name="Slide Number Placeholder 3"/>
          <p:cNvSpPr>
            <a:spLocks noGrp="1"/>
          </p:cNvSpPr>
          <p:nvPr>
            <p:ph type="sldNum" sz="quarter" idx="12"/>
          </p:nvPr>
        </p:nvSpPr>
        <p:spPr/>
        <p:txBody>
          <a:bodyPr/>
          <a:lstStyle/>
          <a:p>
            <a:fld id="{1A83486B-C752-40BB-8E9B-FB380117801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893780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57368-7AFA-404D-9095-EB0C7B234BB5}" type="datetimeFigureOut">
              <a:rPr lang="nb-NO" smtClean="0">
                <a:solidFill>
                  <a:prstClr val="black">
                    <a:tint val="75000"/>
                  </a:prstClr>
                </a:solidFill>
              </a:rPr>
              <a:pPr/>
              <a:t>07.03.2019</a:t>
            </a:fld>
            <a:endParaRPr lang="nb-NO">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1A83486B-C752-40BB-8E9B-FB380117801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738330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57368-7AFA-404D-9095-EB0C7B234BB5}" type="datetimeFigureOut">
              <a:rPr lang="nb-NO" smtClean="0">
                <a:solidFill>
                  <a:prstClr val="black">
                    <a:tint val="75000"/>
                  </a:prstClr>
                </a:solidFill>
              </a:rPr>
              <a:pPr/>
              <a:t>07.03.2019</a:t>
            </a:fld>
            <a:endParaRPr lang="nb-NO">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1A83486B-C752-40BB-8E9B-FB380117801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579386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64357368-7AFA-404D-9095-EB0C7B234BB5}" type="datetimeFigureOut">
              <a:rPr lang="nb-NO" smtClean="0">
                <a:solidFill>
                  <a:prstClr val="black">
                    <a:tint val="75000"/>
                  </a:prstClr>
                </a:solidFill>
              </a:rPr>
              <a:pPr/>
              <a:t>07.03.2019</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1A83486B-C752-40BB-8E9B-FB380117801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41675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64357368-7AFA-404D-9095-EB0C7B234BB5}" type="datetimeFigureOut">
              <a:rPr lang="nb-NO" smtClean="0">
                <a:solidFill>
                  <a:prstClr val="black">
                    <a:tint val="75000"/>
                  </a:prstClr>
                </a:solidFill>
              </a:rPr>
              <a:pPr/>
              <a:t>07.03.2019</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1A83486B-C752-40BB-8E9B-FB380117801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77615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9330866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5"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554E5A98-231D-754A-BE71-DD0F181708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758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5"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8AAC3D1D-3415-4341-9B6D-C8DAECE58B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6577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6"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7" name="Rectangle 12"/>
          <p:cNvSpPr>
            <a:spLocks noGrp="1" noChangeArrowheads="1"/>
          </p:cNvSpPr>
          <p:nvPr>
            <p:ph type="sldNum" sz="quarter" idx="12"/>
          </p:nvPr>
        </p:nvSpPr>
        <p:spPr/>
        <p:txBody>
          <a:bodyPr/>
          <a:lstStyle>
            <a:lvl1pPr>
              <a:defRPr/>
            </a:lvl1pPr>
          </a:lstStyle>
          <a:p>
            <a:pPr>
              <a:defRPr/>
            </a:pPr>
            <a:fld id="{92A02AEF-9B37-3D49-A137-02474C350E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9557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8"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9" name="Rectangle 12"/>
          <p:cNvSpPr>
            <a:spLocks noGrp="1" noChangeArrowheads="1"/>
          </p:cNvSpPr>
          <p:nvPr>
            <p:ph type="sldNum" sz="quarter" idx="12"/>
          </p:nvPr>
        </p:nvSpPr>
        <p:spPr/>
        <p:txBody>
          <a:bodyPr/>
          <a:lstStyle>
            <a:lvl1pPr>
              <a:defRPr/>
            </a:lvl1pPr>
          </a:lstStyle>
          <a:p>
            <a:pPr>
              <a:defRPr/>
            </a:pPr>
            <a:fld id="{0CE11D12-E1D5-D44B-8E48-B0E04450B3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114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endParaRPr lang="nb-NO"/>
          </a:p>
        </p:txBody>
      </p:sp>
      <p:sp>
        <p:nvSpPr>
          <p:cNvPr id="8" name="Rectangle 11"/>
          <p:cNvSpPr>
            <a:spLocks noGrp="1" noChangeArrowheads="1"/>
          </p:cNvSpPr>
          <p:nvPr>
            <p:ph type="ftr" sz="quarter" idx="11"/>
          </p:nvPr>
        </p:nvSpPr>
        <p:spPr/>
        <p:txBody>
          <a:bodyPr/>
          <a:lstStyle>
            <a:lvl1pPr>
              <a:defRPr/>
            </a:lvl1pPr>
          </a:lstStyle>
          <a:p>
            <a:pPr>
              <a:defRPr/>
            </a:pPr>
            <a:endParaRPr lang="en-US"/>
          </a:p>
        </p:txBody>
      </p:sp>
      <p:sp>
        <p:nvSpPr>
          <p:cNvPr id="9" name="Rectangle 12"/>
          <p:cNvSpPr>
            <a:spLocks noGrp="1" noChangeArrowheads="1"/>
          </p:cNvSpPr>
          <p:nvPr>
            <p:ph type="sldNum" sz="quarter" idx="12"/>
          </p:nvPr>
        </p:nvSpPr>
        <p:spPr/>
        <p:txBody>
          <a:bodyPr/>
          <a:lstStyle>
            <a:lvl1pPr>
              <a:defRPr/>
            </a:lvl1pPr>
          </a:lstStyle>
          <a:p>
            <a:pPr>
              <a:defRPr/>
            </a:pPr>
            <a:fld id="{0CE11D12-E1D5-D44B-8E48-B0E04450B35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4"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5" name="Rectangle 12"/>
          <p:cNvSpPr>
            <a:spLocks noGrp="1" noChangeArrowheads="1"/>
          </p:cNvSpPr>
          <p:nvPr>
            <p:ph type="sldNum" sz="quarter" idx="12"/>
          </p:nvPr>
        </p:nvSpPr>
        <p:spPr/>
        <p:txBody>
          <a:bodyPr/>
          <a:lstStyle>
            <a:lvl1pPr>
              <a:defRPr/>
            </a:lvl1pPr>
          </a:lstStyle>
          <a:p>
            <a:pPr>
              <a:defRPr/>
            </a:pPr>
            <a:fld id="{C78529E3-5F83-764A-B942-A83F6EE74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1366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3"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4" name="Rectangle 12"/>
          <p:cNvSpPr>
            <a:spLocks noGrp="1" noChangeArrowheads="1"/>
          </p:cNvSpPr>
          <p:nvPr>
            <p:ph type="sldNum" sz="quarter" idx="12"/>
          </p:nvPr>
        </p:nvSpPr>
        <p:spPr/>
        <p:txBody>
          <a:bodyPr/>
          <a:lstStyle>
            <a:lvl1pPr>
              <a:defRPr/>
            </a:lvl1pPr>
          </a:lstStyle>
          <a:p>
            <a:pPr>
              <a:defRPr/>
            </a:pPr>
            <a:fld id="{29E504F5-645A-594C-BAF0-F93026CA4A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01136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6"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7" name="Rectangle 12"/>
          <p:cNvSpPr>
            <a:spLocks noGrp="1" noChangeArrowheads="1"/>
          </p:cNvSpPr>
          <p:nvPr>
            <p:ph type="sldNum" sz="quarter" idx="12"/>
          </p:nvPr>
        </p:nvSpPr>
        <p:spPr/>
        <p:txBody>
          <a:bodyPr/>
          <a:lstStyle>
            <a:lvl1pPr>
              <a:defRPr/>
            </a:lvl1pPr>
          </a:lstStyle>
          <a:p>
            <a:pPr>
              <a:defRPr/>
            </a:pPr>
            <a:fld id="{055B71CB-E381-0846-B09C-0D1C245AF3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1821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6"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7" name="Rectangle 12"/>
          <p:cNvSpPr>
            <a:spLocks noGrp="1" noChangeArrowheads="1"/>
          </p:cNvSpPr>
          <p:nvPr>
            <p:ph type="sldNum" sz="quarter" idx="12"/>
          </p:nvPr>
        </p:nvSpPr>
        <p:spPr/>
        <p:txBody>
          <a:bodyPr/>
          <a:lstStyle>
            <a:lvl1pPr>
              <a:defRPr/>
            </a:lvl1pPr>
          </a:lstStyle>
          <a:p>
            <a:pPr>
              <a:defRPr/>
            </a:pPr>
            <a:fld id="{11A068DE-6464-E04C-9E13-ACDA79DED5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66588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5"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BE57389C-B62A-FC4E-883C-81C912132B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8232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endParaRPr lang="nb-NO">
              <a:solidFill>
                <a:srgbClr val="000000"/>
              </a:solidFill>
            </a:endParaRPr>
          </a:p>
        </p:txBody>
      </p:sp>
      <p:sp>
        <p:nvSpPr>
          <p:cNvPr id="5" name="Rectangle 11"/>
          <p:cNvSpPr>
            <a:spLocks noGrp="1" noChangeArrowheads="1"/>
          </p:cNvSpPr>
          <p:nvPr>
            <p:ph type="ftr" sz="quarter" idx="11"/>
          </p:nvPr>
        </p:nvSpPr>
        <p:spPr/>
        <p:txBody>
          <a:bodyPr/>
          <a:lstStyle>
            <a:lvl1pPr>
              <a:defRPr/>
            </a:lvl1pPr>
          </a:lstStyle>
          <a:p>
            <a:pPr>
              <a:defRPr/>
            </a:pPr>
            <a:r>
              <a:rPr lang="en-US" smtClean="0">
                <a:solidFill>
                  <a:srgbClr val="000000"/>
                </a:solidFill>
              </a:rPr>
              <a:t>Dialog møte 16 januar 2017</a:t>
            </a:r>
            <a:endParaRPr lang="en-US">
              <a:solidFill>
                <a:srgbClr val="0000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84E18950-947B-9A4A-93E1-88E3838D40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25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endParaRPr lang="nb-NO"/>
          </a:p>
        </p:txBody>
      </p:sp>
      <p:sp>
        <p:nvSpPr>
          <p:cNvPr id="4" name="Rectangle 11"/>
          <p:cNvSpPr>
            <a:spLocks noGrp="1" noChangeArrowheads="1"/>
          </p:cNvSpPr>
          <p:nvPr>
            <p:ph type="ftr" sz="quarter" idx="11"/>
          </p:nvPr>
        </p:nvSpPr>
        <p:spPr/>
        <p:txBody>
          <a:bodyPr/>
          <a:lstStyle>
            <a:lvl1pPr>
              <a:defRPr/>
            </a:lvl1pPr>
          </a:lstStyle>
          <a:p>
            <a:pPr>
              <a:defRPr/>
            </a:pPr>
            <a:endParaRPr lang="en-US"/>
          </a:p>
        </p:txBody>
      </p:sp>
      <p:sp>
        <p:nvSpPr>
          <p:cNvPr id="5" name="Rectangle 12"/>
          <p:cNvSpPr>
            <a:spLocks noGrp="1" noChangeArrowheads="1"/>
          </p:cNvSpPr>
          <p:nvPr>
            <p:ph type="sldNum" sz="quarter" idx="12"/>
          </p:nvPr>
        </p:nvSpPr>
        <p:spPr/>
        <p:txBody>
          <a:bodyPr/>
          <a:lstStyle>
            <a:lvl1pPr>
              <a:defRPr/>
            </a:lvl1pPr>
          </a:lstStyle>
          <a:p>
            <a:pPr>
              <a:defRPr/>
            </a:pPr>
            <a:fld id="{C78529E3-5F83-764A-B942-A83F6EE74B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endParaRPr lang="nb-NO"/>
          </a:p>
        </p:txBody>
      </p:sp>
      <p:sp>
        <p:nvSpPr>
          <p:cNvPr id="3" name="Rectangle 11"/>
          <p:cNvSpPr>
            <a:spLocks noGrp="1" noChangeArrowheads="1"/>
          </p:cNvSpPr>
          <p:nvPr>
            <p:ph type="ftr" sz="quarter" idx="11"/>
          </p:nvPr>
        </p:nvSpPr>
        <p:spPr/>
        <p:txBody>
          <a:bodyPr/>
          <a:lstStyle>
            <a:lvl1pPr>
              <a:defRPr/>
            </a:lvl1pPr>
          </a:lstStyle>
          <a:p>
            <a:pPr>
              <a:defRPr/>
            </a:pPr>
            <a:endParaRPr lang="en-US"/>
          </a:p>
        </p:txBody>
      </p:sp>
      <p:sp>
        <p:nvSpPr>
          <p:cNvPr id="4" name="Rectangle 12"/>
          <p:cNvSpPr>
            <a:spLocks noGrp="1" noChangeArrowheads="1"/>
          </p:cNvSpPr>
          <p:nvPr>
            <p:ph type="sldNum" sz="quarter" idx="12"/>
          </p:nvPr>
        </p:nvSpPr>
        <p:spPr/>
        <p:txBody>
          <a:bodyPr/>
          <a:lstStyle>
            <a:lvl1pPr>
              <a:defRPr/>
            </a:lvl1pPr>
          </a:lstStyle>
          <a:p>
            <a:pPr>
              <a:defRPr/>
            </a:pPr>
            <a:fld id="{29E504F5-645A-594C-BAF0-F93026CA4A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nb-NO"/>
          </a:p>
        </p:txBody>
      </p:sp>
      <p:sp>
        <p:nvSpPr>
          <p:cNvPr id="6" name="Rectangle 11"/>
          <p:cNvSpPr>
            <a:spLocks noGrp="1" noChangeArrowheads="1"/>
          </p:cNvSpPr>
          <p:nvPr>
            <p:ph type="ftr" sz="quarter" idx="11"/>
          </p:nvPr>
        </p:nvSpPr>
        <p:spPr/>
        <p:txBody>
          <a:bodyPr/>
          <a:lstStyle>
            <a:lvl1pPr>
              <a:defRPr/>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pPr>
              <a:defRPr/>
            </a:pPr>
            <a:fld id="{055B71CB-E381-0846-B09C-0D1C245AF3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nb-NO"/>
          </a:p>
        </p:txBody>
      </p:sp>
      <p:sp>
        <p:nvSpPr>
          <p:cNvPr id="6" name="Rectangle 11"/>
          <p:cNvSpPr>
            <a:spLocks noGrp="1" noChangeArrowheads="1"/>
          </p:cNvSpPr>
          <p:nvPr>
            <p:ph type="ftr" sz="quarter" idx="11"/>
          </p:nvPr>
        </p:nvSpPr>
        <p:spPr/>
        <p:txBody>
          <a:bodyPr/>
          <a:lstStyle>
            <a:lvl1pPr>
              <a:defRPr/>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pPr>
              <a:defRPr/>
            </a:pPr>
            <a:fld id="{11A068DE-6464-E04C-9E13-ACDA79DED5C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endParaRPr lang="nb-NO"/>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endParaRPr lang="en-US"/>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BA1A4FF5-9392-6845-AD51-AA6F281DD362}" type="slidenum">
              <a:rPr lang="en-US"/>
              <a:pPr>
                <a:defRPr/>
              </a:pPr>
              <a:t>‹#›</a:t>
            </a:fld>
            <a:endParaRPr lang="en-US"/>
          </a:p>
        </p:txBody>
      </p:sp>
      <p:pic>
        <p:nvPicPr>
          <p:cNvPr id="8" name="Picture 7" descr="MED_IMB_A.png"/>
          <p:cNvPicPr>
            <a:picLocks noChangeAspect="1"/>
          </p:cNvPicPr>
          <p:nvPr/>
        </p:nvPicPr>
        <p:blipFill>
          <a:blip r:embed="rId13"/>
          <a:stretch>
            <a:fillRect/>
          </a:stretch>
        </p:blipFill>
        <p:spPr>
          <a:xfrm>
            <a:off x="304800" y="228600"/>
            <a:ext cx="3429872" cy="325989"/>
          </a:xfrm>
          <a:prstGeom prst="rect">
            <a:avLst/>
          </a:prstGeom>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endParaRPr lang="nb-NO">
              <a:solidFill>
                <a:srgbClr val="000000"/>
              </a:solidFill>
            </a:endParaRPr>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en-US" smtClean="0">
                <a:solidFill>
                  <a:srgbClr val="000000"/>
                </a:solidFill>
              </a:rPr>
              <a:t>Dialog møte 16 januar 2017</a:t>
            </a:r>
            <a:endParaRPr lang="en-US">
              <a:solidFill>
                <a:srgbClr val="000000"/>
              </a:solidFill>
            </a:endParaRPr>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BA1A4FF5-9392-6845-AD51-AA6F281DD362}" type="slidenum">
              <a:rPr lang="en-US">
                <a:solidFill>
                  <a:srgbClr val="000000"/>
                </a:solidFill>
              </a:rPr>
              <a:pPr>
                <a:defRPr/>
              </a:pPr>
              <a:t>‹#›</a:t>
            </a:fld>
            <a:endParaRPr lang="en-US">
              <a:solidFill>
                <a:srgbClr val="000000"/>
              </a:solidFill>
            </a:endParaRPr>
          </a:p>
        </p:txBody>
      </p:sp>
      <p:pic>
        <p:nvPicPr>
          <p:cNvPr id="8" name="Picture 7" descr="MED_IMB_A.png"/>
          <p:cNvPicPr>
            <a:picLocks noChangeAspect="1"/>
          </p:cNvPicPr>
          <p:nvPr/>
        </p:nvPicPr>
        <p:blipFill>
          <a:blip r:embed="rId13"/>
          <a:stretch>
            <a:fillRect/>
          </a:stretch>
        </p:blipFill>
        <p:spPr>
          <a:xfrm>
            <a:off x="304800" y="228600"/>
            <a:ext cx="3429872" cy="325989"/>
          </a:xfrm>
          <a:prstGeom prst="rect">
            <a:avLst/>
          </a:prstGeom>
        </p:spPr>
      </p:pic>
    </p:spTree>
    <p:extLst>
      <p:ext uri="{BB962C8B-B14F-4D97-AF65-F5344CB8AC3E}">
        <p14:creationId xmlns:p14="http://schemas.microsoft.com/office/powerpoint/2010/main" val="329703214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0BC6F3C5-C31E-478E-BB5A-47C150A8A1C3}" type="datetimeFigureOut">
              <a:rPr lang="nb-NO" smtClean="0">
                <a:solidFill>
                  <a:prstClr val="black">
                    <a:tint val="75000"/>
                  </a:prstClr>
                </a:solidFill>
                <a:latin typeface="Calibri"/>
                <a:ea typeface="+mn-ea"/>
                <a:cs typeface="+mn-cs"/>
              </a:rPr>
              <a:pPr eaLnBrk="1" fontAlgn="auto" hangingPunct="1">
                <a:spcBef>
                  <a:spcPts val="0"/>
                </a:spcBef>
                <a:spcAft>
                  <a:spcPts val="0"/>
                </a:spcAft>
              </a:pPr>
              <a:t>07.03.2019</a:t>
            </a:fld>
            <a:endParaRPr lang="nb-NO">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nb-NO">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42D677-EA39-4021-B3F6-17F04146F702}" type="slidenum">
              <a:rPr lang="nb-NO" smtClean="0">
                <a:solidFill>
                  <a:prstClr val="black">
                    <a:tint val="75000"/>
                  </a:prstClr>
                </a:solidFill>
                <a:latin typeface="Calibri"/>
                <a:ea typeface="+mn-ea"/>
                <a:cs typeface="+mn-cs"/>
              </a:rPr>
              <a:pPr eaLnBrk="1" fontAlgn="auto" hangingPunct="1">
                <a:spcBef>
                  <a:spcPts val="0"/>
                </a:spcBef>
                <a:spcAft>
                  <a:spcPts val="0"/>
                </a:spcAft>
              </a:pPr>
              <a:t>‹#›</a:t>
            </a:fld>
            <a:endParaRPr lang="nb-NO">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4868089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4357368-7AFA-404D-9095-EB0C7B234BB5}" type="datetimeFigureOut">
              <a:rPr lang="nb-NO" smtClean="0">
                <a:solidFill>
                  <a:prstClr val="black">
                    <a:tint val="75000"/>
                  </a:prstClr>
                </a:solidFill>
                <a:latin typeface="Calibri"/>
                <a:ea typeface="+mn-ea"/>
                <a:cs typeface="+mn-cs"/>
              </a:rPr>
              <a:pPr eaLnBrk="1" fontAlgn="auto" hangingPunct="1">
                <a:spcBef>
                  <a:spcPts val="0"/>
                </a:spcBef>
                <a:spcAft>
                  <a:spcPts val="0"/>
                </a:spcAft>
              </a:pPr>
              <a:t>07.03.2019</a:t>
            </a:fld>
            <a:endParaRPr lang="nb-NO">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nb-NO">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A83486B-C752-40BB-8E9B-FB380117801A}" type="slidenum">
              <a:rPr lang="nb-NO" smtClean="0">
                <a:solidFill>
                  <a:prstClr val="black">
                    <a:tint val="75000"/>
                  </a:prstClr>
                </a:solidFill>
                <a:latin typeface="Calibri"/>
                <a:ea typeface="+mn-ea"/>
                <a:cs typeface="+mn-cs"/>
              </a:rPr>
              <a:pPr eaLnBrk="1" fontAlgn="auto" hangingPunct="1">
                <a:spcBef>
                  <a:spcPts val="0"/>
                </a:spcBef>
                <a:spcAft>
                  <a:spcPts val="0"/>
                </a:spcAft>
              </a:pPr>
              <a:t>‹#›</a:t>
            </a:fld>
            <a:endParaRPr lang="nb-NO">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2962990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endParaRPr lang="nb-NO">
              <a:solidFill>
                <a:srgbClr val="000000"/>
              </a:solidFill>
            </a:endParaRPr>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en-US" smtClean="0">
                <a:solidFill>
                  <a:srgbClr val="000000"/>
                </a:solidFill>
              </a:rPr>
              <a:t>Dialog møte 16 januar 2017</a:t>
            </a:r>
            <a:endParaRPr lang="en-US">
              <a:solidFill>
                <a:srgbClr val="000000"/>
              </a:solidFill>
            </a:endParaRPr>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BA1A4FF5-9392-6845-AD51-AA6F281DD362}" type="slidenum">
              <a:rPr lang="en-US">
                <a:solidFill>
                  <a:srgbClr val="000000"/>
                </a:solidFill>
              </a:rPr>
              <a:pPr>
                <a:defRPr/>
              </a:pPr>
              <a:t>‹#›</a:t>
            </a:fld>
            <a:endParaRPr lang="en-US">
              <a:solidFill>
                <a:srgbClr val="000000"/>
              </a:solidFill>
            </a:endParaRPr>
          </a:p>
        </p:txBody>
      </p:sp>
      <p:pic>
        <p:nvPicPr>
          <p:cNvPr id="8" name="Picture 7" descr="MED_IMB_A.png"/>
          <p:cNvPicPr>
            <a:picLocks noChangeAspect="1"/>
          </p:cNvPicPr>
          <p:nvPr/>
        </p:nvPicPr>
        <p:blipFill>
          <a:blip r:embed="rId13"/>
          <a:stretch>
            <a:fillRect/>
          </a:stretch>
        </p:blipFill>
        <p:spPr>
          <a:xfrm>
            <a:off x="304800" y="228600"/>
            <a:ext cx="3429872" cy="325989"/>
          </a:xfrm>
          <a:prstGeom prst="rect">
            <a:avLst/>
          </a:prstGeom>
        </p:spPr>
      </p:pic>
    </p:spTree>
    <p:extLst>
      <p:ext uri="{BB962C8B-B14F-4D97-AF65-F5344CB8AC3E}">
        <p14:creationId xmlns:p14="http://schemas.microsoft.com/office/powerpoint/2010/main" val="64025976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no/url?sa=i&amp;rct=j&amp;q=&amp;esrc=s&amp;source=images&amp;cd=&amp;cad=rja&amp;uact=8&amp;ved=2ahUKEwjA4oGdwOvgAhVFcZoKHQ19DCEQjRx6BAgBEAU&amp;url=https://blog.founders.as/walkie-presents-slack-dialogs-294826b043a2&amp;psig=AOvVaw1H57wFpA4vw_D-s2jqJhvV&amp;ust=155189249079698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nb-NO" dirty="0"/>
              <a:t>Instituttrådsmøte </a:t>
            </a:r>
            <a:r>
              <a:rPr lang="nb-NO" dirty="0" smtClean="0"/>
              <a:t>7. mars 2019</a:t>
            </a:r>
            <a:r>
              <a:rPr lang="nb-NO" dirty="0"/>
              <a:t/>
            </a:r>
            <a:br>
              <a:rPr lang="nb-NO" dirty="0"/>
            </a:br>
            <a:endParaRPr lang="nb-NO" dirty="0"/>
          </a:p>
        </p:txBody>
      </p:sp>
      <p:sp>
        <p:nvSpPr>
          <p:cNvPr id="15363" name="Rectangle 3"/>
          <p:cNvSpPr>
            <a:spLocks noGrp="1" noChangeArrowheads="1"/>
          </p:cNvSpPr>
          <p:nvPr>
            <p:ph type="subTitle" idx="1"/>
          </p:nvPr>
        </p:nvSpPr>
        <p:spPr/>
        <p:txBody>
          <a:bodyPr/>
          <a:lstStyle/>
          <a:p>
            <a:r>
              <a:rPr lang="nb-NO" sz="3200" dirty="0" smtClean="0"/>
              <a:t>Oppstartsseminar for nytt instituttråd ved IMB</a:t>
            </a:r>
            <a:endParaRPr lang="nb-NO" sz="3200" dirty="0"/>
          </a:p>
        </p:txBody>
      </p:sp>
    </p:spTree>
    <p:extLst>
      <p:ext uri="{BB962C8B-B14F-4D97-AF65-F5344CB8AC3E}">
        <p14:creationId xmlns:p14="http://schemas.microsoft.com/office/powerpoint/2010/main" val="2991580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solidFill>
                  <a:schemeClr val="tx1"/>
                </a:solidFill>
              </a:rPr>
              <a:t>En god rolleforståelse krever en god </a:t>
            </a:r>
            <a:r>
              <a:rPr lang="nb-NO" dirty="0" smtClean="0">
                <a:solidFill>
                  <a:schemeClr val="tx1"/>
                </a:solidFill>
              </a:rPr>
              <a:t>organisasjonsforståelse</a:t>
            </a:r>
            <a:endParaRPr lang="nb-NO" dirty="0">
              <a:solidFill>
                <a:srgbClr val="FF0000"/>
              </a:solidFill>
            </a:endParaRPr>
          </a:p>
        </p:txBody>
      </p:sp>
      <p:sp>
        <p:nvSpPr>
          <p:cNvPr id="3" name="Content Placeholder 2"/>
          <p:cNvSpPr>
            <a:spLocks noGrp="1"/>
          </p:cNvSpPr>
          <p:nvPr>
            <p:ph idx="1"/>
          </p:nvPr>
        </p:nvSpPr>
        <p:spPr>
          <a:xfrm>
            <a:off x="990600" y="2194520"/>
            <a:ext cx="7696200" cy="4114800"/>
          </a:xfrm>
        </p:spPr>
        <p:txBody>
          <a:bodyPr/>
          <a:lstStyle/>
          <a:p>
            <a:pPr marL="0" indent="0">
              <a:buNone/>
            </a:pPr>
            <a:r>
              <a:rPr lang="nb-NO" sz="2000" dirty="0"/>
              <a:t>Styringslinjen ved </a:t>
            </a:r>
            <a:r>
              <a:rPr lang="nb-NO" sz="2000" dirty="0" smtClean="0"/>
              <a:t>MED og IMB:</a:t>
            </a:r>
            <a:endParaRPr lang="nb-NO" sz="2000" dirty="0"/>
          </a:p>
          <a:p>
            <a:r>
              <a:rPr lang="nb-NO" sz="2000" dirty="0" smtClean="0"/>
              <a:t>Dekan</a:t>
            </a:r>
          </a:p>
          <a:p>
            <a:r>
              <a:rPr lang="nb-NO" sz="2000" dirty="0" smtClean="0"/>
              <a:t>Instituttleder</a:t>
            </a:r>
          </a:p>
          <a:p>
            <a:r>
              <a:rPr lang="nb-NO" sz="2000" dirty="0" smtClean="0"/>
              <a:t>Avdelingsleder</a:t>
            </a:r>
          </a:p>
          <a:p>
            <a:r>
              <a:rPr lang="nb-NO" sz="2000" dirty="0" smtClean="0"/>
              <a:t>(Seksjonsleder)</a:t>
            </a:r>
          </a:p>
          <a:p>
            <a:r>
              <a:rPr lang="nb-NO" sz="2000" dirty="0" smtClean="0"/>
              <a:t>Gruppeleder</a:t>
            </a:r>
            <a:endParaRPr lang="nb-NO" sz="2000" dirty="0">
              <a:solidFill>
                <a:srgbClr val="FF0000"/>
              </a:solidFill>
            </a:endParaRPr>
          </a:p>
          <a:p>
            <a:pPr marL="0" indent="0">
              <a:buNone/>
            </a:pPr>
            <a:endParaRPr lang="nb-NO" sz="2000" dirty="0">
              <a:solidFill>
                <a:srgbClr val="FF0000"/>
              </a:solidFill>
            </a:endParaRPr>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11</a:t>
            </a:fld>
            <a:endParaRPr lang="en-US"/>
          </a:p>
        </p:txBody>
      </p:sp>
      <p:sp>
        <p:nvSpPr>
          <p:cNvPr id="5" name="Avrundet rektangel 4"/>
          <p:cNvSpPr/>
          <p:nvPr/>
        </p:nvSpPr>
        <p:spPr bwMode="auto">
          <a:xfrm>
            <a:off x="1043608" y="4941168"/>
            <a:ext cx="7632848" cy="122413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b-NO" b="1" dirty="0"/>
              <a:t>Enhetlig ledelse </a:t>
            </a:r>
            <a:r>
              <a:rPr lang="nb-NO" dirty="0"/>
              <a:t>fra fakultetsnivå og nedover; dvs. </a:t>
            </a:r>
            <a:r>
              <a:rPr lang="nb-NO" dirty="0" smtClean="0"/>
              <a:t>at henholdsvis dekan </a:t>
            </a:r>
            <a:r>
              <a:rPr lang="nb-NO" dirty="0"/>
              <a:t>og instituttleder har ansvar for samtlige funksjoner i egen organisasjon (vit, tek og </a:t>
            </a:r>
            <a:r>
              <a:rPr lang="nb-NO" dirty="0" err="1"/>
              <a:t>adm</a:t>
            </a:r>
            <a:r>
              <a:rPr lang="nb-NO" dirty="0" smtClean="0"/>
              <a:t>)</a:t>
            </a:r>
            <a:endParaRPr lang="nb-NO" dirty="0"/>
          </a:p>
        </p:txBody>
      </p:sp>
    </p:spTree>
    <p:extLst>
      <p:ext uri="{BB962C8B-B14F-4D97-AF65-F5344CB8AC3E}">
        <p14:creationId xmlns:p14="http://schemas.microsoft.com/office/powerpoint/2010/main" val="2856218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pPr>
              <a:defRPr/>
            </a:pPr>
            <a:fld id="{554E5A98-231D-754A-BE71-DD0F181708AA}" type="slidenum">
              <a:rPr lang="en-US" smtClean="0"/>
              <a:pPr>
                <a:defRPr/>
              </a:pPr>
              <a:t>12</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66799"/>
            <a:ext cx="8695705" cy="6074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886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990600" y="838200"/>
            <a:ext cx="7696200" cy="646584"/>
          </a:xfrm>
        </p:spPr>
        <p:txBody>
          <a:bodyPr/>
          <a:lstStyle/>
          <a:p>
            <a:r>
              <a:rPr lang="nb-NO" dirty="0" smtClean="0"/>
              <a:t>Ledergruppen ved IMB</a:t>
            </a:r>
            <a:endParaRPr lang="en-US" dirty="0"/>
          </a:p>
        </p:txBody>
      </p:sp>
      <p:sp>
        <p:nvSpPr>
          <p:cNvPr id="5" name="Avrundet rektangel 4"/>
          <p:cNvSpPr/>
          <p:nvPr/>
        </p:nvSpPr>
        <p:spPr bwMode="auto">
          <a:xfrm>
            <a:off x="4322581" y="2420888"/>
            <a:ext cx="4569899" cy="273630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4" name="Plassholder for innhold 3"/>
          <p:cNvSpPr>
            <a:spLocks noGrp="1"/>
          </p:cNvSpPr>
          <p:nvPr>
            <p:ph idx="1"/>
          </p:nvPr>
        </p:nvSpPr>
        <p:spPr>
          <a:xfrm>
            <a:off x="4427984" y="2564904"/>
            <a:ext cx="4464496" cy="2448272"/>
          </a:xfrm>
        </p:spPr>
        <p:txBody>
          <a:bodyPr/>
          <a:lstStyle/>
          <a:p>
            <a:pPr marL="0" indent="0">
              <a:buNone/>
            </a:pPr>
            <a:r>
              <a:rPr lang="en-US" sz="1400" dirty="0"/>
              <a:t>Lene Frost Andersen, </a:t>
            </a:r>
            <a:r>
              <a:rPr lang="en-US" sz="1400" dirty="0" err="1"/>
              <a:t>instituttleder</a:t>
            </a:r>
            <a:endParaRPr lang="en-US" sz="1400" dirty="0"/>
          </a:p>
          <a:p>
            <a:pPr marL="0" indent="0">
              <a:buNone/>
            </a:pPr>
            <a:r>
              <a:rPr lang="en-US" sz="1400" dirty="0" smtClean="0"/>
              <a:t>Philippe </a:t>
            </a:r>
            <a:r>
              <a:rPr lang="en-US" sz="1400" dirty="0"/>
              <a:t>Collas, </a:t>
            </a:r>
            <a:r>
              <a:rPr lang="en-US" sz="1400" dirty="0" err="1"/>
              <a:t>avdelingsleder</a:t>
            </a:r>
            <a:r>
              <a:rPr lang="en-US" sz="1400" dirty="0"/>
              <a:t>, </a:t>
            </a:r>
            <a:r>
              <a:rPr lang="en-US" sz="1400" dirty="0" err="1"/>
              <a:t>Molekylærmedisin</a:t>
            </a:r>
            <a:endParaRPr lang="en-US" sz="1400" dirty="0"/>
          </a:p>
          <a:p>
            <a:pPr marL="0" indent="0">
              <a:buNone/>
            </a:pPr>
            <a:r>
              <a:rPr lang="en-US" sz="1400" dirty="0" smtClean="0"/>
              <a:t>Rune </a:t>
            </a:r>
            <a:r>
              <a:rPr lang="en-US" sz="1400" dirty="0"/>
              <a:t>Blomhoff, </a:t>
            </a:r>
            <a:r>
              <a:rPr lang="en-US" sz="1400" dirty="0" err="1"/>
              <a:t>avdelingsleder</a:t>
            </a:r>
            <a:r>
              <a:rPr lang="en-US" sz="1400" dirty="0"/>
              <a:t>, </a:t>
            </a:r>
            <a:r>
              <a:rPr lang="en-US" sz="1400" dirty="0" err="1"/>
              <a:t>Ernæringsvitenskap</a:t>
            </a:r>
            <a:endParaRPr lang="en-US" sz="1400" dirty="0"/>
          </a:p>
          <a:p>
            <a:pPr marL="0" indent="0">
              <a:buNone/>
            </a:pPr>
            <a:r>
              <a:rPr lang="en-US" sz="1400" dirty="0" smtClean="0"/>
              <a:t>Reidar </a:t>
            </a:r>
            <a:r>
              <a:rPr lang="en-US" sz="1400" dirty="0"/>
              <a:t>Tyssen, </a:t>
            </a:r>
            <a:r>
              <a:rPr lang="en-US" sz="1400" dirty="0" err="1"/>
              <a:t>avdelingsleder</a:t>
            </a:r>
            <a:r>
              <a:rPr lang="en-US" sz="1400" dirty="0"/>
              <a:t>, </a:t>
            </a:r>
            <a:r>
              <a:rPr lang="en-US" sz="1400" dirty="0" err="1"/>
              <a:t>Adferdsvitenskap</a:t>
            </a:r>
            <a:endParaRPr lang="en-US" sz="1400" dirty="0"/>
          </a:p>
          <a:p>
            <a:pPr marL="0" indent="0">
              <a:buNone/>
            </a:pPr>
            <a:r>
              <a:rPr lang="en-US" sz="1400" dirty="0" smtClean="0"/>
              <a:t>Arnoldo </a:t>
            </a:r>
            <a:r>
              <a:rPr lang="en-US" sz="1400" dirty="0"/>
              <a:t>Frigessi, </a:t>
            </a:r>
            <a:r>
              <a:rPr lang="en-US" sz="1400" dirty="0" err="1"/>
              <a:t>avdelingsleder</a:t>
            </a:r>
            <a:r>
              <a:rPr lang="en-US" sz="1400" dirty="0"/>
              <a:t>, </a:t>
            </a:r>
            <a:r>
              <a:rPr lang="en-US" sz="1400" dirty="0" err="1"/>
              <a:t>Biostatistikk</a:t>
            </a:r>
            <a:endParaRPr lang="en-US" sz="1400" dirty="0"/>
          </a:p>
          <a:p>
            <a:pPr marL="0" indent="0">
              <a:buNone/>
            </a:pPr>
            <a:r>
              <a:rPr lang="en-US" sz="1400" dirty="0" smtClean="0"/>
              <a:t>Jarle </a:t>
            </a:r>
            <a:r>
              <a:rPr lang="en-US" sz="1400" dirty="0"/>
              <a:t>Breivik, </a:t>
            </a:r>
            <a:r>
              <a:rPr lang="en-US" sz="1400" dirty="0" err="1"/>
              <a:t>utdanningsleder</a:t>
            </a:r>
            <a:r>
              <a:rPr lang="en-US" sz="1400" dirty="0"/>
              <a:t> IMB</a:t>
            </a:r>
          </a:p>
          <a:p>
            <a:pPr marL="0" indent="0">
              <a:buNone/>
            </a:pPr>
            <a:r>
              <a:rPr lang="en-US" sz="1400" dirty="0" smtClean="0"/>
              <a:t>Uta </a:t>
            </a:r>
            <a:r>
              <a:rPr lang="en-US" sz="1400" dirty="0"/>
              <a:t>Sailer, </a:t>
            </a:r>
            <a:r>
              <a:rPr lang="en-US" sz="1400" dirty="0" err="1" smtClean="0"/>
              <a:t>forskerutdanningsleder</a:t>
            </a:r>
            <a:r>
              <a:rPr lang="en-US" sz="1400" dirty="0" smtClean="0"/>
              <a:t> </a:t>
            </a:r>
            <a:r>
              <a:rPr lang="en-US" sz="1400" dirty="0"/>
              <a:t>IMB</a:t>
            </a:r>
          </a:p>
          <a:p>
            <a:pPr marL="0" indent="0">
              <a:buNone/>
            </a:pPr>
            <a:r>
              <a:rPr lang="en-US" sz="1400" dirty="0" smtClean="0"/>
              <a:t>Linda </a:t>
            </a:r>
            <a:r>
              <a:rPr lang="en-US" sz="1400" dirty="0"/>
              <a:t>Teigland Helgesen, </a:t>
            </a:r>
            <a:r>
              <a:rPr lang="en-US" sz="1400" dirty="0" err="1" smtClean="0"/>
              <a:t>administrasjonssjef</a:t>
            </a:r>
            <a:endParaRPr lang="en-US" sz="1400" dirty="0" smtClean="0"/>
          </a:p>
          <a:p>
            <a:pPr marL="0" indent="0">
              <a:buNone/>
            </a:pPr>
            <a:endParaRPr lang="nb-NO" sz="1800" dirty="0"/>
          </a:p>
          <a:p>
            <a:pPr marL="0" indent="0">
              <a:buNone/>
            </a:pPr>
            <a:endParaRPr lang="en-US" sz="1800" dirty="0"/>
          </a:p>
          <a:p>
            <a:pPr marL="0" indent="0">
              <a:buNone/>
            </a:pPr>
            <a:endParaRPr lang="en-US" sz="1600" dirty="0"/>
          </a:p>
        </p:txBody>
      </p:sp>
      <p:sp>
        <p:nvSpPr>
          <p:cNvPr id="2" name="Plassholder for lysbildenummer 1"/>
          <p:cNvSpPr>
            <a:spLocks noGrp="1"/>
          </p:cNvSpPr>
          <p:nvPr>
            <p:ph type="sldNum" sz="quarter" idx="12"/>
          </p:nvPr>
        </p:nvSpPr>
        <p:spPr/>
        <p:txBody>
          <a:bodyPr/>
          <a:lstStyle/>
          <a:p>
            <a:pPr>
              <a:defRPr/>
            </a:pPr>
            <a:fld id="{29E504F5-645A-594C-BAF0-F93026CA4A0D}" type="slidenum">
              <a:rPr lang="en-US" smtClean="0"/>
              <a:pPr>
                <a:defRPr/>
              </a:pPr>
              <a:t>13</a:t>
            </a:fld>
            <a:endParaRPr lang="en-US"/>
          </a:p>
        </p:txBody>
      </p:sp>
      <p:sp>
        <p:nvSpPr>
          <p:cNvPr id="8" name="Multidokument 7"/>
          <p:cNvSpPr/>
          <p:nvPr/>
        </p:nvSpPr>
        <p:spPr bwMode="auto">
          <a:xfrm>
            <a:off x="179512" y="2204864"/>
            <a:ext cx="3927045" cy="4032448"/>
          </a:xfrm>
          <a:prstGeom prst="flowChartMultidocumen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6" name="Rektangel 5"/>
          <p:cNvSpPr/>
          <p:nvPr/>
        </p:nvSpPr>
        <p:spPr bwMode="auto">
          <a:xfrm>
            <a:off x="179512" y="3140968"/>
            <a:ext cx="2736304" cy="331236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Arial" panose="020B0604020202020204" pitchFamily="34" charset="0"/>
              <a:buChar char="•"/>
            </a:pPr>
            <a:r>
              <a:rPr lang="nb-NO" sz="1600" dirty="0"/>
              <a:t>Strategiske </a:t>
            </a:r>
            <a:r>
              <a:rPr lang="nb-NO" sz="1600" dirty="0" smtClean="0"/>
              <a:t>diskusjoner</a:t>
            </a:r>
          </a:p>
          <a:p>
            <a:pPr marL="800100" lvl="1" indent="-342900">
              <a:buFont typeface="Arial" panose="020B0604020202020204" pitchFamily="34" charset="0"/>
              <a:buChar char="•"/>
            </a:pPr>
            <a:r>
              <a:rPr lang="nb-NO" sz="1600" dirty="0"/>
              <a:t>Ø</a:t>
            </a:r>
            <a:r>
              <a:rPr lang="nb-NO" sz="1600" dirty="0" smtClean="0"/>
              <a:t>konomi</a:t>
            </a:r>
            <a:endParaRPr lang="nb-NO" sz="1600" dirty="0"/>
          </a:p>
          <a:p>
            <a:pPr marL="800100" lvl="1" indent="-342900">
              <a:buFont typeface="Arial" panose="020B0604020202020204" pitchFamily="34" charset="0"/>
              <a:buChar char="•"/>
            </a:pPr>
            <a:r>
              <a:rPr lang="nb-NO" sz="1600" dirty="0"/>
              <a:t>Forskning</a:t>
            </a:r>
          </a:p>
          <a:p>
            <a:pPr marL="800100" lvl="1" indent="-342900">
              <a:buFont typeface="Arial" panose="020B0604020202020204" pitchFamily="34" charset="0"/>
              <a:buChar char="•"/>
            </a:pPr>
            <a:r>
              <a:rPr lang="nb-NO" sz="1600" dirty="0" smtClean="0"/>
              <a:t>Undervisning</a:t>
            </a:r>
          </a:p>
          <a:p>
            <a:pPr marL="342900" indent="-342900">
              <a:buFont typeface="Arial" panose="020B0604020202020204" pitchFamily="34" charset="0"/>
              <a:buChar char="•"/>
            </a:pPr>
            <a:r>
              <a:rPr lang="nb-NO" sz="1600" dirty="0" smtClean="0"/>
              <a:t>Forankring </a:t>
            </a:r>
            <a:r>
              <a:rPr lang="nb-NO" sz="1600" dirty="0"/>
              <a:t>av beslutninger</a:t>
            </a:r>
          </a:p>
          <a:p>
            <a:pPr marL="800100" lvl="1" indent="-342900">
              <a:buFont typeface="Arial" panose="020B0604020202020204" pitchFamily="34" charset="0"/>
              <a:buChar char="•"/>
            </a:pPr>
            <a:r>
              <a:rPr lang="nb-NO" sz="1600" dirty="0" smtClean="0"/>
              <a:t>I ledergruppen</a:t>
            </a:r>
            <a:endParaRPr lang="nb-NO" sz="1600" dirty="0"/>
          </a:p>
          <a:p>
            <a:pPr marL="800100" lvl="1" indent="-342900">
              <a:buFont typeface="Arial" panose="020B0604020202020204" pitchFamily="34" charset="0"/>
              <a:buChar char="•"/>
            </a:pPr>
            <a:r>
              <a:rPr lang="nb-NO" sz="1600" dirty="0"/>
              <a:t>Nedover i </a:t>
            </a:r>
            <a:r>
              <a:rPr lang="nb-NO" sz="1600" dirty="0" smtClean="0"/>
              <a:t>linjen</a:t>
            </a:r>
            <a:endParaRPr lang="nb-NO" sz="1600" dirty="0"/>
          </a:p>
          <a:p>
            <a:pPr marL="342900" indent="-342900">
              <a:buFont typeface="Arial" panose="020B0604020202020204" pitchFamily="34" charset="0"/>
              <a:buChar char="•"/>
            </a:pPr>
            <a:r>
              <a:rPr lang="nb-NO" sz="1600" dirty="0" smtClean="0"/>
              <a:t>Gjennomføring </a:t>
            </a:r>
            <a:r>
              <a:rPr lang="nb-NO" sz="1600" dirty="0"/>
              <a:t>av konkrete oppgaver</a:t>
            </a:r>
          </a:p>
        </p:txBody>
      </p:sp>
    </p:spTree>
    <p:extLst>
      <p:ext uri="{BB962C8B-B14F-4D97-AF65-F5344CB8AC3E}">
        <p14:creationId xmlns:p14="http://schemas.microsoft.com/office/powerpoint/2010/main" val="4008191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Andre relevante organer</a:t>
            </a:r>
            <a:endParaRPr lang="nb-NO" dirty="0"/>
          </a:p>
        </p:txBody>
      </p:sp>
      <p:sp>
        <p:nvSpPr>
          <p:cNvPr id="3" name="Content Placeholder 2"/>
          <p:cNvSpPr>
            <a:spLocks noGrp="1"/>
          </p:cNvSpPr>
          <p:nvPr>
            <p:ph idx="1"/>
          </p:nvPr>
        </p:nvSpPr>
        <p:spPr/>
        <p:txBody>
          <a:bodyPr/>
          <a:lstStyle/>
          <a:p>
            <a:r>
              <a:rPr lang="nb-NO" dirty="0" smtClean="0"/>
              <a:t>UiOs styre</a:t>
            </a:r>
          </a:p>
          <a:p>
            <a:r>
              <a:rPr lang="nb-NO" dirty="0" smtClean="0"/>
              <a:t>MEDs styre</a:t>
            </a:r>
          </a:p>
          <a:p>
            <a:r>
              <a:rPr lang="nb-NO" dirty="0" smtClean="0"/>
              <a:t>IDF-møter </a:t>
            </a:r>
          </a:p>
          <a:p>
            <a:pPr marL="400050" lvl="1" indent="0">
              <a:buNone/>
            </a:pPr>
            <a:r>
              <a:rPr lang="nb-NO" sz="1400" dirty="0" smtClean="0"/>
              <a:t>Fakultetsledelsens informasjons-, drøftings- og forhandlingsmøter med de tillitsvalgte og ledende verneombud</a:t>
            </a:r>
          </a:p>
          <a:p>
            <a:r>
              <a:rPr lang="nb-NO" dirty="0" smtClean="0"/>
              <a:t>LAMU: Lokalt arbeidsmiljøutvalg</a:t>
            </a:r>
            <a:endParaRPr lang="nb-NO"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14</a:t>
            </a:fld>
            <a:endParaRPr lang="en-US"/>
          </a:p>
        </p:txBody>
      </p:sp>
    </p:spTree>
    <p:extLst>
      <p:ext uri="{BB962C8B-B14F-4D97-AF65-F5344CB8AC3E}">
        <p14:creationId xmlns:p14="http://schemas.microsoft.com/office/powerpoint/2010/main" val="1864372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Overordnede styringsdokumenter</a:t>
            </a:r>
            <a:endParaRPr lang="nb-NO" dirty="0"/>
          </a:p>
        </p:txBody>
      </p:sp>
      <p:sp>
        <p:nvSpPr>
          <p:cNvPr id="3" name="Content Placeholder 2"/>
          <p:cNvSpPr>
            <a:spLocks noGrp="1"/>
          </p:cNvSpPr>
          <p:nvPr>
            <p:ph idx="1"/>
          </p:nvPr>
        </p:nvSpPr>
        <p:spPr/>
        <p:txBody>
          <a:bodyPr/>
          <a:lstStyle/>
          <a:p>
            <a:r>
              <a:rPr lang="nb-NO" dirty="0" smtClean="0"/>
              <a:t>Strategi UiO-MED-IMB</a:t>
            </a:r>
          </a:p>
          <a:p>
            <a:r>
              <a:rPr lang="nb-NO" dirty="0" smtClean="0"/>
              <a:t>Årsplan </a:t>
            </a:r>
            <a:r>
              <a:rPr lang="nb-NO" dirty="0"/>
              <a:t>UiO-MED-IMB</a:t>
            </a:r>
          </a:p>
          <a:p>
            <a:r>
              <a:rPr lang="nb-NO" dirty="0"/>
              <a:t>Budsjett (årlig, samt 5-årig prognose)</a:t>
            </a:r>
          </a:p>
          <a:p>
            <a:r>
              <a:rPr lang="nb-NO" dirty="0" smtClean="0"/>
              <a:t>Virksomhetsrapportering 3 ganger per år</a:t>
            </a:r>
          </a:p>
          <a:p>
            <a:pPr marL="0" indent="0">
              <a:buNone/>
            </a:pPr>
            <a:endParaRPr lang="nb-NO"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15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800" y="4293096"/>
            <a:ext cx="2152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986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årsplan</a:t>
            </a:r>
            <a:endParaRPr lang="nb-NO" dirty="0"/>
          </a:p>
        </p:txBody>
      </p:sp>
      <p:sp>
        <p:nvSpPr>
          <p:cNvPr id="3" name="Content Placeholder 2"/>
          <p:cNvSpPr>
            <a:spLocks noGrp="1"/>
          </p:cNvSpPr>
          <p:nvPr>
            <p:ph idx="1"/>
          </p:nvPr>
        </p:nvSpPr>
        <p:spPr>
          <a:xfrm>
            <a:off x="990600" y="1981200"/>
            <a:ext cx="7696200" cy="4328120"/>
          </a:xfrm>
        </p:spPr>
        <p:txBody>
          <a:bodyPr/>
          <a:lstStyle/>
          <a:p>
            <a:r>
              <a:rPr lang="nb-NO" sz="2000" dirty="0"/>
              <a:t>Årsplanen er UiOs sentrale styringsdokument for å </a:t>
            </a:r>
            <a:r>
              <a:rPr lang="nb-NO" sz="2000" dirty="0" smtClean="0"/>
              <a:t>realisere Strategi2020</a:t>
            </a:r>
            <a:r>
              <a:rPr lang="nb-NO" sz="2000" dirty="0"/>
              <a:t>. Den har treårig perspektiv og er </a:t>
            </a:r>
            <a:r>
              <a:rPr lang="nb-NO" sz="2000" dirty="0" smtClean="0"/>
              <a:t>rullerende, og oppdateres årlig.</a:t>
            </a:r>
          </a:p>
          <a:p>
            <a:pPr marL="0" indent="0">
              <a:buNone/>
            </a:pPr>
            <a:endParaRPr lang="nb-NO" sz="2000" dirty="0" smtClean="0"/>
          </a:p>
          <a:p>
            <a:r>
              <a:rPr lang="nb-NO" sz="2000" dirty="0" smtClean="0"/>
              <a:t>Årsplanen skal være et styringsverktøy for å sikre at vi gjennomfører aktiviteter som kan hjelpe oss å nå de målene vi har satt.</a:t>
            </a:r>
          </a:p>
          <a:p>
            <a:endParaRPr lang="nb-NO" sz="2400"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16</a:t>
            </a:fld>
            <a:endParaRPr lang="en-US"/>
          </a:p>
        </p:txBody>
      </p:sp>
    </p:spTree>
    <p:extLst>
      <p:ext uri="{BB962C8B-B14F-4D97-AF65-F5344CB8AC3E}">
        <p14:creationId xmlns:p14="http://schemas.microsoft.com/office/powerpoint/2010/main" val="22411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Rådets rolle i årsplanarbeidet</a:t>
            </a:r>
            <a:endParaRPr lang="nb-NO" dirty="0"/>
          </a:p>
        </p:txBody>
      </p:sp>
      <p:sp>
        <p:nvSpPr>
          <p:cNvPr id="3" name="Content Placeholder 2"/>
          <p:cNvSpPr>
            <a:spLocks noGrp="1"/>
          </p:cNvSpPr>
          <p:nvPr>
            <p:ph idx="1"/>
          </p:nvPr>
        </p:nvSpPr>
        <p:spPr>
          <a:xfrm>
            <a:off x="990600" y="2122512"/>
            <a:ext cx="7696200" cy="4114800"/>
          </a:xfrm>
        </p:spPr>
        <p:txBody>
          <a:bodyPr/>
          <a:lstStyle/>
          <a:p>
            <a:r>
              <a:rPr lang="nb-NO" sz="2000" dirty="0"/>
              <a:t>Fakultetet legger til grunn tiltak som instituttene skal følge opp. I tillegg står vi fritt til å identifisere egne mål og tiltak</a:t>
            </a:r>
            <a:r>
              <a:rPr lang="nb-NO" sz="2000" dirty="0" smtClean="0"/>
              <a:t>. </a:t>
            </a:r>
          </a:p>
          <a:p>
            <a:endParaRPr lang="nb-NO" sz="2000" dirty="0"/>
          </a:p>
          <a:p>
            <a:r>
              <a:rPr lang="nb-NO" sz="2000" dirty="0" smtClean="0"/>
              <a:t>Administrasjonssjef har ansvar for å utarbeide utkast til årsplanen basert på innspill fra ledergruppen, rådet, LAMU og andre relevante funksjoner.</a:t>
            </a:r>
            <a:endParaRPr lang="nb-NO" sz="2000" dirty="0"/>
          </a:p>
          <a:p>
            <a:endParaRPr lang="nb-NO" sz="2000" dirty="0"/>
          </a:p>
          <a:p>
            <a:r>
              <a:rPr lang="nb-NO" sz="2000" dirty="0" smtClean="0"/>
              <a:t>Utkast til fakultetets årsplan behandles i </a:t>
            </a:r>
            <a:r>
              <a:rPr lang="nb-NO" sz="2000" dirty="0"/>
              <a:t>fakultetsstyret </a:t>
            </a:r>
            <a:r>
              <a:rPr lang="nb-NO" sz="2000" dirty="0" smtClean="0"/>
              <a:t>etter sommeren. </a:t>
            </a:r>
          </a:p>
          <a:p>
            <a:endParaRPr lang="nb-NO" sz="2000" dirty="0" smtClean="0"/>
          </a:p>
          <a:p>
            <a:r>
              <a:rPr lang="nb-NO" sz="2000" dirty="0"/>
              <a:t>Frist til fakultetet 1. desember, sammen med budsjettet.</a:t>
            </a:r>
          </a:p>
          <a:p>
            <a:endParaRPr lang="nb-NO" sz="2000" dirty="0" smtClean="0"/>
          </a:p>
          <a:p>
            <a:endParaRPr lang="nb-NO" sz="2000" dirty="0"/>
          </a:p>
          <a:p>
            <a:pPr marL="0" indent="0">
              <a:buNone/>
            </a:pPr>
            <a:endParaRPr lang="nb-NO" sz="2000" dirty="0" smtClean="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17</a:t>
            </a:fld>
            <a:endParaRPr lang="en-US"/>
          </a:p>
        </p:txBody>
      </p:sp>
    </p:spTree>
    <p:extLst>
      <p:ext uri="{BB962C8B-B14F-4D97-AF65-F5344CB8AC3E}">
        <p14:creationId xmlns:p14="http://schemas.microsoft.com/office/powerpoint/2010/main" val="450198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718592"/>
          </a:xfrm>
        </p:spPr>
        <p:txBody>
          <a:bodyPr/>
          <a:lstStyle/>
          <a:p>
            <a:r>
              <a:rPr lang="nb-NO" dirty="0" smtClean="0"/>
              <a:t>Møteplan og faste saker</a:t>
            </a:r>
            <a:endParaRPr lang="nb-NO"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18</a:t>
            </a:fld>
            <a:endParaRPr lang="en-US"/>
          </a:p>
        </p:txBody>
      </p:sp>
      <p:graphicFrame>
        <p:nvGraphicFramePr>
          <p:cNvPr id="5" name="Tabell 4"/>
          <p:cNvGraphicFramePr>
            <a:graphicFrameLocks noGrp="1"/>
          </p:cNvGraphicFramePr>
          <p:nvPr>
            <p:extLst>
              <p:ext uri="{D42A27DB-BD31-4B8C-83A1-F6EECF244321}">
                <p14:modId xmlns:p14="http://schemas.microsoft.com/office/powerpoint/2010/main" val="2416666013"/>
              </p:ext>
            </p:extLst>
          </p:nvPr>
        </p:nvGraphicFramePr>
        <p:xfrm>
          <a:off x="971600" y="1916832"/>
          <a:ext cx="7704856" cy="3815080"/>
        </p:xfrm>
        <a:graphic>
          <a:graphicData uri="http://schemas.openxmlformats.org/drawingml/2006/table">
            <a:tbl>
              <a:tblPr firstRow="1" bandRow="1">
                <a:tableStyleId>{5C22544A-7EE6-4342-B048-85BDC9FD1C3A}</a:tableStyleId>
              </a:tblPr>
              <a:tblGrid>
                <a:gridCol w="722330"/>
                <a:gridCol w="1221886"/>
                <a:gridCol w="3513390"/>
                <a:gridCol w="2247250"/>
              </a:tblGrid>
              <a:tr h="370840">
                <a:tc>
                  <a:txBody>
                    <a:bodyPr/>
                    <a:lstStyle/>
                    <a:p>
                      <a:r>
                        <a:rPr lang="nb-NO" sz="1400" dirty="0" smtClean="0"/>
                        <a:t>Møte </a:t>
                      </a:r>
                      <a:r>
                        <a:rPr lang="nb-NO" sz="1400" dirty="0" err="1" smtClean="0"/>
                        <a:t>nr</a:t>
                      </a:r>
                      <a:endParaRPr lang="en-US" sz="1400" dirty="0"/>
                    </a:p>
                  </a:txBody>
                  <a:tcPr/>
                </a:tc>
                <a:tc>
                  <a:txBody>
                    <a:bodyPr/>
                    <a:lstStyle/>
                    <a:p>
                      <a:r>
                        <a:rPr lang="nb-NO" sz="1600" dirty="0" smtClean="0"/>
                        <a:t>Dato 2019</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b="0" dirty="0" err="1" smtClean="0"/>
                        <a:t>Kl</a:t>
                      </a:r>
                      <a:r>
                        <a:rPr lang="nb-NO" sz="1200" b="0" dirty="0" smtClean="0"/>
                        <a:t> 12.30-14.30</a:t>
                      </a:r>
                      <a:endParaRPr lang="en-US" sz="1400" b="0" dirty="0" smtClean="0"/>
                    </a:p>
                  </a:txBody>
                  <a:tcPr/>
                </a:tc>
                <a:tc>
                  <a:txBody>
                    <a:bodyPr/>
                    <a:lstStyle/>
                    <a:p>
                      <a:r>
                        <a:rPr lang="nb-NO" sz="1600" dirty="0" smtClean="0"/>
                        <a:t>Faste saker</a:t>
                      </a:r>
                      <a:endParaRPr lang="en-US" sz="1600" dirty="0"/>
                    </a:p>
                  </a:txBody>
                  <a:tcPr/>
                </a:tc>
                <a:tc>
                  <a:txBody>
                    <a:bodyPr/>
                    <a:lstStyle/>
                    <a:p>
                      <a:r>
                        <a:rPr lang="nb-NO" sz="1600" dirty="0" smtClean="0"/>
                        <a:t>Merknad</a:t>
                      </a:r>
                      <a:endParaRPr lang="en-US" sz="1600" dirty="0"/>
                    </a:p>
                  </a:txBody>
                  <a:tcPr/>
                </a:tc>
              </a:tr>
              <a:tr h="370840">
                <a:tc>
                  <a:txBody>
                    <a:bodyPr/>
                    <a:lstStyle/>
                    <a:p>
                      <a:pPr algn="ctr"/>
                      <a:r>
                        <a:rPr lang="nb-NO" sz="1400" dirty="0" smtClean="0"/>
                        <a:t>1</a:t>
                      </a:r>
                      <a:endParaRPr lang="en-US" sz="1400" dirty="0"/>
                    </a:p>
                  </a:txBody>
                  <a:tcPr/>
                </a:tc>
                <a:tc>
                  <a:txBody>
                    <a:bodyPr/>
                    <a:lstStyle/>
                    <a:p>
                      <a:pPr algn="ctr"/>
                      <a:r>
                        <a:rPr lang="nb-NO" sz="1400" b="1" dirty="0" smtClean="0"/>
                        <a:t>7. mars</a:t>
                      </a:r>
                      <a:endParaRPr lang="en-US" sz="1400" b="1" dirty="0"/>
                    </a:p>
                  </a:txBody>
                  <a:tcPr/>
                </a:tc>
                <a:tc>
                  <a:txBody>
                    <a:bodyPr/>
                    <a:lstStyle/>
                    <a:p>
                      <a:pPr marL="171450" indent="-171450">
                        <a:buFontTx/>
                        <a:buChar char="-"/>
                      </a:pPr>
                      <a:r>
                        <a:rPr lang="nb-NO" sz="1200" dirty="0" smtClean="0"/>
                        <a:t>Endelig budsjett for fjoråret (o-sak). </a:t>
                      </a:r>
                    </a:p>
                    <a:p>
                      <a:pPr marL="171450" indent="-171450">
                        <a:buFontTx/>
                        <a:buChar char="-"/>
                      </a:pPr>
                      <a:r>
                        <a:rPr lang="nb-NO" sz="1200" dirty="0" smtClean="0"/>
                        <a:t>Virksomhetsrapportering 3. tertial for fjoråret (o-sak). </a:t>
                      </a:r>
                      <a:endParaRPr lang="en-US" sz="1200" dirty="0"/>
                    </a:p>
                  </a:txBody>
                  <a:tcPr/>
                </a:tc>
                <a:tc>
                  <a:txBody>
                    <a:bodyPr/>
                    <a:lstStyle/>
                    <a:p>
                      <a:r>
                        <a:rPr lang="nb-NO" sz="1200" dirty="0" smtClean="0"/>
                        <a:t>Avholdes ordinært i uke 9/10</a:t>
                      </a:r>
                      <a:endParaRPr lang="en-US" sz="1200" dirty="0"/>
                    </a:p>
                  </a:txBody>
                  <a:tcPr/>
                </a:tc>
              </a:tr>
              <a:tr h="370840">
                <a:tc>
                  <a:txBody>
                    <a:bodyPr/>
                    <a:lstStyle/>
                    <a:p>
                      <a:pPr algn="ctr"/>
                      <a:r>
                        <a:rPr lang="nb-NO" sz="1400" dirty="0" smtClean="0"/>
                        <a:t>2</a:t>
                      </a:r>
                      <a:endParaRPr lang="en-US" sz="1400" dirty="0"/>
                    </a:p>
                  </a:txBody>
                  <a:tcPr/>
                </a:tc>
                <a:tc>
                  <a:txBody>
                    <a:bodyPr/>
                    <a:lstStyle/>
                    <a:p>
                      <a:pPr algn="ctr"/>
                      <a:r>
                        <a:rPr lang="nb-NO" sz="1400" b="1" dirty="0" smtClean="0"/>
                        <a:t>25. April</a:t>
                      </a:r>
                    </a:p>
                  </a:txBody>
                  <a:tcPr/>
                </a:tc>
                <a:tc>
                  <a:txBody>
                    <a:bodyPr/>
                    <a:lstStyle/>
                    <a:p>
                      <a:r>
                        <a:rPr lang="nb-NO" sz="1200" dirty="0" smtClean="0"/>
                        <a:t>Ingen</a:t>
                      </a:r>
                      <a:endParaRPr lang="en-US" sz="1200" dirty="0"/>
                    </a:p>
                  </a:txBody>
                  <a:tcPr/>
                </a:tc>
                <a:tc>
                  <a:txBody>
                    <a:bodyPr/>
                    <a:lstStyle/>
                    <a:p>
                      <a:r>
                        <a:rPr lang="nb-NO" sz="1200" dirty="0" smtClean="0"/>
                        <a:t>Ingen faste saker; avlyses dersom ikke behov.</a:t>
                      </a:r>
                      <a:endParaRPr lang="en-US" sz="1200" dirty="0"/>
                    </a:p>
                  </a:txBody>
                  <a:tcPr/>
                </a:tc>
              </a:tr>
              <a:tr h="370840">
                <a:tc>
                  <a:txBody>
                    <a:bodyPr/>
                    <a:lstStyle/>
                    <a:p>
                      <a:pPr algn="ctr"/>
                      <a:r>
                        <a:rPr lang="nb-NO" sz="1400" dirty="0" smtClean="0"/>
                        <a:t>3</a:t>
                      </a:r>
                      <a:endParaRPr lang="en-US" sz="1400" dirty="0"/>
                    </a:p>
                  </a:txBody>
                  <a:tcPr/>
                </a:tc>
                <a:tc>
                  <a:txBody>
                    <a:bodyPr/>
                    <a:lstStyle/>
                    <a:p>
                      <a:pPr algn="ctr"/>
                      <a:r>
                        <a:rPr lang="nb-NO" sz="1400" b="1" dirty="0" smtClean="0"/>
                        <a:t>28. mai</a:t>
                      </a:r>
                      <a:endParaRPr lang="en-US" sz="1400" b="1" dirty="0"/>
                    </a:p>
                  </a:txBody>
                  <a:tcPr/>
                </a:tc>
                <a:tc>
                  <a:txBody>
                    <a:bodyPr/>
                    <a:lstStyle/>
                    <a:p>
                      <a:pPr marL="171450" indent="-171450" algn="l" defTabSz="457200" rtl="0" eaLnBrk="1" latinLnBrk="0" hangingPunct="1">
                        <a:buFontTx/>
                        <a:buChar char="-"/>
                      </a:pPr>
                      <a:r>
                        <a:rPr lang="en-US" sz="1200" kern="1200" dirty="0" err="1" smtClean="0">
                          <a:solidFill>
                            <a:schemeClr val="dk1"/>
                          </a:solidFill>
                          <a:latin typeface="+mn-lt"/>
                          <a:ea typeface="+mn-ea"/>
                          <a:cs typeface="+mn-cs"/>
                        </a:rPr>
                        <a:t>Virksomhetsrapportering</a:t>
                      </a:r>
                      <a:r>
                        <a:rPr lang="en-US" sz="1200" kern="1200" dirty="0" smtClean="0">
                          <a:solidFill>
                            <a:schemeClr val="dk1"/>
                          </a:solidFill>
                          <a:latin typeface="+mn-lt"/>
                          <a:ea typeface="+mn-ea"/>
                          <a:cs typeface="+mn-cs"/>
                        </a:rPr>
                        <a:t> 1. </a:t>
                      </a:r>
                      <a:r>
                        <a:rPr lang="en-US" sz="1200" kern="1200" dirty="0" err="1" smtClean="0">
                          <a:solidFill>
                            <a:schemeClr val="dk1"/>
                          </a:solidFill>
                          <a:latin typeface="+mn-lt"/>
                          <a:ea typeface="+mn-ea"/>
                          <a:cs typeface="+mn-cs"/>
                        </a:rPr>
                        <a:t>tertial</a:t>
                      </a:r>
                      <a:r>
                        <a:rPr lang="en-US" sz="1200" kern="1200" dirty="0" smtClean="0">
                          <a:solidFill>
                            <a:schemeClr val="dk1"/>
                          </a:solidFill>
                          <a:latin typeface="+mn-lt"/>
                          <a:ea typeface="+mn-ea"/>
                          <a:cs typeface="+mn-cs"/>
                        </a:rPr>
                        <a:t> (o-</a:t>
                      </a:r>
                      <a:r>
                        <a:rPr lang="en-US" sz="1200" kern="1200" dirty="0" err="1" smtClean="0">
                          <a:solidFill>
                            <a:schemeClr val="dk1"/>
                          </a:solidFill>
                          <a:latin typeface="+mn-lt"/>
                          <a:ea typeface="+mn-ea"/>
                          <a:cs typeface="+mn-cs"/>
                        </a:rPr>
                        <a:t>sak</a:t>
                      </a:r>
                      <a:r>
                        <a:rPr lang="en-US" sz="1200" kern="1200" dirty="0" smtClean="0">
                          <a:solidFill>
                            <a:schemeClr val="dk1"/>
                          </a:solidFill>
                          <a:latin typeface="+mn-lt"/>
                          <a:ea typeface="+mn-ea"/>
                          <a:cs typeface="+mn-cs"/>
                        </a:rPr>
                        <a:t>).</a:t>
                      </a:r>
                      <a:endParaRPr lang="en-US" sz="1200" kern="1200" dirty="0">
                        <a:solidFill>
                          <a:schemeClr val="dk1"/>
                        </a:solidFill>
                        <a:latin typeface="+mn-lt"/>
                        <a:ea typeface="+mn-ea"/>
                        <a:cs typeface="+mn-cs"/>
                      </a:endParaRPr>
                    </a:p>
                  </a:txBody>
                  <a:tcPr/>
                </a:tc>
                <a:tc>
                  <a:txBody>
                    <a:bodyPr/>
                    <a:lstStyle/>
                    <a:p>
                      <a:endParaRPr lang="en-US" dirty="0"/>
                    </a:p>
                  </a:txBody>
                  <a:tcPr/>
                </a:tc>
              </a:tr>
              <a:tr h="370840">
                <a:tc>
                  <a:txBody>
                    <a:bodyPr/>
                    <a:lstStyle/>
                    <a:p>
                      <a:pPr algn="ctr"/>
                      <a:r>
                        <a:rPr lang="nb-NO" sz="1400" dirty="0" smtClean="0"/>
                        <a:t>4</a:t>
                      </a:r>
                      <a:endParaRPr lang="en-US" sz="1400" dirty="0"/>
                    </a:p>
                  </a:txBody>
                  <a:tcPr/>
                </a:tc>
                <a:tc>
                  <a:txBody>
                    <a:bodyPr/>
                    <a:lstStyle/>
                    <a:p>
                      <a:pPr algn="ctr"/>
                      <a:r>
                        <a:rPr lang="nb-NO" sz="1400" b="1" dirty="0" smtClean="0"/>
                        <a:t>16. </a:t>
                      </a:r>
                      <a:r>
                        <a:rPr lang="nb-NO" sz="1400" b="1" dirty="0" err="1" smtClean="0"/>
                        <a:t>okt</a:t>
                      </a:r>
                      <a:endParaRPr lang="en-US" sz="1400" b="1" dirty="0"/>
                    </a:p>
                  </a:txBody>
                  <a:tcPr/>
                </a:tc>
                <a:tc>
                  <a:txBody>
                    <a:bodyPr/>
                    <a:lstStyle/>
                    <a:p>
                      <a:pPr marL="171450" indent="-171450">
                        <a:buFontTx/>
                        <a:buChar char="-"/>
                      </a:pPr>
                      <a:r>
                        <a:rPr lang="en-US" sz="1200" dirty="0" err="1" smtClean="0"/>
                        <a:t>Virksomhetsrapportering</a:t>
                      </a:r>
                      <a:r>
                        <a:rPr lang="en-US" sz="1200" dirty="0" smtClean="0"/>
                        <a:t> 2. </a:t>
                      </a:r>
                      <a:r>
                        <a:rPr lang="en-US" sz="1200" dirty="0" err="1" smtClean="0"/>
                        <a:t>tertial</a:t>
                      </a:r>
                      <a:r>
                        <a:rPr lang="en-US" sz="1200" dirty="0" smtClean="0"/>
                        <a:t> (o-</a:t>
                      </a:r>
                      <a:r>
                        <a:rPr lang="en-US" sz="1200" dirty="0" err="1" smtClean="0"/>
                        <a:t>sak</a:t>
                      </a:r>
                      <a:r>
                        <a:rPr lang="en-US" sz="1200" dirty="0" smtClean="0"/>
                        <a:t>). </a:t>
                      </a:r>
                    </a:p>
                    <a:p>
                      <a:pPr marL="171450" indent="-171450">
                        <a:buFontTx/>
                        <a:buChar char="-"/>
                      </a:pPr>
                      <a:r>
                        <a:rPr lang="en-US" sz="1200" dirty="0" err="1" smtClean="0"/>
                        <a:t>Tildeling</a:t>
                      </a:r>
                      <a:r>
                        <a:rPr lang="en-US" sz="1200" dirty="0" smtClean="0"/>
                        <a:t> </a:t>
                      </a:r>
                      <a:r>
                        <a:rPr lang="en-US" sz="1200" dirty="0" err="1" smtClean="0"/>
                        <a:t>og</a:t>
                      </a:r>
                      <a:r>
                        <a:rPr lang="en-US" sz="1200" dirty="0" smtClean="0"/>
                        <a:t> </a:t>
                      </a:r>
                      <a:r>
                        <a:rPr lang="en-US" sz="1200" dirty="0" err="1" smtClean="0"/>
                        <a:t>budsjettprosess</a:t>
                      </a:r>
                      <a:r>
                        <a:rPr lang="en-US" sz="1200" dirty="0" smtClean="0"/>
                        <a:t> (o-</a:t>
                      </a:r>
                      <a:r>
                        <a:rPr lang="en-US" sz="1200" dirty="0" err="1" smtClean="0"/>
                        <a:t>sak</a:t>
                      </a:r>
                      <a:r>
                        <a:rPr lang="en-US" sz="1200" dirty="0" smtClean="0"/>
                        <a:t>). </a:t>
                      </a:r>
                    </a:p>
                    <a:p>
                      <a:pPr marL="171450" indent="-171450">
                        <a:buFontTx/>
                        <a:buChar char="-"/>
                      </a:pPr>
                      <a:r>
                        <a:rPr lang="en-US" sz="1200" dirty="0" err="1" smtClean="0"/>
                        <a:t>Forarbeid</a:t>
                      </a:r>
                      <a:r>
                        <a:rPr lang="en-US" sz="1200" dirty="0" smtClean="0"/>
                        <a:t> </a:t>
                      </a:r>
                      <a:r>
                        <a:rPr lang="en-US" sz="1200" dirty="0" err="1" smtClean="0"/>
                        <a:t>til</a:t>
                      </a:r>
                      <a:r>
                        <a:rPr lang="en-US" sz="1200" dirty="0" smtClean="0"/>
                        <a:t> </a:t>
                      </a:r>
                      <a:r>
                        <a:rPr lang="en-US" sz="1200" dirty="0" err="1" smtClean="0"/>
                        <a:t>ny</a:t>
                      </a:r>
                      <a:r>
                        <a:rPr lang="en-US" sz="1200" dirty="0" smtClean="0"/>
                        <a:t> </a:t>
                      </a:r>
                      <a:r>
                        <a:rPr lang="en-US" sz="1200" dirty="0" err="1" smtClean="0"/>
                        <a:t>årsplan</a:t>
                      </a:r>
                      <a:r>
                        <a:rPr lang="en-US" sz="1200" dirty="0" smtClean="0"/>
                        <a:t> for IMB (d-</a:t>
                      </a:r>
                      <a:r>
                        <a:rPr lang="en-US" sz="1200" dirty="0" err="1" smtClean="0"/>
                        <a:t>sak</a:t>
                      </a:r>
                      <a:r>
                        <a:rPr lang="en-US" sz="1200" dirty="0" smtClean="0"/>
                        <a:t>).</a:t>
                      </a:r>
                      <a:endParaRPr lang="en-US" sz="1200" dirty="0"/>
                    </a:p>
                  </a:txBody>
                  <a:tcPr/>
                </a:tc>
                <a:tc>
                  <a:txBody>
                    <a:bodyPr/>
                    <a:lstStyle/>
                    <a:p>
                      <a:endParaRPr lang="en-US" dirty="0"/>
                    </a:p>
                  </a:txBody>
                  <a:tcPr/>
                </a:tc>
              </a:tr>
              <a:tr h="370840">
                <a:tc>
                  <a:txBody>
                    <a:bodyPr/>
                    <a:lstStyle/>
                    <a:p>
                      <a:pPr algn="ctr"/>
                      <a:r>
                        <a:rPr lang="nb-NO" sz="1400" dirty="0" smtClean="0"/>
                        <a:t>5</a:t>
                      </a:r>
                      <a:endParaRPr lang="en-US" sz="1400" dirty="0"/>
                    </a:p>
                  </a:txBody>
                  <a:tcPr/>
                </a:tc>
                <a:tc>
                  <a:txBody>
                    <a:bodyPr/>
                    <a:lstStyle/>
                    <a:p>
                      <a:pPr algn="ctr"/>
                      <a:r>
                        <a:rPr lang="nb-NO" sz="1400" b="1" dirty="0" smtClean="0"/>
                        <a:t>25. nov</a:t>
                      </a:r>
                      <a:endParaRPr lang="en-US" sz="1400" b="1" dirty="0"/>
                    </a:p>
                  </a:txBody>
                  <a:tcPr/>
                </a:tc>
                <a:tc>
                  <a:txBody>
                    <a:bodyPr/>
                    <a:lstStyle/>
                    <a:p>
                      <a:pPr marL="171450" indent="-171450" algn="l" defTabSz="457200" rtl="0" eaLnBrk="1" latinLnBrk="0" hangingPunct="1">
                        <a:buFontTx/>
                        <a:buChar char="-"/>
                      </a:pPr>
                      <a:r>
                        <a:rPr lang="nb-NO" sz="1200" kern="1200" dirty="0" smtClean="0">
                          <a:solidFill>
                            <a:schemeClr val="dk1"/>
                          </a:solidFill>
                          <a:latin typeface="+mn-lt"/>
                          <a:ea typeface="+mn-ea"/>
                          <a:cs typeface="+mn-cs"/>
                        </a:rPr>
                        <a:t>Tentativt budsjett og prognose for kommende 5-årsperiode (d-sak). </a:t>
                      </a:r>
                    </a:p>
                    <a:p>
                      <a:pPr marL="171450" indent="-171450" algn="l" defTabSz="457200" rtl="0" eaLnBrk="1" latinLnBrk="0" hangingPunct="1">
                        <a:buFontTx/>
                        <a:buChar char="-"/>
                      </a:pPr>
                      <a:r>
                        <a:rPr lang="nb-NO" sz="1200" kern="1200" dirty="0" smtClean="0">
                          <a:solidFill>
                            <a:schemeClr val="dk1"/>
                          </a:solidFill>
                          <a:latin typeface="+mn-lt"/>
                          <a:ea typeface="+mn-ea"/>
                          <a:cs typeface="+mn-cs"/>
                        </a:rPr>
                        <a:t>Utkast til årsplan for kommende 3-årsperiode (d-sak).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dirty="0" smtClean="0"/>
                        <a:t>Instituttets budsjettfrist er vanligvis1. desember.</a:t>
                      </a:r>
                      <a:r>
                        <a:rPr lang="nb-NO" sz="1200" baseline="0" dirty="0" smtClean="0"/>
                        <a:t> Møtet må avholdes tettest mulig på fristen, </a:t>
                      </a:r>
                      <a:r>
                        <a:rPr lang="nb-NO" sz="1200" dirty="0" smtClean="0"/>
                        <a:t>men med tilstrekkelig tid til å innarbeide eventuelle innspill fra rådet.</a:t>
                      </a:r>
                      <a:endParaRPr lang="en-US" sz="1200" dirty="0" smtClean="0"/>
                    </a:p>
                  </a:txBody>
                  <a:tcPr/>
                </a:tc>
              </a:tr>
            </a:tbl>
          </a:graphicData>
        </a:graphic>
      </p:graphicFrame>
      <p:sp>
        <p:nvSpPr>
          <p:cNvPr id="6" name="Avrundet rektangel 5"/>
          <p:cNvSpPr/>
          <p:nvPr/>
        </p:nvSpPr>
        <p:spPr bwMode="auto">
          <a:xfrm>
            <a:off x="1043608" y="6021288"/>
            <a:ext cx="7560840" cy="43204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rPr>
              <a:t>Ved behov kan det kalles inn til ekstraordinære rådsmøter</a:t>
            </a:r>
            <a:endParaRPr kumimoji="0" lang="en-US"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988359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Innkalling og referater</a:t>
            </a:r>
            <a:endParaRPr lang="nb-NO" dirty="0"/>
          </a:p>
        </p:txBody>
      </p:sp>
      <p:sp>
        <p:nvSpPr>
          <p:cNvPr id="3" name="Content Placeholder 2"/>
          <p:cNvSpPr>
            <a:spLocks noGrp="1"/>
          </p:cNvSpPr>
          <p:nvPr>
            <p:ph idx="1"/>
          </p:nvPr>
        </p:nvSpPr>
        <p:spPr/>
        <p:txBody>
          <a:bodyPr/>
          <a:lstStyle/>
          <a:p>
            <a:r>
              <a:rPr lang="nb-NO" sz="2000" dirty="0" smtClean="0"/>
              <a:t>Innkalling skal komme senest en uke før møtet. Sakspapirer kan ettersendes, men vi tilstreber utsending en uke før.</a:t>
            </a:r>
          </a:p>
          <a:p>
            <a:endParaRPr lang="nb-NO" sz="2000" dirty="0" smtClean="0"/>
          </a:p>
          <a:p>
            <a:r>
              <a:rPr lang="nb-NO" sz="2000" dirty="0" smtClean="0"/>
              <a:t>Referat fra forrige møte godkjennes på neste møte. Utkast til referat legges ordinært ut en uke etter at møtet er gjennomført, men sendes først ut sammen med innkalling til neste møte.</a:t>
            </a:r>
          </a:p>
          <a:p>
            <a:pPr marL="0" indent="0">
              <a:buNone/>
            </a:pPr>
            <a:endParaRPr lang="nb-NO" sz="2000" dirty="0"/>
          </a:p>
          <a:p>
            <a:r>
              <a:rPr lang="nb-NO" sz="2000" dirty="0" smtClean="0"/>
              <a:t>Eventuelle spørsmål til innkalling og referat kan rettes til rådets sekretær </a:t>
            </a:r>
            <a:r>
              <a:rPr lang="nb-NO" sz="2000" dirty="0" err="1" smtClean="0"/>
              <a:t>Héla</a:t>
            </a:r>
            <a:r>
              <a:rPr lang="nb-NO" sz="2000" dirty="0" smtClean="0"/>
              <a:t> Soltani.</a:t>
            </a:r>
          </a:p>
          <a:p>
            <a:pPr marL="0" indent="0">
              <a:buNone/>
            </a:pPr>
            <a:endParaRPr lang="nb-NO"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19</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305565"/>
            <a:ext cx="2482642" cy="139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366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Instituttøkonomien</a:t>
            </a:r>
            <a:endParaRPr lang="nb-NO" dirty="0"/>
          </a:p>
        </p:txBody>
      </p:sp>
      <p:sp>
        <p:nvSpPr>
          <p:cNvPr id="3" name="Content Placeholder 2"/>
          <p:cNvSpPr>
            <a:spLocks noGrp="1"/>
          </p:cNvSpPr>
          <p:nvPr>
            <p:ph idx="1"/>
          </p:nvPr>
        </p:nvSpPr>
        <p:spPr/>
        <p:txBody>
          <a:bodyPr/>
          <a:lstStyle/>
          <a:p>
            <a:pPr marL="0" indent="0">
              <a:buNone/>
            </a:pPr>
            <a:r>
              <a:rPr lang="nb-NO" dirty="0" smtClean="0"/>
              <a:t>Består av</a:t>
            </a:r>
          </a:p>
          <a:p>
            <a:r>
              <a:rPr lang="nb-NO" dirty="0" smtClean="0"/>
              <a:t>Bevilgningsfinansiert virksomhet (basis)</a:t>
            </a:r>
          </a:p>
          <a:p>
            <a:pPr lvl="1"/>
            <a:r>
              <a:rPr lang="nb-NO" dirty="0" smtClean="0"/>
              <a:t>Bevilgning fra KD</a:t>
            </a:r>
          </a:p>
          <a:p>
            <a:pPr lvl="1"/>
            <a:r>
              <a:rPr lang="nb-NO" dirty="0" smtClean="0"/>
              <a:t>Salgs- og leieinntekter</a:t>
            </a:r>
          </a:p>
          <a:p>
            <a:r>
              <a:rPr lang="nb-NO" dirty="0" smtClean="0"/>
              <a:t>Eksternt finansiert virksomhet (EFV)</a:t>
            </a:r>
          </a:p>
          <a:p>
            <a:pPr lvl="1"/>
            <a:r>
              <a:rPr lang="nb-NO" dirty="0"/>
              <a:t>F</a:t>
            </a:r>
            <a:r>
              <a:rPr lang="nb-NO" dirty="0" smtClean="0"/>
              <a:t>orskningsprosjekter</a:t>
            </a:r>
          </a:p>
          <a:p>
            <a:pPr marL="0" indent="0">
              <a:buNone/>
            </a:pPr>
            <a:endParaRPr lang="nb-NO" dirty="0" smtClean="0"/>
          </a:p>
          <a:p>
            <a:pPr marL="0" indent="0">
              <a:buNone/>
            </a:pPr>
            <a:r>
              <a:rPr lang="nb-NO" dirty="0" smtClean="0"/>
              <a:t>IMB </a:t>
            </a:r>
            <a:r>
              <a:rPr lang="nb-NO" dirty="0"/>
              <a:t>har </a:t>
            </a:r>
            <a:r>
              <a:rPr lang="nb-NO" dirty="0" smtClean="0"/>
              <a:t>ca. </a:t>
            </a:r>
            <a:r>
              <a:rPr lang="nb-NO" dirty="0"/>
              <a:t>210 eksternt finansierte prosjekter</a:t>
            </a:r>
          </a:p>
          <a:p>
            <a:pPr marL="0" indent="0">
              <a:buNone/>
            </a:pPr>
            <a:endParaRPr lang="nb-NO"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20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942" y="30167"/>
            <a:ext cx="2492896"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451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Velkommen til instituttrådet ved IMB!</a:t>
            </a:r>
            <a:endParaRPr lang="nb-NO"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3</a:t>
            </a:fld>
            <a:endParaRPr lang="en-US"/>
          </a:p>
        </p:txBody>
      </p:sp>
      <p:pic>
        <p:nvPicPr>
          <p:cNvPr id="1026" name="Picture 2" descr="Image result for dialo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852936"/>
            <a:ext cx="8210384"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509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581528" cy="1143000"/>
          </a:xfrm>
        </p:spPr>
        <p:txBody>
          <a:bodyPr/>
          <a:lstStyle/>
          <a:p>
            <a:r>
              <a:rPr lang="nb-NO" dirty="0" smtClean="0"/>
              <a:t>IMBs inntekter </a:t>
            </a:r>
            <a:br>
              <a:rPr lang="nb-NO" dirty="0" smtClean="0"/>
            </a:br>
            <a:r>
              <a:rPr lang="nb-NO" sz="1200" dirty="0" smtClean="0"/>
              <a:t>tall for 2018</a:t>
            </a:r>
            <a:endParaRPr lang="nb-NO" sz="1200" dirty="0"/>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41910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54832" y="5630382"/>
            <a:ext cx="5544616" cy="1015663"/>
          </a:xfrm>
          <a:prstGeom prst="rect">
            <a:avLst/>
          </a:prstGeom>
        </p:spPr>
        <p:txBody>
          <a:bodyPr wrap="square">
            <a:spAutoFit/>
          </a:bodyPr>
          <a:lstStyle/>
          <a:p>
            <a:r>
              <a:rPr lang="nb-NO" sz="1200" b="1" dirty="0" smtClean="0"/>
              <a:t>Salgs- og leieinntekter</a:t>
            </a:r>
          </a:p>
          <a:p>
            <a:pPr marL="342900" indent="-342900">
              <a:buFont typeface="Arial" panose="020B0604020202020204" pitchFamily="34" charset="0"/>
              <a:buChar char="•"/>
            </a:pPr>
            <a:r>
              <a:rPr lang="nb-NO" sz="1200" dirty="0" smtClean="0"/>
              <a:t>Salg </a:t>
            </a:r>
            <a:r>
              <a:rPr lang="nb-NO" sz="1200" dirty="0"/>
              <a:t>av varer og tjenester (f.eks. dyrestall, mekanisk verksted)</a:t>
            </a:r>
          </a:p>
          <a:p>
            <a:pPr marL="342900" indent="-342900">
              <a:buFont typeface="Arial" panose="020B0604020202020204" pitchFamily="34" charset="0"/>
              <a:buChar char="•"/>
            </a:pPr>
            <a:r>
              <a:rPr lang="nb-NO" sz="1200" dirty="0"/>
              <a:t>Inntekter til oppdragsprosjekter</a:t>
            </a:r>
          </a:p>
          <a:p>
            <a:pPr marL="342900" indent="-342900">
              <a:buFont typeface="Arial" panose="020B0604020202020204" pitchFamily="34" charset="0"/>
              <a:buChar char="•"/>
            </a:pPr>
            <a:r>
              <a:rPr lang="nb-NO" sz="1200" dirty="0" smtClean="0"/>
              <a:t>Leieinntekter</a:t>
            </a:r>
          </a:p>
          <a:p>
            <a:pPr marL="342900" indent="-342900">
              <a:buFont typeface="Arial" panose="020B0604020202020204" pitchFamily="34" charset="0"/>
              <a:buChar char="•"/>
            </a:pPr>
            <a:r>
              <a:rPr lang="nb-NO" sz="1200" dirty="0" smtClean="0"/>
              <a:t>PES-midler</a:t>
            </a:r>
            <a:endParaRPr lang="nb-NO" sz="1200" dirty="0"/>
          </a:p>
        </p:txBody>
      </p:sp>
      <p:sp>
        <p:nvSpPr>
          <p:cNvPr id="8" name="Rectangle 7"/>
          <p:cNvSpPr/>
          <p:nvPr/>
        </p:nvSpPr>
        <p:spPr>
          <a:xfrm>
            <a:off x="755576" y="4725145"/>
            <a:ext cx="5544616" cy="830997"/>
          </a:xfrm>
          <a:prstGeom prst="rect">
            <a:avLst/>
          </a:prstGeom>
        </p:spPr>
        <p:txBody>
          <a:bodyPr wrap="square">
            <a:spAutoFit/>
          </a:bodyPr>
          <a:lstStyle/>
          <a:p>
            <a:r>
              <a:rPr lang="nb-NO" sz="1200" b="1" dirty="0"/>
              <a:t>Tilskudd, forskningsbidrag og </a:t>
            </a:r>
            <a:r>
              <a:rPr lang="nb-NO" sz="1200" b="1" dirty="0" smtClean="0"/>
              <a:t>gaver</a:t>
            </a:r>
          </a:p>
          <a:p>
            <a:r>
              <a:rPr lang="nb-NO" sz="1200" dirty="0"/>
              <a:t>= prosjektinntekter / eksternt finansiert virksomhet (EFV)</a:t>
            </a:r>
          </a:p>
          <a:p>
            <a:pPr marL="171450" indent="-171450">
              <a:buFont typeface="Arial" panose="020B0604020202020204" pitchFamily="34" charset="0"/>
              <a:buChar char="•"/>
            </a:pPr>
            <a:r>
              <a:rPr lang="nb-NO" sz="1200" dirty="0" smtClean="0"/>
              <a:t>Tilskudd fra </a:t>
            </a:r>
            <a:r>
              <a:rPr lang="nb-NO" sz="1200" dirty="0"/>
              <a:t>andre departementer og statlige etater</a:t>
            </a:r>
          </a:p>
          <a:p>
            <a:pPr marL="171450" indent="-171450">
              <a:buFont typeface="Arial" panose="020B0604020202020204" pitchFamily="34" charset="0"/>
              <a:buChar char="•"/>
            </a:pPr>
            <a:r>
              <a:rPr lang="nb-NO" sz="1200" dirty="0" smtClean="0"/>
              <a:t>Midler </a:t>
            </a:r>
            <a:r>
              <a:rPr lang="nb-NO" sz="1200" dirty="0"/>
              <a:t>fra bl.a. </a:t>
            </a:r>
            <a:r>
              <a:rPr lang="nb-NO" sz="1200" dirty="0" smtClean="0"/>
              <a:t>EU</a:t>
            </a:r>
            <a:r>
              <a:rPr lang="nb-NO" sz="1200" dirty="0"/>
              <a:t>, Forskningsrådet, næringsliv og </a:t>
            </a:r>
            <a:r>
              <a:rPr lang="nb-NO" sz="1200" dirty="0" smtClean="0"/>
              <a:t>foreninger/stiftelser</a:t>
            </a:r>
            <a:endParaRPr lang="nb-NO" sz="1200" dirty="0"/>
          </a:p>
        </p:txBody>
      </p:sp>
      <p:sp>
        <p:nvSpPr>
          <p:cNvPr id="9" name="Rectangle 8"/>
          <p:cNvSpPr/>
          <p:nvPr/>
        </p:nvSpPr>
        <p:spPr>
          <a:xfrm>
            <a:off x="5364088" y="1988840"/>
            <a:ext cx="3657872" cy="2308324"/>
          </a:xfrm>
          <a:prstGeom prst="rect">
            <a:avLst/>
          </a:prstGeom>
        </p:spPr>
        <p:txBody>
          <a:bodyPr wrap="square">
            <a:spAutoFit/>
          </a:bodyPr>
          <a:lstStyle/>
          <a:p>
            <a:r>
              <a:rPr lang="nb-NO" sz="1200" b="1" dirty="0"/>
              <a:t>Bevilgning fra Kunnskapsdepartementet (KD)</a:t>
            </a:r>
          </a:p>
          <a:p>
            <a:pPr marL="171450" indent="-171450">
              <a:buFont typeface="Arial" panose="020B0604020202020204" pitchFamily="34" charset="0"/>
              <a:buChar char="•"/>
            </a:pPr>
            <a:r>
              <a:rPr lang="nb-NO" sz="1200" dirty="0"/>
              <a:t>Hovedtildelingen fra fakultetet </a:t>
            </a:r>
            <a:r>
              <a:rPr lang="nb-NO" sz="1200" dirty="0" smtClean="0"/>
              <a:t>utgjorde </a:t>
            </a:r>
            <a:r>
              <a:rPr lang="nb-NO" sz="1200" dirty="0"/>
              <a:t>i </a:t>
            </a:r>
            <a:r>
              <a:rPr lang="nb-NO" sz="1200" dirty="0" smtClean="0"/>
              <a:t>2018 kr 143 mill, dvs ca 85%</a:t>
            </a:r>
            <a:endParaRPr lang="nb-NO" sz="1200" dirty="0"/>
          </a:p>
          <a:p>
            <a:r>
              <a:rPr lang="nb-NO" sz="1200" dirty="0"/>
              <a:t>Resten </a:t>
            </a:r>
            <a:r>
              <a:rPr lang="nb-NO" sz="1200" dirty="0" smtClean="0"/>
              <a:t>(kr 26 mill) bestod av: </a:t>
            </a:r>
          </a:p>
          <a:p>
            <a:pPr marL="171450" indent="-171450">
              <a:buFont typeface="Arial" panose="020B0604020202020204" pitchFamily="34" charset="0"/>
              <a:buChar char="•"/>
            </a:pPr>
            <a:r>
              <a:rPr lang="nb-NO" sz="1200" dirty="0" smtClean="0"/>
              <a:t>Ulike tildelinger </a:t>
            </a:r>
            <a:r>
              <a:rPr lang="nb-NO" sz="1200" dirty="0"/>
              <a:t>fra fakultetet etter </a:t>
            </a:r>
            <a:r>
              <a:rPr lang="nb-NO" sz="1200" dirty="0" smtClean="0"/>
              <a:t>søknadsprosesser</a:t>
            </a:r>
            <a:endParaRPr lang="nb-NO" sz="1200" dirty="0"/>
          </a:p>
          <a:p>
            <a:r>
              <a:rPr lang="nb-NO" sz="1200" dirty="0" smtClean="0"/>
              <a:t>	E-læring</a:t>
            </a:r>
            <a:endParaRPr lang="nb-NO" sz="1200" dirty="0"/>
          </a:p>
          <a:p>
            <a:r>
              <a:rPr lang="nb-NO" sz="1200" dirty="0" smtClean="0"/>
              <a:t>	Likestilling</a:t>
            </a:r>
          </a:p>
          <a:p>
            <a:r>
              <a:rPr lang="nb-NO" sz="1200" dirty="0" smtClean="0"/>
              <a:t>	m.m.</a:t>
            </a:r>
          </a:p>
          <a:p>
            <a:pPr marL="171450" indent="-171450">
              <a:buFont typeface="Arial" panose="020B0604020202020204" pitchFamily="34" charset="0"/>
              <a:buChar char="•"/>
            </a:pPr>
            <a:r>
              <a:rPr lang="nb-NO" sz="1200" dirty="0" smtClean="0"/>
              <a:t>Rekrutteringsstillinger fra </a:t>
            </a:r>
            <a:r>
              <a:rPr lang="nb-NO" sz="1200" dirty="0"/>
              <a:t>andre </a:t>
            </a:r>
            <a:r>
              <a:rPr lang="nb-NO" sz="1200" dirty="0" smtClean="0"/>
              <a:t>enheter (f.eks. LifeScience)</a:t>
            </a:r>
            <a:endParaRPr lang="nb-NO" sz="1200" dirty="0"/>
          </a:p>
          <a:p>
            <a:pPr marL="171450" indent="-171450">
              <a:buFont typeface="Arial" panose="020B0604020202020204" pitchFamily="34" charset="0"/>
              <a:buChar char="•"/>
            </a:pPr>
            <a:r>
              <a:rPr lang="nb-NO" sz="1200" dirty="0"/>
              <a:t>Forskningsinfrastrukturmidler fra UiO &gt;1 mill</a:t>
            </a:r>
          </a:p>
        </p:txBody>
      </p:sp>
      <p:sp>
        <p:nvSpPr>
          <p:cNvPr id="11" name="Oval 10"/>
          <p:cNvSpPr/>
          <p:nvPr/>
        </p:nvSpPr>
        <p:spPr bwMode="auto">
          <a:xfrm>
            <a:off x="5652119" y="5038280"/>
            <a:ext cx="3366367" cy="1584176"/>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nb-NO" sz="1600" dirty="0" smtClean="0"/>
              <a:t>Hovedtildelingen </a:t>
            </a:r>
            <a:r>
              <a:rPr lang="nb-NO" sz="1600" dirty="0"/>
              <a:t>fra fakultetet </a:t>
            </a:r>
            <a:r>
              <a:rPr lang="nb-NO" sz="1600" dirty="0" smtClean="0"/>
              <a:t>fordeles til instituttene i en </a:t>
            </a:r>
            <a:r>
              <a:rPr lang="nb-NO" sz="1600" i="1" dirty="0" smtClean="0"/>
              <a:t>budsjettfordelingsmodell</a:t>
            </a:r>
            <a:endParaRPr kumimoji="0" lang="nb-NO" sz="1600" b="0" i="1"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455417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MEDs budsjettfordelingsmodell</a:t>
            </a:r>
            <a:endParaRPr lang="nb-NO" dirty="0"/>
          </a:p>
        </p:txBody>
      </p:sp>
      <p:sp>
        <p:nvSpPr>
          <p:cNvPr id="3" name="Content Placeholder 2"/>
          <p:cNvSpPr>
            <a:spLocks noGrp="1"/>
          </p:cNvSpPr>
          <p:nvPr>
            <p:ph idx="1"/>
          </p:nvPr>
        </p:nvSpPr>
        <p:spPr>
          <a:xfrm>
            <a:off x="990600" y="1981200"/>
            <a:ext cx="7696200" cy="4616152"/>
          </a:xfrm>
        </p:spPr>
        <p:txBody>
          <a:bodyPr/>
          <a:lstStyle/>
          <a:p>
            <a:pPr marL="0" indent="0">
              <a:buNone/>
            </a:pPr>
            <a:r>
              <a:rPr lang="nb-NO" sz="1600" dirty="0">
                <a:solidFill>
                  <a:srgbClr val="00B050"/>
                </a:solidFill>
              </a:rPr>
              <a:t>Fakultetets fordelingsmodell </a:t>
            </a:r>
            <a:r>
              <a:rPr lang="nb-NO" sz="1600" dirty="0" smtClean="0"/>
              <a:t>består </a:t>
            </a:r>
            <a:r>
              <a:rPr lang="nb-NO" sz="1600" dirty="0"/>
              <a:t>av fem komponenter: </a:t>
            </a:r>
          </a:p>
          <a:p>
            <a:pPr lvl="1">
              <a:buFont typeface="Wingdings" panose="05000000000000000000" pitchFamily="2" charset="2"/>
              <a:buChar char="Ø"/>
            </a:pPr>
            <a:r>
              <a:rPr lang="nb-NO" sz="1600" dirty="0" smtClean="0"/>
              <a:t>Utdanning</a:t>
            </a:r>
            <a:endParaRPr lang="nb-NO" sz="1600" dirty="0"/>
          </a:p>
          <a:p>
            <a:pPr lvl="1">
              <a:buFont typeface="Wingdings" panose="05000000000000000000" pitchFamily="2" charset="2"/>
              <a:buChar char="Ø"/>
            </a:pPr>
            <a:r>
              <a:rPr lang="nb-NO" sz="1600" dirty="0" smtClean="0"/>
              <a:t>Rekrutteringsstillinger</a:t>
            </a:r>
            <a:endParaRPr lang="nb-NO" sz="1600" dirty="0"/>
          </a:p>
          <a:p>
            <a:pPr lvl="1">
              <a:buFont typeface="Wingdings" panose="05000000000000000000" pitchFamily="2" charset="2"/>
              <a:buChar char="Ø"/>
            </a:pPr>
            <a:r>
              <a:rPr lang="nb-NO" sz="1600" dirty="0" smtClean="0"/>
              <a:t>Øremerkinger</a:t>
            </a:r>
          </a:p>
          <a:p>
            <a:pPr lvl="1">
              <a:buFont typeface="Wingdings" panose="05000000000000000000" pitchFamily="2" charset="2"/>
              <a:buChar char="Ø"/>
            </a:pPr>
            <a:r>
              <a:rPr lang="nb-NO" sz="1600" dirty="0" smtClean="0"/>
              <a:t>Resultatbasert omfordeling (RBO) basert </a:t>
            </a:r>
            <a:r>
              <a:rPr lang="nb-NO" sz="1600" dirty="0"/>
              <a:t>på resultater </a:t>
            </a:r>
            <a:endParaRPr lang="nb-NO" sz="1600" dirty="0" smtClean="0"/>
          </a:p>
          <a:p>
            <a:pPr lvl="1">
              <a:buFont typeface="Wingdings" panose="05000000000000000000" pitchFamily="2" charset="2"/>
              <a:buChar char="Ø"/>
            </a:pPr>
            <a:r>
              <a:rPr lang="nb-NO" sz="1600" dirty="0" smtClean="0"/>
              <a:t>Ledelse </a:t>
            </a:r>
            <a:r>
              <a:rPr lang="nb-NO" sz="1600" dirty="0"/>
              <a:t>og administrasjon </a:t>
            </a:r>
          </a:p>
          <a:p>
            <a:pPr marL="0" indent="0">
              <a:buNone/>
            </a:pPr>
            <a:endParaRPr lang="nb-NO" sz="1600" dirty="0" smtClean="0"/>
          </a:p>
          <a:p>
            <a:pPr>
              <a:buFont typeface="+mj-lt"/>
              <a:buAutoNum type="arabicPeriod"/>
            </a:pPr>
            <a:endParaRPr lang="nb-NO" sz="1600" dirty="0" smtClean="0"/>
          </a:p>
          <a:p>
            <a:pPr marL="0" indent="0">
              <a:buNone/>
            </a:pPr>
            <a:r>
              <a:rPr lang="nb-NO" sz="2000" b="1" dirty="0" smtClean="0"/>
              <a:t>Utdanning</a:t>
            </a:r>
            <a:endParaRPr lang="nb-NO" sz="2000" b="1" dirty="0"/>
          </a:p>
          <a:p>
            <a:r>
              <a:rPr lang="nb-NO" sz="1600" dirty="0" smtClean="0"/>
              <a:t>Uttelling for studieplasser, </a:t>
            </a:r>
            <a:r>
              <a:rPr lang="nb-NO" sz="1600" dirty="0"/>
              <a:t>produksjon av </a:t>
            </a:r>
            <a:r>
              <a:rPr lang="nb-NO" sz="1600" dirty="0" smtClean="0"/>
              <a:t>studiepoeng, ferdige kandidater. </a:t>
            </a:r>
          </a:p>
          <a:p>
            <a:r>
              <a:rPr lang="nb-NO" sz="1600" dirty="0" smtClean="0"/>
              <a:t>Profesjonsstudiet </a:t>
            </a:r>
            <a:r>
              <a:rPr lang="nb-NO" sz="1600" dirty="0"/>
              <a:t>i medisin er omregnet til </a:t>
            </a:r>
            <a:r>
              <a:rPr lang="nb-NO" sz="1600" dirty="0" smtClean="0"/>
              <a:t>ukeekvivalenter, </a:t>
            </a:r>
            <a:r>
              <a:rPr lang="nb-NO" sz="1600" dirty="0"/>
              <a:t>som deretter er fordelt på instituttene. </a:t>
            </a:r>
            <a:endParaRPr lang="nb-NO" sz="1600" dirty="0" smtClean="0"/>
          </a:p>
          <a:p>
            <a:r>
              <a:rPr lang="nb-NO" sz="1600" dirty="0"/>
              <a:t>B</a:t>
            </a:r>
            <a:r>
              <a:rPr lang="nb-NO" sz="1600" dirty="0" smtClean="0"/>
              <a:t>achelor- </a:t>
            </a:r>
            <a:r>
              <a:rPr lang="nb-NO" sz="1600" dirty="0"/>
              <a:t>og masterstudiene </a:t>
            </a:r>
            <a:r>
              <a:rPr lang="nb-NO" sz="1600" dirty="0" smtClean="0"/>
              <a:t>er </a:t>
            </a:r>
            <a:r>
              <a:rPr lang="nb-NO" sz="1600" dirty="0"/>
              <a:t>tillagt instituttet hvor studiet ligger. </a:t>
            </a:r>
            <a:endParaRPr lang="nb-NO" sz="1600" dirty="0" smtClean="0"/>
          </a:p>
          <a:p>
            <a:r>
              <a:rPr lang="nb-NO" sz="1600" dirty="0" smtClean="0"/>
              <a:t>Ulike satser for ulike studier.</a:t>
            </a:r>
          </a:p>
          <a:p>
            <a:pPr marL="0" indent="0">
              <a:buNone/>
            </a:pPr>
            <a:endParaRPr lang="nb-NO" sz="1400" dirty="0"/>
          </a:p>
          <a:p>
            <a:pPr marL="0" indent="0">
              <a:buNone/>
            </a:pPr>
            <a:endParaRPr lang="nb-NO" sz="1400" dirty="0"/>
          </a:p>
          <a:p>
            <a:pPr marL="0" indent="0">
              <a:buNone/>
            </a:pPr>
            <a:endParaRPr lang="nb-NO"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22</a:t>
            </a:fld>
            <a:endParaRPr lang="en-US" dirty="0"/>
          </a:p>
        </p:txBody>
      </p:sp>
    </p:spTree>
    <p:extLst>
      <p:ext uri="{BB962C8B-B14F-4D97-AF65-F5344CB8AC3E}">
        <p14:creationId xmlns:p14="http://schemas.microsoft.com/office/powerpoint/2010/main" val="3616803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862608"/>
          </a:xfrm>
        </p:spPr>
        <p:txBody>
          <a:bodyPr/>
          <a:lstStyle/>
          <a:p>
            <a:r>
              <a:rPr lang="nb-NO" sz="2800" dirty="0" smtClean="0"/>
              <a:t>Rekrutteringsstillingstillinger per institutt</a:t>
            </a:r>
            <a:endParaRPr lang="nb-NO" sz="2800" dirty="0"/>
          </a:p>
        </p:txBody>
      </p:sp>
      <p:sp>
        <p:nvSpPr>
          <p:cNvPr id="3" name="Content Placeholder 2"/>
          <p:cNvSpPr>
            <a:spLocks noGrp="1"/>
          </p:cNvSpPr>
          <p:nvPr>
            <p:ph idx="1"/>
          </p:nvPr>
        </p:nvSpPr>
        <p:spPr>
          <a:xfrm>
            <a:off x="539553" y="1873627"/>
            <a:ext cx="7921625" cy="4320480"/>
          </a:xfrm>
        </p:spPr>
        <p:txBody>
          <a:bodyPr/>
          <a:lstStyle/>
          <a:p>
            <a:pPr marL="0" indent="0">
              <a:buNone/>
            </a:pPr>
            <a:r>
              <a:rPr lang="nb-NO" sz="1200" b="1" dirty="0" smtClean="0"/>
              <a:t>	</a:t>
            </a:r>
            <a:endParaRPr lang="nb-NO" sz="1200" dirty="0" smtClean="0"/>
          </a:p>
          <a:p>
            <a:endParaRPr lang="nb-NO" sz="1200" dirty="0"/>
          </a:p>
          <a:p>
            <a:endParaRPr lang="nb-NO" sz="1200" dirty="0" smtClean="0"/>
          </a:p>
        </p:txBody>
      </p:sp>
      <p:sp>
        <p:nvSpPr>
          <p:cNvPr id="5" name="Slide Number Placeholder 4"/>
          <p:cNvSpPr>
            <a:spLocks noGrp="1"/>
          </p:cNvSpPr>
          <p:nvPr>
            <p:ph type="sldNum" sz="quarter" idx="11"/>
          </p:nvPr>
        </p:nvSpPr>
        <p:spPr/>
        <p:txBody>
          <a:bodyPr/>
          <a:lstStyle/>
          <a:p>
            <a:pPr>
              <a:defRPr/>
            </a:pPr>
            <a:fld id="{5113DD26-6197-4FBE-A424-CD83B0010208}" type="slidenum">
              <a:rPr lang="en-US" altLang="nb-NO" smtClean="0"/>
              <a:pPr>
                <a:defRPr/>
              </a:pPr>
              <a:t>23</a:t>
            </a:fld>
            <a:endParaRPr lang="en-US" altLang="nb-NO"/>
          </a:p>
        </p:txBody>
      </p:sp>
      <p:graphicFrame>
        <p:nvGraphicFramePr>
          <p:cNvPr id="6" name="Table 5"/>
          <p:cNvGraphicFramePr>
            <a:graphicFrameLocks noGrp="1"/>
          </p:cNvGraphicFramePr>
          <p:nvPr>
            <p:extLst>
              <p:ext uri="{D42A27DB-BD31-4B8C-83A1-F6EECF244321}">
                <p14:modId xmlns:p14="http://schemas.microsoft.com/office/powerpoint/2010/main" val="76658482"/>
              </p:ext>
            </p:extLst>
          </p:nvPr>
        </p:nvGraphicFramePr>
        <p:xfrm>
          <a:off x="1259632" y="1772816"/>
          <a:ext cx="5727698" cy="3625180"/>
        </p:xfrm>
        <a:graphic>
          <a:graphicData uri="http://schemas.openxmlformats.org/drawingml/2006/table">
            <a:tbl>
              <a:tblPr/>
              <a:tblGrid>
                <a:gridCol w="1089784">
                  <a:extLst>
                    <a:ext uri="{9D8B030D-6E8A-4147-A177-3AD203B41FA5}">
                      <a16:colId xmlns:a16="http://schemas.microsoft.com/office/drawing/2014/main" xmlns="" val="3882061106"/>
                    </a:ext>
                  </a:extLst>
                </a:gridCol>
                <a:gridCol w="722298">
                  <a:extLst>
                    <a:ext uri="{9D8B030D-6E8A-4147-A177-3AD203B41FA5}">
                      <a16:colId xmlns:a16="http://schemas.microsoft.com/office/drawing/2014/main" xmlns="" val="2116529578"/>
                    </a:ext>
                  </a:extLst>
                </a:gridCol>
                <a:gridCol w="978904">
                  <a:extLst>
                    <a:ext uri="{9D8B030D-6E8A-4147-A177-3AD203B41FA5}">
                      <a16:colId xmlns:a16="http://schemas.microsoft.com/office/drawing/2014/main" xmlns="" val="115607892"/>
                    </a:ext>
                  </a:extLst>
                </a:gridCol>
                <a:gridCol w="978904">
                  <a:extLst>
                    <a:ext uri="{9D8B030D-6E8A-4147-A177-3AD203B41FA5}">
                      <a16:colId xmlns:a16="http://schemas.microsoft.com/office/drawing/2014/main" xmlns="" val="754023039"/>
                    </a:ext>
                  </a:extLst>
                </a:gridCol>
                <a:gridCol w="978904">
                  <a:extLst>
                    <a:ext uri="{9D8B030D-6E8A-4147-A177-3AD203B41FA5}">
                      <a16:colId xmlns:a16="http://schemas.microsoft.com/office/drawing/2014/main" xmlns="" val="3562925940"/>
                    </a:ext>
                  </a:extLst>
                </a:gridCol>
                <a:gridCol w="978904">
                  <a:extLst>
                    <a:ext uri="{9D8B030D-6E8A-4147-A177-3AD203B41FA5}">
                      <a16:colId xmlns:a16="http://schemas.microsoft.com/office/drawing/2014/main" xmlns="" val="1925039713"/>
                    </a:ext>
                  </a:extLst>
                </a:gridCol>
              </a:tblGrid>
              <a:tr h="685800">
                <a:tc>
                  <a:txBody>
                    <a:bodyPr/>
                    <a:lstStyle/>
                    <a:p>
                      <a:pPr algn="l" fontAlgn="b"/>
                      <a:r>
                        <a:rPr lang="nb-NO" sz="1300" b="1" i="0" u="none" strike="noStrike">
                          <a:solidFill>
                            <a:srgbClr val="000000"/>
                          </a:solidFill>
                          <a:effectLst/>
                          <a:latin typeface="Calibri" panose="020F0502020204030204" pitchFamily="34" charset="0"/>
                        </a:rPr>
                        <a:t>Institutt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nb-NO" sz="1300" b="1" i="0" u="none" strike="noStrike">
                          <a:solidFill>
                            <a:srgbClr val="000000"/>
                          </a:solidFill>
                          <a:effectLst/>
                          <a:latin typeface="Calibri" panose="020F0502020204030204" pitchFamily="34" charset="0"/>
                        </a:rPr>
                        <a:t>Måltall stip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nb-NO" sz="1300" b="1" i="0" u="none" strike="noStrike">
                          <a:solidFill>
                            <a:srgbClr val="000000"/>
                          </a:solidFill>
                          <a:effectLst/>
                          <a:latin typeface="Calibri" panose="020F0502020204030204" pitchFamily="34" charset="0"/>
                        </a:rPr>
                        <a:t>Måltall postdoc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nb-NO" sz="1300" b="1" i="0" u="none" strike="noStrike">
                          <a:solidFill>
                            <a:srgbClr val="000000"/>
                          </a:solidFill>
                          <a:effectLst/>
                          <a:latin typeface="Calibri" panose="020F0502020204030204" pitchFamily="34" charset="0"/>
                        </a:rPr>
                        <a:t>Andre strategi-stillinger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nb-NO" sz="1300" b="1" i="0" u="none" strike="noStrike">
                          <a:solidFill>
                            <a:srgbClr val="000000"/>
                          </a:solidFill>
                          <a:effectLst/>
                          <a:latin typeface="Calibri" panose="020F0502020204030204" pitchFamily="34" charset="0"/>
                        </a:rPr>
                        <a:t>Strategiske rekrutteringss-tillinger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nb-NO" sz="1300" b="1" i="0" u="none" strike="noStrike">
                          <a:solidFill>
                            <a:srgbClr val="000000"/>
                          </a:solidFill>
                          <a:effectLst/>
                          <a:latin typeface="Calibri" panose="020F0502020204030204" pitchFamily="34" charset="0"/>
                        </a:rPr>
                        <a:t>Sum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093854156"/>
                  </a:ext>
                </a:extLst>
              </a:tr>
              <a:tr h="228600">
                <a:tc>
                  <a:txBody>
                    <a:bodyPr/>
                    <a:lstStyle/>
                    <a:p>
                      <a:pPr algn="l" fontAlgn="b"/>
                      <a:r>
                        <a:rPr lang="nb-NO" sz="1300" b="0" i="0" u="none" strike="noStrike">
                          <a:solidFill>
                            <a:srgbClr val="000000"/>
                          </a:solidFill>
                          <a:effectLst/>
                          <a:latin typeface="Calibri" panose="020F0502020204030204" pitchFamily="34" charset="0"/>
                        </a:rPr>
                        <a:t>IMB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31 616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065173"/>
                  </a:ext>
                </a:extLst>
              </a:tr>
              <a:tr h="228600">
                <a:tc>
                  <a:txBody>
                    <a:bodyPr/>
                    <a:lstStyle/>
                    <a:p>
                      <a:pPr algn="l" fontAlgn="b"/>
                      <a:r>
                        <a:rPr lang="nb-NO" sz="1300" b="0" i="0" u="none" strike="noStrike">
                          <a:solidFill>
                            <a:srgbClr val="000000"/>
                          </a:solidFill>
                          <a:effectLst/>
                          <a:latin typeface="Calibri" panose="020F0502020204030204" pitchFamily="34" charset="0"/>
                        </a:rPr>
                        <a:t>Helsam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12 646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5855678"/>
                  </a:ext>
                </a:extLst>
              </a:tr>
              <a:tr h="228600">
                <a:tc>
                  <a:txBody>
                    <a:bodyPr/>
                    <a:lstStyle/>
                    <a:p>
                      <a:pPr algn="l" fontAlgn="b"/>
                      <a:r>
                        <a:rPr lang="nb-NO" sz="1300" b="0" i="0" u="none" strike="noStrike">
                          <a:solidFill>
                            <a:srgbClr val="000000"/>
                          </a:solidFill>
                          <a:effectLst/>
                          <a:latin typeface="Calibri" panose="020F0502020204030204" pitchFamily="34" charset="0"/>
                        </a:rPr>
                        <a:t>Klinmed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24 077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0424163"/>
                  </a:ext>
                </a:extLst>
              </a:tr>
              <a:tr h="228600">
                <a:tc>
                  <a:txBody>
                    <a:bodyPr/>
                    <a:lstStyle/>
                    <a:p>
                      <a:pPr algn="l" fontAlgn="b"/>
                      <a:r>
                        <a:rPr lang="nb-NO" sz="1300" b="0" i="0" u="none" strike="noStrike">
                          <a:solidFill>
                            <a:srgbClr val="000000"/>
                          </a:solidFill>
                          <a:effectLst/>
                          <a:latin typeface="Calibri" panose="020F0502020204030204" pitchFamily="34" charset="0"/>
                        </a:rPr>
                        <a:t>Klinmed (kliniske)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29 184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391086"/>
                  </a:ext>
                </a:extLst>
              </a:tr>
              <a:tr h="228600">
                <a:tc>
                  <a:txBody>
                    <a:bodyPr/>
                    <a:lstStyle/>
                    <a:p>
                      <a:pPr algn="l" fontAlgn="b"/>
                      <a:r>
                        <a:rPr lang="nb-NO" sz="1300" b="0" i="0" u="none" strike="noStrike">
                          <a:solidFill>
                            <a:srgbClr val="000000"/>
                          </a:solidFill>
                          <a:effectLst/>
                          <a:latin typeface="Calibri" panose="020F0502020204030204" pitchFamily="34" charset="0"/>
                        </a:rPr>
                        <a:t>NCMM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3 891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0066406"/>
                  </a:ext>
                </a:extLst>
              </a:tr>
              <a:tr h="228600">
                <a:tc>
                  <a:txBody>
                    <a:bodyPr/>
                    <a:lstStyle/>
                    <a:p>
                      <a:pPr algn="l" fontAlgn="b"/>
                      <a:r>
                        <a:rPr lang="nb-NO" sz="1300" b="0" i="0" u="none" strike="noStrike">
                          <a:solidFill>
                            <a:srgbClr val="000000"/>
                          </a:solidFill>
                          <a:effectLst/>
                          <a:latin typeface="Calibri" panose="020F0502020204030204" pitchFamily="34" charset="0"/>
                        </a:rPr>
                        <a:t>Strategi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1 459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5784368"/>
                  </a:ext>
                </a:extLst>
              </a:tr>
              <a:tr h="228600">
                <a:tc>
                  <a:txBody>
                    <a:bodyPr/>
                    <a:lstStyle/>
                    <a:p>
                      <a:pPr algn="l" fontAlgn="b"/>
                      <a:r>
                        <a:rPr lang="nb-NO" sz="1300" b="0" i="0" u="none" strike="noStrike">
                          <a:solidFill>
                            <a:srgbClr val="000000"/>
                          </a:solidFill>
                          <a:effectLst/>
                          <a:latin typeface="Calibri" panose="020F0502020204030204" pitchFamily="34" charset="0"/>
                        </a:rPr>
                        <a:t>Fak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3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751973"/>
                  </a:ext>
                </a:extLst>
              </a:tr>
              <a:tr h="228600">
                <a:tc>
                  <a:txBody>
                    <a:bodyPr/>
                    <a:lstStyle/>
                    <a:p>
                      <a:pPr algn="l" fontAlgn="b"/>
                      <a:r>
                        <a:rPr lang="nb-NO" sz="1300" b="1" i="0" u="none" strike="noStrike">
                          <a:solidFill>
                            <a:srgbClr val="000000"/>
                          </a:solidFill>
                          <a:effectLst/>
                          <a:latin typeface="Calibri" panose="020F0502020204030204" pitchFamily="34" charset="0"/>
                        </a:rPr>
                        <a:t>Totalt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nb-NO" sz="1300" b="1" i="0" u="none" strike="noStrike">
                          <a:solidFill>
                            <a:srgbClr val="000000"/>
                          </a:solidFill>
                          <a:effectLst/>
                          <a:latin typeface="Calibri" panose="020F0502020204030204" pitchFamily="34" charset="0"/>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nb-NO" sz="1300" b="1"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nb-NO" sz="1300" b="1"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nb-NO" sz="1300" b="1"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nb-NO" sz="1300" b="1" i="0" u="none" strike="noStrike">
                          <a:solidFill>
                            <a:srgbClr val="000000"/>
                          </a:solidFill>
                          <a:effectLst/>
                          <a:latin typeface="Calibri" panose="020F0502020204030204" pitchFamily="34" charset="0"/>
                        </a:rPr>
                        <a:t>102 874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419331681"/>
                  </a:ext>
                </a:extLst>
              </a:tr>
              <a:tr h="228600">
                <a:tc>
                  <a:txBody>
                    <a:bodyPr/>
                    <a:lstStyle/>
                    <a:p>
                      <a:pPr algn="l" fontAlgn="b"/>
                      <a:endParaRPr lang="nb-NO" sz="13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b-NO" sz="13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b-NO" sz="13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b-NO" sz="13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b-NO" sz="13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b-NO" sz="13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565419055"/>
                  </a:ext>
                </a:extLst>
              </a:tr>
              <a:tr h="228600">
                <a:tc gridSpan="2">
                  <a:txBody>
                    <a:bodyPr/>
                    <a:lstStyle/>
                    <a:p>
                      <a:pPr algn="l" fontAlgn="b"/>
                      <a:r>
                        <a:rPr lang="nb-NO" sz="1300" b="0" i="0" u="none" strike="noStrike">
                          <a:solidFill>
                            <a:srgbClr val="000000"/>
                          </a:solidFill>
                          <a:effectLst/>
                          <a:latin typeface="Calibri" panose="020F0502020204030204" pitchFamily="34" charset="0"/>
                        </a:rPr>
                        <a:t>Pris pr rekrutteringsstilling</a:t>
                      </a:r>
                    </a:p>
                  </a:txBody>
                  <a:tcPr marL="0" marR="0" marT="0" marB="0" anchor="b">
                    <a:lnL>
                      <a:noFill/>
                    </a:lnL>
                    <a:lnR>
                      <a:noFill/>
                    </a:lnR>
                    <a:lnT>
                      <a:noFill/>
                    </a:lnT>
                    <a:lnB>
                      <a:noFill/>
                    </a:lnB>
                  </a:tcPr>
                </a:tc>
                <a:tc hMerge="1">
                  <a:txBody>
                    <a:bodyPr/>
                    <a:lstStyle/>
                    <a:p>
                      <a:endParaRPr lang="nb-NO"/>
                    </a:p>
                  </a:txBody>
                  <a:tcPr/>
                </a:tc>
                <a:tc>
                  <a:txBody>
                    <a:bodyPr/>
                    <a:lstStyle/>
                    <a:p>
                      <a:pPr algn="l" fontAlgn="b"/>
                      <a:endParaRPr lang="nb-NO"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nb-NO"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nb-NO"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nb-NO" sz="1300" b="0" i="0" u="none" strike="noStrike">
                          <a:solidFill>
                            <a:srgbClr val="000000"/>
                          </a:solidFill>
                          <a:effectLst/>
                          <a:latin typeface="Calibri" panose="020F0502020204030204" pitchFamily="34" charset="0"/>
                        </a:rPr>
                        <a:t>973</a:t>
                      </a:r>
                    </a:p>
                  </a:txBody>
                  <a:tcPr marL="0" marR="0" marT="0" marB="0" anchor="b">
                    <a:lnL>
                      <a:noFill/>
                    </a:lnL>
                    <a:lnR>
                      <a:noFill/>
                    </a:lnR>
                    <a:lnT>
                      <a:noFill/>
                    </a:lnT>
                    <a:lnB>
                      <a:noFill/>
                    </a:lnB>
                  </a:tcPr>
                </a:tc>
                <a:extLst>
                  <a:ext uri="{0D108BD9-81ED-4DB2-BD59-A6C34878D82A}">
                    <a16:rowId xmlns:a16="http://schemas.microsoft.com/office/drawing/2014/main" xmlns="" val="2964501711"/>
                  </a:ext>
                </a:extLst>
              </a:tr>
              <a:tr h="228600">
                <a:tc gridSpan="3">
                  <a:txBody>
                    <a:bodyPr/>
                    <a:lstStyle/>
                    <a:p>
                      <a:pPr algn="l" fontAlgn="b"/>
                      <a:r>
                        <a:rPr lang="nb-NO" sz="1300" b="0" i="0" u="none" strike="noStrike">
                          <a:solidFill>
                            <a:srgbClr val="000000"/>
                          </a:solidFill>
                          <a:effectLst/>
                          <a:latin typeface="Calibri" panose="020F0502020204030204" pitchFamily="34" charset="0"/>
                        </a:rPr>
                        <a:t>Finansiering stipendiatstillinger</a:t>
                      </a:r>
                    </a:p>
                  </a:txBody>
                  <a:tcPr marL="0" marR="0" marT="0" marB="0" anchor="b">
                    <a:lnL>
                      <a:noFill/>
                    </a:lnL>
                    <a:lnR>
                      <a:noFill/>
                    </a:lnR>
                    <a:lnT>
                      <a:noFill/>
                    </a:lnT>
                    <a:lnB>
                      <a:noFill/>
                    </a:lnB>
                  </a:tcPr>
                </a:tc>
                <a:tc hMerge="1">
                  <a:txBody>
                    <a:bodyPr/>
                    <a:lstStyle/>
                    <a:p>
                      <a:endParaRPr lang="nb-NO"/>
                    </a:p>
                  </a:txBody>
                  <a:tcPr/>
                </a:tc>
                <a:tc hMerge="1">
                  <a:txBody>
                    <a:bodyPr/>
                    <a:lstStyle/>
                    <a:p>
                      <a:endParaRPr lang="nb-NO"/>
                    </a:p>
                  </a:txBody>
                  <a:tcPr/>
                </a:tc>
                <a:tc>
                  <a:txBody>
                    <a:bodyPr/>
                    <a:lstStyle/>
                    <a:p>
                      <a:pPr algn="l" fontAlgn="b"/>
                      <a:endParaRPr lang="nb-NO"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nb-NO"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nb-NO" sz="1300" b="0" i="0" u="none" strike="noStrike">
                          <a:solidFill>
                            <a:srgbClr val="000000"/>
                          </a:solidFill>
                          <a:effectLst/>
                          <a:latin typeface="Calibri" panose="020F0502020204030204" pitchFamily="34" charset="0"/>
                        </a:rPr>
                        <a:t>75 %</a:t>
                      </a:r>
                    </a:p>
                  </a:txBody>
                  <a:tcPr marL="0" marR="0" marT="0" marB="0" anchor="b">
                    <a:lnL>
                      <a:noFill/>
                    </a:lnL>
                    <a:lnR>
                      <a:noFill/>
                    </a:lnR>
                    <a:lnT>
                      <a:noFill/>
                    </a:lnT>
                    <a:lnB>
                      <a:noFill/>
                    </a:lnB>
                  </a:tcPr>
                </a:tc>
                <a:extLst>
                  <a:ext uri="{0D108BD9-81ED-4DB2-BD59-A6C34878D82A}">
                    <a16:rowId xmlns:a16="http://schemas.microsoft.com/office/drawing/2014/main" xmlns="" val="3781982042"/>
                  </a:ext>
                </a:extLst>
              </a:tr>
              <a:tr h="257140">
                <a:tc gridSpan="3">
                  <a:txBody>
                    <a:bodyPr/>
                    <a:lstStyle/>
                    <a:p>
                      <a:pPr algn="l" fontAlgn="b"/>
                      <a:r>
                        <a:rPr lang="nb-NO" sz="1300" b="0" i="0" u="none" strike="noStrike">
                          <a:solidFill>
                            <a:srgbClr val="000000"/>
                          </a:solidFill>
                          <a:effectLst/>
                          <a:latin typeface="Calibri" panose="020F0502020204030204" pitchFamily="34" charset="0"/>
                        </a:rPr>
                        <a:t>Finansiering kliniske stipendiatstillinger</a:t>
                      </a:r>
                    </a:p>
                  </a:txBody>
                  <a:tcPr marL="0" marR="0" marT="0" marB="0" anchor="b">
                    <a:lnL>
                      <a:noFill/>
                    </a:lnL>
                    <a:lnR>
                      <a:noFill/>
                    </a:lnR>
                    <a:lnT>
                      <a:noFill/>
                    </a:lnT>
                    <a:lnB>
                      <a:noFill/>
                    </a:lnB>
                  </a:tcPr>
                </a:tc>
                <a:tc hMerge="1">
                  <a:txBody>
                    <a:bodyPr/>
                    <a:lstStyle/>
                    <a:p>
                      <a:endParaRPr lang="nb-NO"/>
                    </a:p>
                  </a:txBody>
                  <a:tcPr/>
                </a:tc>
                <a:tc hMerge="1">
                  <a:txBody>
                    <a:bodyPr/>
                    <a:lstStyle/>
                    <a:p>
                      <a:endParaRPr lang="nb-NO"/>
                    </a:p>
                  </a:txBody>
                  <a:tcPr/>
                </a:tc>
                <a:tc>
                  <a:txBody>
                    <a:bodyPr/>
                    <a:lstStyle/>
                    <a:p>
                      <a:pPr algn="l" fontAlgn="b"/>
                      <a:endParaRPr lang="nb-NO"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nb-NO" sz="13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nb-NO" sz="1300" b="0" i="0" u="none" strike="noStrike" dirty="0">
                          <a:solidFill>
                            <a:srgbClr val="000000"/>
                          </a:solidFill>
                          <a:effectLst/>
                          <a:latin typeface="Calibri" panose="020F0502020204030204" pitchFamily="34" charset="0"/>
                        </a:rPr>
                        <a:t>60 %</a:t>
                      </a:r>
                    </a:p>
                  </a:txBody>
                  <a:tcPr marL="0" marR="0" marT="0" marB="0" anchor="b">
                    <a:lnL>
                      <a:noFill/>
                    </a:lnL>
                    <a:lnR>
                      <a:noFill/>
                    </a:lnR>
                    <a:lnT>
                      <a:noFill/>
                    </a:lnT>
                    <a:lnB>
                      <a:noFill/>
                    </a:lnB>
                  </a:tcPr>
                </a:tc>
                <a:extLst>
                  <a:ext uri="{0D108BD9-81ED-4DB2-BD59-A6C34878D82A}">
                    <a16:rowId xmlns:a16="http://schemas.microsoft.com/office/drawing/2014/main" xmlns="" val="3825589068"/>
                  </a:ext>
                </a:extLst>
              </a:tr>
            </a:tbl>
          </a:graphicData>
        </a:graphic>
      </p:graphicFrame>
    </p:spTree>
    <p:extLst>
      <p:ext uri="{BB962C8B-B14F-4D97-AF65-F5344CB8AC3E}">
        <p14:creationId xmlns:p14="http://schemas.microsoft.com/office/powerpoint/2010/main" val="4212834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800" dirty="0" smtClean="0"/>
              <a:t>RBO-midler (2019) fordelt </a:t>
            </a:r>
            <a:r>
              <a:rPr lang="nb-NO" sz="2800" dirty="0"/>
              <a:t>på gjennomsnitt oppnådd </a:t>
            </a:r>
            <a:r>
              <a:rPr lang="nb-NO" sz="2800" dirty="0" smtClean="0"/>
              <a:t>per institutt 2015-2017</a:t>
            </a:r>
            <a:endParaRPr lang="nb-NO" sz="2800" dirty="0"/>
          </a:p>
        </p:txBody>
      </p:sp>
      <p:sp>
        <p:nvSpPr>
          <p:cNvPr id="3" name="Content Placeholder 2"/>
          <p:cNvSpPr>
            <a:spLocks noGrp="1"/>
          </p:cNvSpPr>
          <p:nvPr>
            <p:ph idx="1"/>
          </p:nvPr>
        </p:nvSpPr>
        <p:spPr>
          <a:xfrm>
            <a:off x="990600" y="1981200"/>
            <a:ext cx="7696200" cy="4472136"/>
          </a:xfrm>
        </p:spPr>
        <p:txBody>
          <a:bodyPr/>
          <a:lstStyle/>
          <a:p>
            <a:r>
              <a:rPr lang="nb-NO" sz="1400" dirty="0"/>
              <a:t>Antall doktorgrader</a:t>
            </a:r>
          </a:p>
          <a:p>
            <a:r>
              <a:rPr lang="nb-NO" sz="1400" dirty="0"/>
              <a:t>Antall </a:t>
            </a:r>
            <a:r>
              <a:rPr lang="nb-NO" sz="1400" dirty="0" smtClean="0"/>
              <a:t>publikasjonspoeng</a:t>
            </a:r>
            <a:endParaRPr lang="nb-NO" sz="1400" dirty="0"/>
          </a:p>
          <a:p>
            <a:r>
              <a:rPr lang="nb-NO" sz="1400" dirty="0" smtClean="0"/>
              <a:t>NFR-midler (Forskningsrådet)</a:t>
            </a:r>
            <a:endParaRPr lang="nb-NO" sz="1400" dirty="0"/>
          </a:p>
          <a:p>
            <a:r>
              <a:rPr lang="nb-NO" sz="1400" dirty="0" smtClean="0"/>
              <a:t>EU-midler </a:t>
            </a:r>
            <a:endParaRPr lang="nb-NO" sz="1400" dirty="0"/>
          </a:p>
          <a:p>
            <a:r>
              <a:rPr lang="nb-NO" sz="1400" dirty="0"/>
              <a:t>Annen BOA (ekstern finansiering)</a:t>
            </a:r>
          </a:p>
          <a:p>
            <a:pPr marL="0" indent="0">
              <a:buNone/>
            </a:pPr>
            <a:endParaRPr lang="nb-NO" sz="1400" dirty="0" smtClean="0"/>
          </a:p>
          <a:p>
            <a:pPr marL="0" indent="0">
              <a:buNone/>
            </a:pPr>
            <a:endParaRPr lang="nb-NO" sz="1400" dirty="0"/>
          </a:p>
          <a:p>
            <a:pPr marL="0" indent="0">
              <a:buNone/>
            </a:pPr>
            <a:r>
              <a:rPr lang="nb-NO" sz="2400" b="1" dirty="0">
                <a:solidFill>
                  <a:schemeClr val="tx2"/>
                </a:solidFill>
                <a:latin typeface="+mj-lt"/>
                <a:ea typeface="+mj-ea"/>
                <a:cs typeface="+mj-cs"/>
              </a:rPr>
              <a:t>Øremerkinger </a:t>
            </a:r>
          </a:p>
          <a:p>
            <a:r>
              <a:rPr lang="nb-NO" sz="1400" dirty="0" smtClean="0"/>
              <a:t>består </a:t>
            </a:r>
            <a:r>
              <a:rPr lang="nb-NO" sz="1400" dirty="0"/>
              <a:t>både av videreføringer av øremerkinger </a:t>
            </a:r>
            <a:r>
              <a:rPr lang="nb-NO" sz="1400" dirty="0" smtClean="0"/>
              <a:t>MED </a:t>
            </a:r>
            <a:r>
              <a:rPr lang="nb-NO" sz="1400" dirty="0"/>
              <a:t>får fra UiO og fakultetets egne øremerkinger</a:t>
            </a:r>
            <a:r>
              <a:rPr lang="nb-NO" sz="1400" dirty="0" smtClean="0"/>
              <a:t>.</a:t>
            </a:r>
          </a:p>
          <a:p>
            <a:endParaRPr lang="nb-NO" sz="1400" dirty="0"/>
          </a:p>
          <a:p>
            <a:r>
              <a:rPr lang="nb-NO" sz="1400" dirty="0" smtClean="0"/>
              <a:t>I </a:t>
            </a:r>
            <a:r>
              <a:rPr lang="nb-NO" sz="1400" dirty="0"/>
              <a:t>tillegg ligger det dekning av særskilte kostnader i denne komponenten. </a:t>
            </a:r>
            <a:endParaRPr lang="nb-NO" sz="1400" dirty="0" smtClean="0"/>
          </a:p>
          <a:p>
            <a:endParaRPr lang="nb-NO" sz="1400" dirty="0"/>
          </a:p>
          <a:p>
            <a:r>
              <a:rPr lang="nb-NO" sz="1400" dirty="0" smtClean="0"/>
              <a:t>Videreførte </a:t>
            </a:r>
            <a:r>
              <a:rPr lang="nb-NO" sz="1400" dirty="0"/>
              <a:t>øremerkinger består </a:t>
            </a:r>
            <a:r>
              <a:rPr lang="nb-NO" sz="1400" dirty="0" smtClean="0"/>
              <a:t>av </a:t>
            </a:r>
            <a:r>
              <a:rPr lang="nb-NO" sz="1400" dirty="0"/>
              <a:t>tildeling til </a:t>
            </a:r>
            <a:r>
              <a:rPr lang="nb-NO" sz="1400" dirty="0">
                <a:solidFill>
                  <a:schemeClr val="tx1">
                    <a:lumMod val="50000"/>
                    <a:lumOff val="50000"/>
                  </a:schemeClr>
                </a:solidFill>
              </a:rPr>
              <a:t>verdensledende </a:t>
            </a:r>
            <a:r>
              <a:rPr lang="nb-NO" sz="1400" dirty="0" smtClean="0">
                <a:solidFill>
                  <a:schemeClr val="tx1">
                    <a:lumMod val="50000"/>
                    <a:lumOff val="50000"/>
                  </a:schemeClr>
                </a:solidFill>
              </a:rPr>
              <a:t>forskningsmiljø</a:t>
            </a:r>
            <a:r>
              <a:rPr lang="nb-NO" sz="1400" dirty="0" smtClean="0"/>
              <a:t>, </a:t>
            </a:r>
            <a:r>
              <a:rPr lang="nb-NO" sz="1400" dirty="0"/>
              <a:t>ERC, Senter for fremragende forskning</a:t>
            </a:r>
            <a:r>
              <a:rPr lang="nb-NO" sz="1400" dirty="0" smtClean="0"/>
              <a:t>, </a:t>
            </a:r>
            <a:r>
              <a:rPr lang="nb-NO" sz="1400" dirty="0"/>
              <a:t>Toppforsk, Vitenskapelig utstyr, </a:t>
            </a:r>
            <a:r>
              <a:rPr lang="nb-NO" sz="1400" dirty="0">
                <a:solidFill>
                  <a:schemeClr val="tx1">
                    <a:lumMod val="50000"/>
                    <a:lumOff val="50000"/>
                  </a:schemeClr>
                </a:solidFill>
              </a:rPr>
              <a:t>Regionaletiske komiteer </a:t>
            </a:r>
            <a:r>
              <a:rPr lang="nb-NO" sz="1400" dirty="0"/>
              <a:t>og </a:t>
            </a:r>
            <a:r>
              <a:rPr lang="nb-NO" sz="1400" dirty="0">
                <a:solidFill>
                  <a:schemeClr val="tx1">
                    <a:lumMod val="50000"/>
                    <a:lumOff val="50000"/>
                  </a:schemeClr>
                </a:solidFill>
              </a:rPr>
              <a:t>tildeling til NCMM</a:t>
            </a:r>
            <a:r>
              <a:rPr lang="nb-NO" sz="1400" dirty="0"/>
              <a:t>. Fakultetets egne øremerkinger er </a:t>
            </a:r>
            <a:r>
              <a:rPr lang="nb-NO" sz="1400" dirty="0">
                <a:solidFill>
                  <a:schemeClr val="tx1">
                    <a:lumMod val="50000"/>
                    <a:lumOff val="50000"/>
                  </a:schemeClr>
                </a:solidFill>
              </a:rPr>
              <a:t>Global Helse</a:t>
            </a:r>
            <a:r>
              <a:rPr lang="nb-NO" sz="1400" dirty="0"/>
              <a:t>, forskerlinjen og biostatistikk.</a:t>
            </a:r>
          </a:p>
          <a:p>
            <a:pPr marL="0" indent="0">
              <a:buNone/>
            </a:pPr>
            <a:endParaRPr lang="nb-NO" sz="1400"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24</a:t>
            </a:fld>
            <a:endParaRPr lang="en-US"/>
          </a:p>
        </p:txBody>
      </p:sp>
    </p:spTree>
    <p:extLst>
      <p:ext uri="{BB962C8B-B14F-4D97-AF65-F5344CB8AC3E}">
        <p14:creationId xmlns:p14="http://schemas.microsoft.com/office/powerpoint/2010/main" val="1890378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Finansiering fakultetsadministrasjon og strategiske satsninger</a:t>
            </a:r>
          </a:p>
        </p:txBody>
      </p:sp>
      <p:sp>
        <p:nvSpPr>
          <p:cNvPr id="3" name="Content Placeholder 2"/>
          <p:cNvSpPr>
            <a:spLocks noGrp="1"/>
          </p:cNvSpPr>
          <p:nvPr>
            <p:ph idx="1"/>
          </p:nvPr>
        </p:nvSpPr>
        <p:spPr/>
        <p:txBody>
          <a:bodyPr/>
          <a:lstStyle/>
          <a:p>
            <a:endParaRPr lang="nb-NO" sz="1800" dirty="0" smtClean="0"/>
          </a:p>
          <a:p>
            <a:r>
              <a:rPr lang="nb-NO" sz="1800" dirty="0" smtClean="0"/>
              <a:t>For </a:t>
            </a:r>
            <a:r>
              <a:rPr lang="nb-NO" sz="1800" dirty="0"/>
              <a:t>å finansiere fakultetsadministrasjon og strategiske satsninger gjør </a:t>
            </a:r>
            <a:r>
              <a:rPr lang="nb-NO" sz="1800" dirty="0" smtClean="0"/>
              <a:t>fakultetet et %-kutt </a:t>
            </a:r>
            <a:r>
              <a:rPr lang="nb-NO" sz="1800" dirty="0"/>
              <a:t>i UiO sine satser for </a:t>
            </a:r>
            <a:r>
              <a:rPr lang="nb-NO" sz="1800" dirty="0" smtClean="0"/>
              <a:t>utdanning </a:t>
            </a:r>
            <a:r>
              <a:rPr lang="nb-NO" sz="1800" dirty="0"/>
              <a:t>og r</a:t>
            </a:r>
            <a:r>
              <a:rPr lang="nb-NO" sz="1800" dirty="0" smtClean="0"/>
              <a:t>esultatbaserte </a:t>
            </a:r>
            <a:r>
              <a:rPr lang="nb-NO" sz="1800" dirty="0"/>
              <a:t>omfordeling på doktorgrader, publikasjoner, NFR og </a:t>
            </a:r>
            <a:r>
              <a:rPr lang="nb-NO" sz="1800" dirty="0" smtClean="0"/>
              <a:t>EU-midler/annen </a:t>
            </a:r>
            <a:r>
              <a:rPr lang="nb-NO" sz="1800" dirty="0"/>
              <a:t>BOA</a:t>
            </a:r>
          </a:p>
          <a:p>
            <a:r>
              <a:rPr lang="nb-NO" sz="1800" dirty="0" smtClean="0"/>
              <a:t>For </a:t>
            </a:r>
            <a:r>
              <a:rPr lang="nb-NO" sz="1800" dirty="0"/>
              <a:t>2019 er denne prosentsatsen </a:t>
            </a:r>
            <a:r>
              <a:rPr lang="nb-NO" sz="1800" dirty="0" smtClean="0"/>
              <a:t>21 %</a:t>
            </a:r>
            <a:endParaRPr lang="nb-NO" sz="1800" dirty="0"/>
          </a:p>
          <a:p>
            <a:pPr marL="0" indent="0">
              <a:buNone/>
            </a:pPr>
            <a:endParaRPr lang="nb-NO" dirty="0" smtClean="0"/>
          </a:p>
          <a:p>
            <a:pPr marL="0" indent="0">
              <a:buNone/>
            </a:pPr>
            <a:r>
              <a:rPr lang="nb-NO" sz="1800" dirty="0" smtClean="0"/>
              <a:t>Instituttene får notat om tentativ tildeling for det påfølgende år i slutten av juni, og </a:t>
            </a:r>
            <a:r>
              <a:rPr lang="nb-NO" sz="1800" b="1" dirty="0" smtClean="0"/>
              <a:t>disposisjonsskriv</a:t>
            </a:r>
            <a:r>
              <a:rPr lang="nb-NO" sz="1800" dirty="0" smtClean="0"/>
              <a:t> om endelig tildeling i begynnelsen av oktober.</a:t>
            </a:r>
            <a:endParaRPr lang="nb-NO" sz="1800"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25</a:t>
            </a:fld>
            <a:endParaRPr lang="en-US"/>
          </a:p>
        </p:txBody>
      </p:sp>
    </p:spTree>
    <p:extLst>
      <p:ext uri="{BB962C8B-B14F-4D97-AF65-F5344CB8AC3E}">
        <p14:creationId xmlns:p14="http://schemas.microsoft.com/office/powerpoint/2010/main" val="2835099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96752"/>
            <a:ext cx="7772400" cy="1470025"/>
          </a:xfrm>
        </p:spPr>
        <p:txBody>
          <a:bodyPr>
            <a:normAutofit/>
          </a:bodyPr>
          <a:lstStyle/>
          <a:p>
            <a:pPr algn="l"/>
            <a:r>
              <a:rPr lang="nb-NO" sz="3200" b="1" dirty="0">
                <a:latin typeface="Arial" panose="020B0604020202020204" pitchFamily="34" charset="0"/>
                <a:cs typeface="Arial" panose="020B0604020202020204" pitchFamily="34" charset="0"/>
              </a:rPr>
              <a:t>T</a:t>
            </a:r>
            <a:r>
              <a:rPr lang="nb-NO" sz="3200" b="1" dirty="0" smtClean="0">
                <a:latin typeface="Arial" panose="020B0604020202020204" pitchFamily="34" charset="0"/>
                <a:cs typeface="Arial" panose="020B0604020202020204" pitchFamily="34" charset="0"/>
              </a:rPr>
              <a:t>ildeling til IMB fra fakultetet </a:t>
            </a:r>
            <a:br>
              <a:rPr lang="nb-NO" sz="3200" b="1" dirty="0" smtClean="0">
                <a:latin typeface="Arial" panose="020B0604020202020204" pitchFamily="34" charset="0"/>
                <a:cs typeface="Arial" panose="020B0604020202020204" pitchFamily="34" charset="0"/>
              </a:rPr>
            </a:br>
            <a:r>
              <a:rPr lang="nb-NO" sz="3200" b="1" dirty="0" smtClean="0">
                <a:latin typeface="Arial" panose="020B0604020202020204" pitchFamily="34" charset="0"/>
                <a:cs typeface="Arial" panose="020B0604020202020204" pitchFamily="34" charset="0"/>
              </a:rPr>
              <a:t>i 2018 og 2019</a:t>
            </a:r>
            <a:endParaRPr lang="nb-NO" sz="32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54835334"/>
              </p:ext>
            </p:extLst>
          </p:nvPr>
        </p:nvGraphicFramePr>
        <p:xfrm>
          <a:off x="1475656" y="2852937"/>
          <a:ext cx="6192688" cy="2160239"/>
        </p:xfrm>
        <a:graphic>
          <a:graphicData uri="http://schemas.openxmlformats.org/drawingml/2006/table">
            <a:tbl>
              <a:tblPr/>
              <a:tblGrid>
                <a:gridCol w="2644958"/>
                <a:gridCol w="760228"/>
                <a:gridCol w="760228"/>
                <a:gridCol w="934446"/>
                <a:gridCol w="1092828"/>
              </a:tblGrid>
              <a:tr h="749105">
                <a:tc>
                  <a:txBody>
                    <a:bodyPr/>
                    <a:lstStyle/>
                    <a:p>
                      <a:pPr algn="l" fontAlgn="b"/>
                      <a:r>
                        <a:rPr lang="nb-NO" sz="11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a:solidFill>
                            <a:srgbClr val="000000"/>
                          </a:solidFill>
                          <a:effectLst/>
                          <a:latin typeface="Calibri"/>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a:solidFill>
                            <a:srgbClr val="000000"/>
                          </a:solidFill>
                          <a:effectLst/>
                          <a:latin typeface="Calibri"/>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Endring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Endring i % av total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89">
                <a:tc>
                  <a:txBody>
                    <a:bodyPr/>
                    <a:lstStyle/>
                    <a:p>
                      <a:pPr algn="l" fontAlgn="b"/>
                      <a:r>
                        <a:rPr lang="nb-NO" sz="1100" b="0" i="0" u="none" strike="noStrike">
                          <a:solidFill>
                            <a:srgbClr val="000000"/>
                          </a:solidFill>
                          <a:effectLst/>
                          <a:latin typeface="Calibri"/>
                        </a:rPr>
                        <a:t>Undervisning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85 355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87 358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2 003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89">
                <a:tc>
                  <a:txBody>
                    <a:bodyPr/>
                    <a:lstStyle/>
                    <a:p>
                      <a:pPr algn="l" fontAlgn="b"/>
                      <a:r>
                        <a:rPr lang="nb-NO" sz="1100" b="0" i="0" u="none" strike="noStrike">
                          <a:solidFill>
                            <a:srgbClr val="000000"/>
                          </a:solidFill>
                          <a:effectLst/>
                          <a:latin typeface="Calibri"/>
                        </a:rPr>
                        <a:t>Øremerkede tildelinger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16 684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15 658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-1 026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89">
                <a:tc>
                  <a:txBody>
                    <a:bodyPr/>
                    <a:lstStyle/>
                    <a:p>
                      <a:pPr algn="l" fontAlgn="b"/>
                      <a:r>
                        <a:rPr lang="nb-NO" sz="1100" b="0" i="0" u="none" strike="noStrike">
                          <a:solidFill>
                            <a:srgbClr val="000000"/>
                          </a:solidFill>
                          <a:effectLst/>
                          <a:latin typeface="Calibri"/>
                        </a:rPr>
                        <a:t>rekrutteringstillinger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28 500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31 616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3 116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89">
                <a:tc>
                  <a:txBody>
                    <a:bodyPr/>
                    <a:lstStyle/>
                    <a:p>
                      <a:pPr algn="l" fontAlgn="b"/>
                      <a:r>
                        <a:rPr lang="nb-NO" sz="1100" b="0" i="0" u="none" strike="noStrike">
                          <a:solidFill>
                            <a:srgbClr val="000000"/>
                          </a:solidFill>
                          <a:effectLst/>
                          <a:latin typeface="Calibri"/>
                        </a:rPr>
                        <a:t>RBO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14 612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18 671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4 059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89">
                <a:tc>
                  <a:txBody>
                    <a:bodyPr/>
                    <a:lstStyle/>
                    <a:p>
                      <a:pPr algn="l" fontAlgn="b"/>
                      <a:r>
                        <a:rPr lang="nb-NO" sz="1100" b="0" i="0" u="none" strike="noStrike">
                          <a:solidFill>
                            <a:srgbClr val="000000"/>
                          </a:solidFill>
                          <a:effectLst/>
                          <a:latin typeface="Calibri"/>
                        </a:rPr>
                        <a:t>Kutt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-1 865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-1 410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455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a:rPr>
                        <a:t>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89">
                <a:tc>
                  <a:txBody>
                    <a:bodyPr/>
                    <a:lstStyle/>
                    <a:p>
                      <a:pPr algn="l" fontAlgn="b"/>
                      <a:r>
                        <a:rPr lang="nb-NO" sz="1100" b="1" i="0" u="none" strike="noStrike">
                          <a:solidFill>
                            <a:srgbClr val="000000"/>
                          </a:solidFill>
                          <a:effectLst/>
                          <a:latin typeface="Calibri"/>
                        </a:rPr>
                        <a:t>Sum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a:solidFill>
                            <a:srgbClr val="000000"/>
                          </a:solidFill>
                          <a:effectLst/>
                          <a:latin typeface="Calibri"/>
                        </a:rPr>
                        <a:t>143 286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a:solidFill>
                            <a:srgbClr val="000000"/>
                          </a:solidFill>
                          <a:effectLst/>
                          <a:latin typeface="Calibri"/>
                        </a:rPr>
                        <a:t>151 893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a:solidFill>
                            <a:srgbClr val="000000"/>
                          </a:solidFill>
                          <a:effectLst/>
                          <a:latin typeface="Calibri"/>
                        </a:rPr>
                        <a:t>8 607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dirty="0">
                          <a:solidFill>
                            <a:srgbClr val="000000"/>
                          </a:solidFill>
                          <a:effectLst/>
                          <a:latin typeface="Calibri"/>
                        </a:rPr>
                        <a:t>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2075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b-NO" sz="3200" b="1" dirty="0" smtClean="0">
                <a:latin typeface="Arial" panose="020B0604020202020204" pitchFamily="34" charset="0"/>
                <a:cs typeface="Arial" panose="020B0604020202020204" pitchFamily="34" charset="0"/>
              </a:rPr>
              <a:t>Budsjettfordelingsmodell  IMB</a:t>
            </a:r>
            <a:endParaRPr lang="nb-NO" sz="32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971600" y="1600200"/>
            <a:ext cx="7715200" cy="4525963"/>
          </a:xfrm>
        </p:spPr>
        <p:txBody>
          <a:bodyPr>
            <a:normAutofit/>
          </a:bodyPr>
          <a:lstStyle/>
          <a:p>
            <a:r>
              <a:rPr lang="nb-NO" sz="2800" dirty="0"/>
              <a:t>I 2015 ble en ny organisasjonsmodell innført ved IMB, med fagavdelinger på et fjerde organisatorisk nivå under </a:t>
            </a:r>
            <a:r>
              <a:rPr lang="nb-NO" sz="2800" dirty="0" smtClean="0"/>
              <a:t>instituttnivået</a:t>
            </a:r>
          </a:p>
          <a:p>
            <a:endParaRPr lang="nb-NO" sz="2800" dirty="0" smtClean="0"/>
          </a:p>
          <a:p>
            <a:r>
              <a:rPr lang="nb-NO" sz="2800" b="1" dirty="0" smtClean="0"/>
              <a:t>Avdelingslederne </a:t>
            </a:r>
            <a:r>
              <a:rPr lang="nb-NO" sz="2800" b="1" dirty="0"/>
              <a:t>fikk </a:t>
            </a:r>
            <a:r>
              <a:rPr lang="nb-NO" sz="2800" b="1" dirty="0" smtClean="0"/>
              <a:t>budsjettansvar</a:t>
            </a:r>
          </a:p>
          <a:p>
            <a:pPr marL="0" indent="0">
              <a:buNone/>
            </a:pPr>
            <a:endParaRPr lang="nb-NO" sz="2800" dirty="0" smtClean="0"/>
          </a:p>
          <a:p>
            <a:r>
              <a:rPr lang="nb-NO" sz="2800" dirty="0" smtClean="0"/>
              <a:t>IMB </a:t>
            </a:r>
            <a:r>
              <a:rPr lang="nb-NO" sz="2800" dirty="0"/>
              <a:t>innførte en </a:t>
            </a:r>
            <a:r>
              <a:rPr lang="nb-NO" sz="2800" dirty="0" smtClean="0"/>
              <a:t>budsjettfordelingsmodell </a:t>
            </a:r>
            <a:r>
              <a:rPr lang="nb-NO" sz="2800" dirty="0"/>
              <a:t>der inntekter </a:t>
            </a:r>
            <a:r>
              <a:rPr lang="nb-NO" sz="2800" dirty="0" smtClean="0"/>
              <a:t>ble </a:t>
            </a:r>
            <a:r>
              <a:rPr lang="nb-NO" sz="2800" dirty="0"/>
              <a:t>fordelt til hver </a:t>
            </a:r>
            <a:r>
              <a:rPr lang="nb-NO" sz="2800" dirty="0" smtClean="0"/>
              <a:t>avdeling </a:t>
            </a:r>
            <a:endParaRPr lang="nb-NO" sz="2800" dirty="0"/>
          </a:p>
          <a:p>
            <a:endParaRPr lang="nb-NO" dirty="0"/>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247534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718592"/>
          </a:xfrm>
        </p:spPr>
        <p:txBody>
          <a:bodyPr/>
          <a:lstStyle/>
          <a:p>
            <a:r>
              <a:rPr lang="nb-NO" dirty="0"/>
              <a:t>IMBs fordelingsmodell</a:t>
            </a:r>
          </a:p>
        </p:txBody>
      </p:sp>
      <p:sp>
        <p:nvSpPr>
          <p:cNvPr id="3" name="Content Placeholder 2"/>
          <p:cNvSpPr>
            <a:spLocks noGrp="1"/>
          </p:cNvSpPr>
          <p:nvPr>
            <p:ph idx="1"/>
          </p:nvPr>
        </p:nvSpPr>
        <p:spPr>
          <a:xfrm>
            <a:off x="990600" y="1628800"/>
            <a:ext cx="7696200" cy="4824536"/>
          </a:xfrm>
        </p:spPr>
        <p:txBody>
          <a:bodyPr/>
          <a:lstStyle/>
          <a:p>
            <a:r>
              <a:rPr lang="nb-NO" sz="2400" dirty="0" smtClean="0"/>
              <a:t>Følger </a:t>
            </a:r>
            <a:r>
              <a:rPr lang="nb-NO" sz="2400" dirty="0"/>
              <a:t>opp insentivene i </a:t>
            </a:r>
            <a:r>
              <a:rPr lang="nb-NO" sz="2400" dirty="0" smtClean="0"/>
              <a:t>fakultetets </a:t>
            </a:r>
            <a:r>
              <a:rPr lang="nb-NO" sz="2400" dirty="0"/>
              <a:t>modell</a:t>
            </a:r>
            <a:r>
              <a:rPr lang="nb-NO" sz="2400" dirty="0" smtClean="0"/>
              <a:t>.</a:t>
            </a:r>
          </a:p>
          <a:p>
            <a:r>
              <a:rPr lang="nb-NO" sz="2400" dirty="0"/>
              <a:t>Fordeler alle </a:t>
            </a:r>
            <a:r>
              <a:rPr lang="nb-NO" sz="2400" dirty="0" smtClean="0"/>
              <a:t>midler fra fakultetet </a:t>
            </a:r>
            <a:r>
              <a:rPr lang="nb-NO" sz="2400" dirty="0"/>
              <a:t>til avdelingene</a:t>
            </a:r>
            <a:r>
              <a:rPr lang="nb-NO" sz="2400" dirty="0" smtClean="0"/>
              <a:t>.</a:t>
            </a:r>
          </a:p>
          <a:p>
            <a:r>
              <a:rPr lang="nb-NO" sz="2400" dirty="0" smtClean="0"/>
              <a:t>Ser bort fra at det er ulike satser for ulike studier.</a:t>
            </a:r>
          </a:p>
          <a:p>
            <a:r>
              <a:rPr lang="nb-NO" sz="2400" dirty="0" smtClean="0"/>
              <a:t>Avkorting i satsene for utdanning og resultater for å finansiere IMBs egne øremerkinger (</a:t>
            </a:r>
            <a:r>
              <a:rPr lang="nb-NO" sz="1600" dirty="0" smtClean="0"/>
              <a:t>tilskudd til Avdeling for komparativ medisin, PhD-koordinator, undervisningsleder)</a:t>
            </a:r>
          </a:p>
          <a:p>
            <a:r>
              <a:rPr lang="nb-NO" sz="2400" dirty="0" smtClean="0"/>
              <a:t>Nettobidrag (ovehead, leiestedsinntekter) fra prosjekter disponeres av avdelingene.</a:t>
            </a:r>
          </a:p>
          <a:p>
            <a:r>
              <a:rPr lang="nb-NO" sz="2400" dirty="0" smtClean="0"/>
              <a:t>Avdelingene beskattes </a:t>
            </a:r>
            <a:r>
              <a:rPr lang="nb-NO" sz="2400" dirty="0"/>
              <a:t>(p.t. 13 %) for å finansiere </a:t>
            </a:r>
            <a:r>
              <a:rPr lang="nb-NO" sz="2400" dirty="0" smtClean="0"/>
              <a:t>IMBs </a:t>
            </a:r>
            <a:r>
              <a:rPr lang="nb-NO" sz="2400" dirty="0"/>
              <a:t>fellesnivå (administrasjonen, intern service og </a:t>
            </a:r>
            <a:r>
              <a:rPr lang="nb-NO" sz="2400" dirty="0" smtClean="0"/>
              <a:t>fellestiltak).</a:t>
            </a:r>
            <a:r>
              <a:rPr lang="nb-NO" dirty="0"/>
              <a:t/>
            </a:r>
            <a:br>
              <a:rPr lang="nb-NO" dirty="0"/>
            </a:br>
            <a:endParaRPr lang="nb-NO" dirty="0"/>
          </a:p>
        </p:txBody>
      </p:sp>
    </p:spTree>
    <p:extLst>
      <p:ext uri="{BB962C8B-B14F-4D97-AF65-F5344CB8AC3E}">
        <p14:creationId xmlns:p14="http://schemas.microsoft.com/office/powerpoint/2010/main" val="2716812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965974"/>
          </a:xfrm>
        </p:spPr>
        <p:txBody>
          <a:bodyPr/>
          <a:lstStyle/>
          <a:p>
            <a:r>
              <a:rPr lang="nb-NO" dirty="0" smtClean="0"/>
              <a:t>Fordeling av tildelingen ved IMB</a:t>
            </a:r>
            <a:r>
              <a:rPr lang="nb-NO" dirty="0"/>
              <a:t/>
            </a:r>
            <a:br>
              <a:rPr lang="nb-NO" dirty="0"/>
            </a:br>
            <a:endParaRPr lang="en-US" sz="1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492894"/>
            <a:ext cx="2160240" cy="300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41462" y="2492893"/>
            <a:ext cx="288032" cy="3003480"/>
          </a:xfrm>
          <a:prstGeom prst="rect">
            <a:avLst/>
          </a:prstGeom>
          <a:solidFill>
            <a:schemeClr val="accent1">
              <a:lumMod val="40000"/>
              <a:lumOff val="60000"/>
            </a:schemeClr>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solidFill>
                  <a:srgbClr val="000000"/>
                </a:solidFill>
              </a:rPr>
              <a:t>Skatt</a:t>
            </a:r>
            <a:endParaRPr lang="en-US" dirty="0">
              <a:solidFill>
                <a:srgbClr val="000000"/>
              </a:solidFill>
            </a:endParaRPr>
          </a:p>
        </p:txBody>
      </p:sp>
      <p:sp>
        <p:nvSpPr>
          <p:cNvPr id="5" name="Right Arrow 4"/>
          <p:cNvSpPr/>
          <p:nvPr/>
        </p:nvSpPr>
        <p:spPr>
          <a:xfrm>
            <a:off x="3275856" y="3752205"/>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1043608" y="1804174"/>
            <a:ext cx="1678665" cy="707886"/>
          </a:xfrm>
          <a:prstGeom prst="rect">
            <a:avLst/>
          </a:prstGeom>
          <a:noFill/>
        </p:spPr>
        <p:txBody>
          <a:bodyPr wrap="none" rtlCol="0">
            <a:spAutoFit/>
          </a:bodyPr>
          <a:lstStyle/>
          <a:p>
            <a:r>
              <a:rPr lang="nb-NO" dirty="0" smtClean="0">
                <a:solidFill>
                  <a:srgbClr val="000000"/>
                </a:solidFill>
              </a:rPr>
              <a:t>Fra fakultetet</a:t>
            </a:r>
          </a:p>
          <a:p>
            <a:endParaRPr lang="en-US" b="1" dirty="0">
              <a:solidFill>
                <a:srgbClr val="000000"/>
              </a:solidFill>
            </a:endParaRPr>
          </a:p>
        </p:txBody>
      </p:sp>
      <p:sp>
        <p:nvSpPr>
          <p:cNvPr id="9" name="Rectangle 8"/>
          <p:cNvSpPr/>
          <p:nvPr/>
        </p:nvSpPr>
        <p:spPr>
          <a:xfrm>
            <a:off x="3851920" y="1838534"/>
            <a:ext cx="2093843" cy="400110"/>
          </a:xfrm>
          <a:prstGeom prst="rect">
            <a:avLst/>
          </a:prstGeom>
        </p:spPr>
        <p:txBody>
          <a:bodyPr wrap="none">
            <a:spAutoFit/>
          </a:bodyPr>
          <a:lstStyle/>
          <a:p>
            <a:r>
              <a:rPr lang="en-US" dirty="0" smtClean="0">
                <a:solidFill>
                  <a:srgbClr val="000000"/>
                </a:solidFill>
              </a:rPr>
              <a:t>IMBs </a:t>
            </a:r>
            <a:r>
              <a:rPr lang="en-US" dirty="0" err="1" smtClean="0">
                <a:solidFill>
                  <a:srgbClr val="000000"/>
                </a:solidFill>
              </a:rPr>
              <a:t>avdelinger</a:t>
            </a:r>
            <a:endParaRPr lang="en-US" dirty="0">
              <a:solidFill>
                <a:srgbClr val="000000"/>
              </a:solidFill>
            </a:endParaRPr>
          </a:p>
        </p:txBody>
      </p:sp>
      <p:pic>
        <p:nvPicPr>
          <p:cNvPr id="2054" name="Picture 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23928" y="2492894"/>
            <a:ext cx="1842917" cy="300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rved Down Arrow 2"/>
          <p:cNvSpPr/>
          <p:nvPr/>
        </p:nvSpPr>
        <p:spPr bwMode="auto">
          <a:xfrm>
            <a:off x="5868818" y="2740034"/>
            <a:ext cx="1727517" cy="472941"/>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nb-NO">
              <a:solidFill>
                <a:srgbClr val="000000"/>
              </a:solidFill>
            </a:endParaRPr>
          </a:p>
        </p:txBody>
      </p:sp>
      <p:sp>
        <p:nvSpPr>
          <p:cNvPr id="6" name="Rectangle 5"/>
          <p:cNvSpPr/>
          <p:nvPr/>
        </p:nvSpPr>
        <p:spPr bwMode="auto">
          <a:xfrm>
            <a:off x="6948264" y="3212976"/>
            <a:ext cx="1584176" cy="194421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b-NO" dirty="0" smtClean="0">
                <a:solidFill>
                  <a:srgbClr val="000000"/>
                </a:solidFill>
              </a:rPr>
              <a:t>IMBs</a:t>
            </a:r>
          </a:p>
          <a:p>
            <a:r>
              <a:rPr lang="nb-NO" dirty="0">
                <a:solidFill>
                  <a:srgbClr val="000000"/>
                </a:solidFill>
              </a:rPr>
              <a:t>f</a:t>
            </a:r>
            <a:r>
              <a:rPr lang="nb-NO" dirty="0" smtClean="0">
                <a:solidFill>
                  <a:srgbClr val="000000"/>
                </a:solidFill>
              </a:rPr>
              <a:t>ellesnivå finansieres ved at avdelingene beskattes</a:t>
            </a:r>
            <a:endParaRPr lang="nb-NO" dirty="0">
              <a:solidFill>
                <a:srgbClr val="000000"/>
              </a:solidFill>
            </a:endParaRPr>
          </a:p>
        </p:txBody>
      </p:sp>
      <p:sp>
        <p:nvSpPr>
          <p:cNvPr id="10" name="Rectangle 9"/>
          <p:cNvSpPr/>
          <p:nvPr/>
        </p:nvSpPr>
        <p:spPr>
          <a:xfrm>
            <a:off x="7085365" y="1838534"/>
            <a:ext cx="1309974" cy="400110"/>
          </a:xfrm>
          <a:prstGeom prst="rect">
            <a:avLst/>
          </a:prstGeom>
        </p:spPr>
        <p:txBody>
          <a:bodyPr wrap="none">
            <a:spAutoFit/>
          </a:bodyPr>
          <a:lstStyle/>
          <a:p>
            <a:r>
              <a:rPr lang="nb-NO" dirty="0" smtClean="0">
                <a:solidFill>
                  <a:srgbClr val="000000"/>
                </a:solidFill>
              </a:rPr>
              <a:t>IMB felles</a:t>
            </a:r>
            <a:endParaRPr lang="nb-NO" dirty="0">
              <a:solidFill>
                <a:srgbClr val="000000"/>
              </a:solidFill>
            </a:endParaRPr>
          </a:p>
        </p:txBody>
      </p:sp>
    </p:spTree>
    <p:extLst>
      <p:ext uri="{BB962C8B-B14F-4D97-AF65-F5344CB8AC3E}">
        <p14:creationId xmlns:p14="http://schemas.microsoft.com/office/powerpoint/2010/main" val="2953349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smtClean="0"/>
              <a:t>Fordeling per avdeling IMB 2017-2019*</a:t>
            </a:r>
            <a:endParaRPr lang="nb-NO" dirty="0"/>
          </a:p>
        </p:txBody>
      </p:sp>
      <p:sp>
        <p:nvSpPr>
          <p:cNvPr id="2" name="Slide Number Placeholder 1"/>
          <p:cNvSpPr>
            <a:spLocks noGrp="1"/>
          </p:cNvSpPr>
          <p:nvPr>
            <p:ph type="sldNum" sz="quarter" idx="12"/>
          </p:nvPr>
        </p:nvSpPr>
        <p:spPr/>
        <p:txBody>
          <a:bodyPr/>
          <a:lstStyle/>
          <a:p>
            <a:pPr>
              <a:defRPr/>
            </a:pPr>
            <a:fld id="{29E504F5-645A-594C-BAF0-F93026CA4A0D}" type="slidenum">
              <a:rPr lang="en-US" smtClean="0"/>
              <a:pPr>
                <a:defRPr/>
              </a:pPr>
              <a:t>30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40" y="2060848"/>
            <a:ext cx="780097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bwMode="auto">
          <a:xfrm>
            <a:off x="6855973" y="5949280"/>
            <a:ext cx="1944216" cy="57606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smtClean="0">
                <a:ln>
                  <a:noFill/>
                </a:ln>
                <a:solidFill>
                  <a:srgbClr val="FF0000"/>
                </a:solidFill>
                <a:effectLst/>
                <a:latin typeface="Arial" charset="0"/>
                <a:ea typeface="ヒラギノ角ゴ Pro W3" charset="-128"/>
                <a:cs typeface="ヒラギノ角ゴ Pro W3" charset="-128"/>
              </a:rPr>
              <a:t>* Tentativ</a:t>
            </a:r>
            <a:r>
              <a:rPr kumimoji="0" lang="nb-NO" sz="1200" b="0" i="0" u="none" strike="noStrike" cap="none" normalizeH="0" dirty="0" smtClean="0">
                <a:ln>
                  <a:noFill/>
                </a:ln>
                <a:solidFill>
                  <a:srgbClr val="FF0000"/>
                </a:solidFill>
                <a:effectLst/>
                <a:latin typeface="Arial" charset="0"/>
                <a:ea typeface="ヒラギノ角ゴ Pro W3" charset="-128"/>
                <a:cs typeface="ヒラギノ角ゴ Pro W3" charset="-128"/>
              </a:rPr>
              <a:t> tildeling 2019</a:t>
            </a:r>
            <a:endParaRPr kumimoji="0" lang="en-US" sz="1200" b="0" i="0" u="none" strike="noStrike" cap="none" normalizeH="0" baseline="0" dirty="0">
              <a:ln>
                <a:noFill/>
              </a:ln>
              <a:solidFill>
                <a:srgbClr val="FF0000"/>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86451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Dagens program</a:t>
            </a:r>
            <a:endParaRPr lang="en-US" dirty="0"/>
          </a:p>
        </p:txBody>
      </p:sp>
      <p:sp>
        <p:nvSpPr>
          <p:cNvPr id="3" name="Plassholder for innhold 2"/>
          <p:cNvSpPr>
            <a:spLocks noGrp="1"/>
          </p:cNvSpPr>
          <p:nvPr>
            <p:ph idx="1"/>
          </p:nvPr>
        </p:nvSpPr>
        <p:spPr>
          <a:xfrm>
            <a:off x="899592" y="1772816"/>
            <a:ext cx="7696200" cy="4544144"/>
          </a:xfrm>
        </p:spPr>
        <p:txBody>
          <a:bodyPr/>
          <a:lstStyle/>
          <a:p>
            <a:pPr marL="0" indent="0">
              <a:buNone/>
            </a:pPr>
            <a:r>
              <a:rPr lang="nb-NO" sz="1400" b="1" u="sng" dirty="0" err="1" smtClean="0"/>
              <a:t>Kl</a:t>
            </a:r>
            <a:r>
              <a:rPr lang="nb-NO" sz="1400" b="1" u="sng" dirty="0" smtClean="0"/>
              <a:t> 12.30-14.30: Rådsmøte</a:t>
            </a:r>
          </a:p>
          <a:p>
            <a:pPr marL="0" indent="0">
              <a:buNone/>
            </a:pPr>
            <a:r>
              <a:rPr lang="nb-NO" sz="1400" dirty="0" smtClean="0"/>
              <a:t>Sak </a:t>
            </a:r>
            <a:r>
              <a:rPr lang="nb-NO" sz="1400" dirty="0"/>
              <a:t>1/19 - (V) Godkjenning av innkalling </a:t>
            </a:r>
          </a:p>
          <a:p>
            <a:pPr marL="0" indent="0">
              <a:buNone/>
            </a:pPr>
            <a:r>
              <a:rPr lang="nb-NO" sz="1400" dirty="0"/>
              <a:t>Sak 2/19 - (O) Innføring i roller og </a:t>
            </a:r>
            <a:r>
              <a:rPr lang="nb-NO" sz="1400" dirty="0" smtClean="0"/>
              <a:t>begreper (ca. 1 t 15 min)</a:t>
            </a:r>
          </a:p>
          <a:p>
            <a:r>
              <a:rPr lang="nb-NO" sz="1400" dirty="0"/>
              <a:t>Roller, mandat, forventninger og sentrale prosesser </a:t>
            </a:r>
          </a:p>
          <a:p>
            <a:r>
              <a:rPr lang="nb-NO" sz="1400" dirty="0"/>
              <a:t>Innføring i instituttets </a:t>
            </a:r>
            <a:r>
              <a:rPr lang="nb-NO" sz="1400" dirty="0" smtClean="0"/>
              <a:t>økonomi</a:t>
            </a:r>
            <a:endParaRPr lang="nb-NO" sz="1400" dirty="0"/>
          </a:p>
          <a:p>
            <a:pPr marL="0" indent="0">
              <a:buNone/>
            </a:pPr>
            <a:r>
              <a:rPr lang="nb-NO" sz="1400" dirty="0" smtClean="0"/>
              <a:t>Sak </a:t>
            </a:r>
            <a:r>
              <a:rPr lang="nb-NO" sz="1400" dirty="0"/>
              <a:t>3/19 - (O) Endelig budsjett 2019 v/Lene og </a:t>
            </a:r>
            <a:r>
              <a:rPr lang="nb-NO" sz="1400" dirty="0" smtClean="0"/>
              <a:t>Trude</a:t>
            </a:r>
            <a:endParaRPr lang="nb-NO" sz="1400" dirty="0"/>
          </a:p>
          <a:p>
            <a:pPr marL="0" indent="0">
              <a:buNone/>
            </a:pPr>
            <a:r>
              <a:rPr lang="nb-NO" sz="1400" dirty="0"/>
              <a:t>Sak 4/19 - (O) Virksomhetsrapportering 3. tertial 2018 v/Lene og </a:t>
            </a:r>
            <a:r>
              <a:rPr lang="nb-NO" sz="1400" dirty="0" smtClean="0"/>
              <a:t>Trude</a:t>
            </a:r>
            <a:endParaRPr lang="nb-NO" sz="1400" dirty="0"/>
          </a:p>
          <a:p>
            <a:pPr marL="0" indent="0">
              <a:buNone/>
            </a:pPr>
            <a:r>
              <a:rPr lang="nb-NO" sz="1400" dirty="0"/>
              <a:t>Sak 5/19 - (O) Orienteringssaker fra </a:t>
            </a:r>
            <a:r>
              <a:rPr lang="nb-NO" sz="1400" dirty="0" smtClean="0"/>
              <a:t>instituttleder</a:t>
            </a:r>
            <a:endParaRPr lang="nb-NO" sz="1400" dirty="0"/>
          </a:p>
          <a:p>
            <a:pPr marL="0" indent="0">
              <a:buNone/>
            </a:pPr>
            <a:r>
              <a:rPr lang="nb-NO" sz="1400" dirty="0"/>
              <a:t>Sak 6/19 - Eventuelt</a:t>
            </a:r>
          </a:p>
          <a:p>
            <a:pPr marL="0" indent="0">
              <a:buNone/>
            </a:pPr>
            <a:endParaRPr lang="nb-NO" sz="1400" dirty="0" smtClean="0"/>
          </a:p>
          <a:p>
            <a:pPr marL="0" indent="0">
              <a:buNone/>
            </a:pPr>
            <a:r>
              <a:rPr lang="nb-NO" sz="1400" b="1" u="sng" dirty="0" err="1" smtClean="0"/>
              <a:t>Kl</a:t>
            </a:r>
            <a:r>
              <a:rPr lang="nb-NO" sz="1400" b="1" u="sng" dirty="0" smtClean="0"/>
              <a:t> 17: Oppmøte på </a:t>
            </a:r>
            <a:r>
              <a:rPr lang="nb-NO" sz="1400" b="1" u="sng" dirty="0" err="1" smtClean="0"/>
              <a:t>Brasserie</a:t>
            </a:r>
            <a:r>
              <a:rPr lang="nb-NO" sz="1400" b="1" u="sng" dirty="0" smtClean="0"/>
              <a:t> France</a:t>
            </a:r>
          </a:p>
          <a:p>
            <a:pPr marL="0" indent="0">
              <a:buNone/>
            </a:pPr>
            <a:r>
              <a:rPr lang="nb-NO" sz="1400" dirty="0" smtClean="0"/>
              <a:t>Felles avreise med kollektivtransport fra </a:t>
            </a:r>
            <a:r>
              <a:rPr lang="nb-NO" sz="1400" dirty="0" err="1" smtClean="0"/>
              <a:t>hovedekspedisjonen</a:t>
            </a:r>
            <a:r>
              <a:rPr lang="nb-NO" sz="1400" dirty="0" smtClean="0"/>
              <a:t> </a:t>
            </a:r>
            <a:r>
              <a:rPr lang="nb-NO" sz="1400" dirty="0" err="1" smtClean="0"/>
              <a:t>kl</a:t>
            </a:r>
            <a:r>
              <a:rPr lang="nb-NO" sz="1400" dirty="0" smtClean="0"/>
              <a:t> 16.30 for de som ønsker det</a:t>
            </a:r>
            <a:endParaRPr lang="nb-NO" sz="1400" dirty="0"/>
          </a:p>
        </p:txBody>
      </p:sp>
      <p:sp>
        <p:nvSpPr>
          <p:cNvPr id="4" name="Plassholder for lysbildenummer 3"/>
          <p:cNvSpPr>
            <a:spLocks noGrp="1"/>
          </p:cNvSpPr>
          <p:nvPr>
            <p:ph type="sldNum" sz="quarter" idx="12"/>
          </p:nvPr>
        </p:nvSpPr>
        <p:spPr/>
        <p:txBody>
          <a:bodyPr/>
          <a:lstStyle/>
          <a:p>
            <a:pPr>
              <a:defRPr/>
            </a:pPr>
            <a:fld id="{554E5A98-231D-754A-BE71-DD0F181708AA}" type="slidenum">
              <a:rPr lang="en-US" smtClean="0"/>
              <a:pPr>
                <a:defRPr/>
              </a:pPr>
              <a:t>4</a:t>
            </a:fld>
            <a:endParaRPr lang="en-US"/>
          </a:p>
        </p:txBody>
      </p:sp>
    </p:spTree>
    <p:extLst>
      <p:ext uri="{BB962C8B-B14F-4D97-AF65-F5344CB8AC3E}">
        <p14:creationId xmlns:p14="http://schemas.microsoft.com/office/powerpoint/2010/main" val="3910071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31</a:t>
            </a:fld>
            <a:endParaRPr lang="en-US"/>
          </a:p>
        </p:txBody>
      </p:sp>
      <p:sp>
        <p:nvSpPr>
          <p:cNvPr id="6" name="TextBox 5"/>
          <p:cNvSpPr txBox="1"/>
          <p:nvPr/>
        </p:nvSpPr>
        <p:spPr>
          <a:xfrm>
            <a:off x="4289781" y="500577"/>
            <a:ext cx="4712585" cy="754053"/>
          </a:xfrm>
          <a:prstGeom prst="rect">
            <a:avLst/>
          </a:prstGeom>
          <a:noFill/>
        </p:spPr>
        <p:txBody>
          <a:bodyPr wrap="square" rtlCol="0">
            <a:spAutoFit/>
          </a:bodyPr>
          <a:lstStyle/>
          <a:p>
            <a:r>
              <a:rPr lang="nb-NO" sz="3200" b="1" dirty="0" smtClean="0">
                <a:solidFill>
                  <a:srgbClr val="FFC000"/>
                </a:solidFill>
              </a:rPr>
              <a:t>Om budsjettprosessen</a:t>
            </a:r>
          </a:p>
          <a:p>
            <a:endParaRPr lang="nb-NO" sz="1100" dirty="0">
              <a:solidFill>
                <a:srgbClr val="FFC000"/>
              </a:solidFill>
            </a:endParaRPr>
          </a:p>
        </p:txBody>
      </p:sp>
      <p:grpSp>
        <p:nvGrpSpPr>
          <p:cNvPr id="2" name="Gruppe 1"/>
          <p:cNvGrpSpPr/>
          <p:nvPr/>
        </p:nvGrpSpPr>
        <p:grpSpPr>
          <a:xfrm>
            <a:off x="1043608" y="1309062"/>
            <a:ext cx="6962155" cy="5144274"/>
            <a:chOff x="1043608" y="718364"/>
            <a:chExt cx="6962155" cy="514427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995363"/>
              <a:ext cx="686752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43608" y="718364"/>
              <a:ext cx="6179306" cy="276999"/>
            </a:xfrm>
            <a:prstGeom prst="rect">
              <a:avLst/>
            </a:prstGeom>
            <a:noFill/>
          </p:spPr>
          <p:txBody>
            <a:bodyPr wrap="square" rtlCol="0">
              <a:spAutoFit/>
            </a:bodyPr>
            <a:lstStyle/>
            <a:p>
              <a:r>
                <a:rPr lang="nb-NO" sz="1200" b="1" dirty="0" smtClean="0"/>
                <a:t>Årshjul for det medisinske fakultet </a:t>
              </a:r>
              <a:r>
                <a:rPr lang="nb-NO" sz="1200" dirty="0" smtClean="0"/>
                <a:t>(indre sirkel) </a:t>
              </a:r>
              <a:r>
                <a:rPr lang="nb-NO" sz="1200" b="1" dirty="0" smtClean="0"/>
                <a:t>og underenheter </a:t>
              </a:r>
              <a:r>
                <a:rPr lang="nb-NO" sz="1200" dirty="0" smtClean="0"/>
                <a:t>(ytre sirkel)</a:t>
              </a:r>
              <a:endParaRPr lang="nb-NO" sz="1200" dirty="0"/>
            </a:p>
          </p:txBody>
        </p:sp>
        <p:sp>
          <p:nvSpPr>
            <p:cNvPr id="15" name="TextBox 14"/>
            <p:cNvSpPr txBox="1"/>
            <p:nvPr/>
          </p:nvSpPr>
          <p:spPr>
            <a:xfrm>
              <a:off x="2377244" y="3356992"/>
              <a:ext cx="648072" cy="215444"/>
            </a:xfrm>
            <a:prstGeom prst="rect">
              <a:avLst/>
            </a:prstGeom>
            <a:noFill/>
          </p:spPr>
          <p:txBody>
            <a:bodyPr wrap="square" rtlCol="0">
              <a:spAutoFit/>
            </a:bodyPr>
            <a:lstStyle/>
            <a:p>
              <a:r>
                <a:rPr lang="nb-NO" sz="800" b="1" dirty="0" smtClean="0">
                  <a:solidFill>
                    <a:srgbClr val="FFC000"/>
                  </a:solidFill>
                </a:rPr>
                <a:t>Budsjett</a:t>
              </a:r>
              <a:endParaRPr lang="nb-NO" sz="800" b="1" dirty="0">
                <a:solidFill>
                  <a:srgbClr val="FFC000"/>
                </a:solidFill>
              </a:endParaRPr>
            </a:p>
          </p:txBody>
        </p:sp>
        <p:sp>
          <p:nvSpPr>
            <p:cNvPr id="16" name="Flowchart: Connector 15"/>
            <p:cNvSpPr/>
            <p:nvPr/>
          </p:nvSpPr>
          <p:spPr bwMode="auto">
            <a:xfrm>
              <a:off x="3163378" y="1970838"/>
              <a:ext cx="108756" cy="108012"/>
            </a:xfrm>
            <a:prstGeom prst="flowChartConnector">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691" y="3482656"/>
              <a:ext cx="12223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142" y="5373215"/>
              <a:ext cx="12223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280" y="4797152"/>
              <a:ext cx="12223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398" y="2708920"/>
              <a:ext cx="6461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309041" y="4056092"/>
              <a:ext cx="1099469" cy="215444"/>
            </a:xfrm>
            <a:prstGeom prst="rect">
              <a:avLst/>
            </a:prstGeom>
            <a:noFill/>
          </p:spPr>
          <p:txBody>
            <a:bodyPr wrap="square" rtlCol="0">
              <a:spAutoFit/>
            </a:bodyPr>
            <a:lstStyle/>
            <a:p>
              <a:r>
                <a:rPr lang="nb-NO" sz="800" b="1" dirty="0" smtClean="0">
                  <a:solidFill>
                    <a:srgbClr val="FFC000"/>
                  </a:solidFill>
                </a:rPr>
                <a:t>Fordeling IMB</a:t>
              </a:r>
              <a:endParaRPr lang="nb-NO" sz="800" b="1" dirty="0">
                <a:solidFill>
                  <a:srgbClr val="FFC000"/>
                </a:solidFill>
              </a:endParaRPr>
            </a:p>
          </p:txBody>
        </p:sp>
        <p:sp>
          <p:nvSpPr>
            <p:cNvPr id="19" name="Isosceles Triangle 18"/>
            <p:cNvSpPr/>
            <p:nvPr/>
          </p:nvSpPr>
          <p:spPr bwMode="auto">
            <a:xfrm>
              <a:off x="4156238" y="4614852"/>
              <a:ext cx="133543" cy="144016"/>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442" y="3832463"/>
              <a:ext cx="1460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bwMode="auto">
            <a:xfrm flipH="1">
              <a:off x="4156238" y="4797152"/>
              <a:ext cx="66772" cy="576063"/>
            </a:xfrm>
            <a:prstGeom prst="straightConnector1">
              <a:avLst/>
            </a:prstGeom>
            <a:solidFill>
              <a:schemeClr val="accent1"/>
            </a:solidFill>
            <a:ln w="28575" cap="flat" cmpd="sng" algn="ctr">
              <a:solidFill>
                <a:srgbClr val="FFC000"/>
              </a:solidFill>
              <a:prstDash val="solid"/>
              <a:round/>
              <a:headEnd type="none" w="med" len="med"/>
              <a:tailEnd type="arrow"/>
            </a:ln>
            <a:effectLst/>
          </p:spPr>
        </p:cxnSp>
        <p:cxnSp>
          <p:nvCxnSpPr>
            <p:cNvPr id="25" name="Straight Arrow Connector 24"/>
            <p:cNvCxnSpPr/>
            <p:nvPr/>
          </p:nvCxnSpPr>
          <p:spPr bwMode="auto">
            <a:xfrm flipV="1">
              <a:off x="2823517" y="4365104"/>
              <a:ext cx="394239" cy="432048"/>
            </a:xfrm>
            <a:prstGeom prst="straightConnector1">
              <a:avLst/>
            </a:prstGeom>
            <a:solidFill>
              <a:schemeClr val="accent1"/>
            </a:solidFill>
            <a:ln w="28575" cap="flat" cmpd="sng" algn="ctr">
              <a:solidFill>
                <a:srgbClr val="FFC000"/>
              </a:solidFill>
              <a:prstDash val="sysDot"/>
              <a:round/>
              <a:headEnd type="none" w="med" len="med"/>
              <a:tailEnd type="arrow"/>
            </a:ln>
            <a:effectLst/>
          </p:spPr>
        </p:cxnSp>
        <p:cxnSp>
          <p:nvCxnSpPr>
            <p:cNvPr id="27" name="Straight Arrow Connector 26"/>
            <p:cNvCxnSpPr/>
            <p:nvPr/>
          </p:nvCxnSpPr>
          <p:spPr bwMode="auto">
            <a:xfrm flipH="1" flipV="1">
              <a:off x="2324928" y="3572436"/>
              <a:ext cx="676514" cy="260027"/>
            </a:xfrm>
            <a:prstGeom prst="straightConnector1">
              <a:avLst/>
            </a:prstGeom>
            <a:solidFill>
              <a:schemeClr val="accent1"/>
            </a:solidFill>
            <a:ln w="28575" cap="flat" cmpd="sng" algn="ctr">
              <a:solidFill>
                <a:srgbClr val="FFC000"/>
              </a:solidFill>
              <a:prstDash val="solid"/>
              <a:round/>
              <a:headEnd type="none" w="med" len="med"/>
              <a:tailEnd type="arrow"/>
            </a:ln>
            <a:effectLst/>
          </p:spPr>
        </p:cxnSp>
        <p:sp>
          <p:nvSpPr>
            <p:cNvPr id="28" name="TextBox 27"/>
            <p:cNvSpPr txBox="1"/>
            <p:nvPr/>
          </p:nvSpPr>
          <p:spPr>
            <a:xfrm>
              <a:off x="1403648" y="5233842"/>
              <a:ext cx="1152129" cy="523220"/>
            </a:xfrm>
            <a:prstGeom prst="rect">
              <a:avLst/>
            </a:prstGeom>
            <a:solidFill>
              <a:schemeClr val="bg1"/>
            </a:solidFill>
          </p:spPr>
          <p:txBody>
            <a:bodyPr wrap="square" rtlCol="0">
              <a:spAutoFit/>
            </a:bodyPr>
            <a:lstStyle/>
            <a:p>
              <a:r>
                <a:rPr lang="nb-NO" sz="1400" b="1" dirty="0" smtClean="0">
                  <a:solidFill>
                    <a:srgbClr val="FFC000"/>
                  </a:solidFill>
                </a:rPr>
                <a:t>Tentativ fordeling</a:t>
              </a:r>
              <a:endParaRPr lang="nb-NO" sz="1400" b="1" dirty="0">
                <a:solidFill>
                  <a:srgbClr val="FFC000"/>
                </a:solidFill>
              </a:endParaRPr>
            </a:p>
          </p:txBody>
        </p:sp>
        <p:sp>
          <p:nvSpPr>
            <p:cNvPr id="29" name="TextBox 28"/>
            <p:cNvSpPr txBox="1"/>
            <p:nvPr/>
          </p:nvSpPr>
          <p:spPr>
            <a:xfrm>
              <a:off x="1076792" y="1168588"/>
              <a:ext cx="1296144" cy="954107"/>
            </a:xfrm>
            <a:prstGeom prst="rect">
              <a:avLst/>
            </a:prstGeom>
            <a:solidFill>
              <a:schemeClr val="bg1"/>
            </a:solidFill>
          </p:spPr>
          <p:txBody>
            <a:bodyPr wrap="square" rtlCol="0">
              <a:spAutoFit/>
            </a:bodyPr>
            <a:lstStyle/>
            <a:p>
              <a:r>
                <a:rPr lang="nb-NO" sz="1400" b="1" dirty="0" smtClean="0">
                  <a:solidFill>
                    <a:srgbClr val="FFC000"/>
                  </a:solidFill>
                </a:rPr>
                <a:t>5-årige prognoser, budsjett og årsplan </a:t>
              </a:r>
              <a:endParaRPr lang="nb-NO" sz="1400" b="1" dirty="0">
                <a:solidFill>
                  <a:srgbClr val="FFC000"/>
                </a:solidFill>
              </a:endParaRPr>
            </a:p>
          </p:txBody>
        </p:sp>
        <p:sp>
          <p:nvSpPr>
            <p:cNvPr id="30" name="Rectangle 29"/>
            <p:cNvSpPr/>
            <p:nvPr/>
          </p:nvSpPr>
          <p:spPr bwMode="auto">
            <a:xfrm>
              <a:off x="2324928" y="1484784"/>
              <a:ext cx="158840"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pic>
          <p:nvPicPr>
            <p:cNvPr id="10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492896"/>
              <a:ext cx="1222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26195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4664"/>
            <a:ext cx="8229600" cy="720080"/>
          </a:xfrm>
        </p:spPr>
        <p:txBody>
          <a:bodyPr>
            <a:normAutofit/>
          </a:bodyPr>
          <a:lstStyle/>
          <a:p>
            <a:r>
              <a:rPr lang="nb-NO" sz="3200" b="1" dirty="0" smtClean="0">
                <a:latin typeface="Arial" panose="020B0604020202020204" pitchFamily="34" charset="0"/>
                <a:cs typeface="Arial" panose="020B0604020202020204" pitchFamily="34" charset="0"/>
              </a:rPr>
              <a:t>Budsjettprosess IMB høsten 2018</a:t>
            </a:r>
            <a:endParaRPr lang="nb-NO" sz="32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93831163"/>
              </p:ext>
            </p:extLst>
          </p:nvPr>
        </p:nvGraphicFramePr>
        <p:xfrm>
          <a:off x="457200" y="1340770"/>
          <a:ext cx="8229600" cy="5135535"/>
        </p:xfrm>
        <a:graphic>
          <a:graphicData uri="http://schemas.openxmlformats.org/drawingml/2006/table">
            <a:tbl>
              <a:tblPr>
                <a:tableStyleId>{5C22544A-7EE6-4342-B048-85BDC9FD1C3A}</a:tableStyleId>
              </a:tblPr>
              <a:tblGrid>
                <a:gridCol w="2215662"/>
                <a:gridCol w="2004646"/>
                <a:gridCol w="2004646"/>
                <a:gridCol w="2004646"/>
              </a:tblGrid>
              <a:tr h="330956">
                <a:tc>
                  <a:txBody>
                    <a:bodyPr/>
                    <a:lstStyle/>
                    <a:p>
                      <a:pPr algn="ctr" fontAlgn="b"/>
                      <a:r>
                        <a:rPr lang="nb-NO" sz="1400" b="1" u="none" strike="noStrike" dirty="0">
                          <a:effectLst/>
                        </a:rPr>
                        <a:t>September</a:t>
                      </a:r>
                      <a:endParaRPr lang="nb-NO" sz="1400" b="1" i="0" u="none" strike="noStrike" dirty="0">
                        <a:solidFill>
                          <a:srgbClr val="000000"/>
                        </a:solidFill>
                        <a:effectLst/>
                        <a:latin typeface="Calibri"/>
                      </a:endParaRPr>
                    </a:p>
                  </a:txBody>
                  <a:tcPr marL="8792" marR="8792" marT="8792" marB="0" anchor="b"/>
                </a:tc>
                <a:tc>
                  <a:txBody>
                    <a:bodyPr/>
                    <a:lstStyle/>
                    <a:p>
                      <a:pPr algn="ctr" fontAlgn="b"/>
                      <a:r>
                        <a:rPr lang="nb-NO" sz="1400" b="1" u="none" strike="noStrike" dirty="0">
                          <a:effectLst/>
                        </a:rPr>
                        <a:t>Oktober</a:t>
                      </a:r>
                      <a:endParaRPr lang="nb-NO" sz="1400" b="1" i="0" u="none" strike="noStrike" dirty="0">
                        <a:solidFill>
                          <a:srgbClr val="000000"/>
                        </a:solidFill>
                        <a:effectLst/>
                        <a:latin typeface="Calibri"/>
                      </a:endParaRPr>
                    </a:p>
                  </a:txBody>
                  <a:tcPr marL="8792" marR="8792" marT="8792" marB="0" anchor="b"/>
                </a:tc>
                <a:tc>
                  <a:txBody>
                    <a:bodyPr/>
                    <a:lstStyle/>
                    <a:p>
                      <a:pPr algn="ctr" fontAlgn="b"/>
                      <a:r>
                        <a:rPr lang="nb-NO" sz="1400" b="1" u="none" strike="noStrike" dirty="0">
                          <a:effectLst/>
                        </a:rPr>
                        <a:t>November</a:t>
                      </a:r>
                      <a:endParaRPr lang="nb-NO" sz="1400" b="1" i="0" u="none" strike="noStrike" dirty="0">
                        <a:solidFill>
                          <a:srgbClr val="000000"/>
                        </a:solidFill>
                        <a:effectLst/>
                        <a:latin typeface="Calibri"/>
                      </a:endParaRPr>
                    </a:p>
                  </a:txBody>
                  <a:tcPr marL="8792" marR="8792" marT="8792" marB="0" anchor="b"/>
                </a:tc>
                <a:tc>
                  <a:txBody>
                    <a:bodyPr/>
                    <a:lstStyle/>
                    <a:p>
                      <a:pPr algn="ctr" fontAlgn="b"/>
                      <a:r>
                        <a:rPr lang="nb-NO" sz="1400" b="1" u="none" strike="noStrike" dirty="0">
                          <a:effectLst/>
                        </a:rPr>
                        <a:t>Desember</a:t>
                      </a:r>
                      <a:endParaRPr lang="nb-NO" sz="1400" b="1" i="0" u="none" strike="noStrike" dirty="0">
                        <a:solidFill>
                          <a:srgbClr val="000000"/>
                        </a:solidFill>
                        <a:effectLst/>
                        <a:latin typeface="Calibri"/>
                      </a:endParaRPr>
                    </a:p>
                  </a:txBody>
                  <a:tcPr marL="8792" marR="8792" marT="8792" marB="0" anchor="b"/>
                </a:tc>
              </a:tr>
              <a:tr h="761201">
                <a:tc>
                  <a:txBody>
                    <a:bodyPr/>
                    <a:lstStyle/>
                    <a:p>
                      <a:pPr algn="ctr" fontAlgn="b">
                        <a:lnSpc>
                          <a:spcPct val="150000"/>
                        </a:lnSpc>
                      </a:pPr>
                      <a:r>
                        <a:rPr lang="nb-NO" sz="1000" u="none" strike="noStrike" dirty="0" smtClean="0">
                          <a:solidFill>
                            <a:srgbClr val="FF0000"/>
                          </a:solidFill>
                          <a:effectLst/>
                        </a:rPr>
                        <a:t>Fordeling</a:t>
                      </a:r>
                    </a:p>
                    <a:p>
                      <a:pPr algn="ctr" fontAlgn="b">
                        <a:lnSpc>
                          <a:spcPct val="150000"/>
                        </a:lnSpc>
                      </a:pPr>
                      <a:endParaRPr lang="nb-NO" sz="1000" b="0" i="0" u="none" strike="noStrike" dirty="0">
                        <a:solidFill>
                          <a:srgbClr val="FF0000"/>
                        </a:solidFill>
                        <a:effectLst/>
                        <a:latin typeface="Calibri"/>
                      </a:endParaRPr>
                    </a:p>
                  </a:txBody>
                  <a:tcPr marL="8792" marR="8792" marT="8792" marB="0" anchor="b"/>
                </a:tc>
                <a:tc>
                  <a:txBody>
                    <a:bodyPr/>
                    <a:lstStyle/>
                    <a:p>
                      <a:pPr algn="ctr" fontAlgn="b">
                        <a:lnSpc>
                          <a:spcPct val="150000"/>
                        </a:lnSpc>
                      </a:pPr>
                      <a:r>
                        <a:rPr lang="nb-NO" sz="1000" u="none" strike="noStrike" dirty="0" smtClean="0">
                          <a:solidFill>
                            <a:srgbClr val="FF0000"/>
                          </a:solidFill>
                          <a:effectLst/>
                        </a:rPr>
                        <a:t>Avdelingsbudsjetter</a:t>
                      </a:r>
                    </a:p>
                    <a:p>
                      <a:pPr algn="ctr" fontAlgn="b">
                        <a:lnSpc>
                          <a:spcPct val="150000"/>
                        </a:lnSpc>
                      </a:pPr>
                      <a:endParaRPr lang="nb-NO" sz="1000" b="0" i="0" u="none" strike="noStrike" dirty="0">
                        <a:solidFill>
                          <a:srgbClr val="FF0000"/>
                        </a:solidFill>
                        <a:effectLst/>
                        <a:latin typeface="Calibri"/>
                      </a:endParaRPr>
                    </a:p>
                  </a:txBody>
                  <a:tcPr marL="8792" marR="8792" marT="8792" marB="0" anchor="b"/>
                </a:tc>
                <a:tc>
                  <a:txBody>
                    <a:bodyPr/>
                    <a:lstStyle/>
                    <a:p>
                      <a:pPr algn="ctr" fontAlgn="b">
                        <a:lnSpc>
                          <a:spcPct val="150000"/>
                        </a:lnSpc>
                      </a:pPr>
                      <a:r>
                        <a:rPr lang="nb-NO" sz="1000" u="none" strike="noStrike" dirty="0" smtClean="0">
                          <a:solidFill>
                            <a:srgbClr val="FF0000"/>
                          </a:solidFill>
                          <a:effectLst/>
                        </a:rPr>
                        <a:t>Ferdigstilling</a:t>
                      </a:r>
                    </a:p>
                    <a:p>
                      <a:pPr algn="ctr" fontAlgn="b">
                        <a:lnSpc>
                          <a:spcPct val="150000"/>
                        </a:lnSpc>
                      </a:pPr>
                      <a:endParaRPr lang="nb-NO" sz="1000" b="0" i="0" u="none" strike="noStrike" dirty="0">
                        <a:solidFill>
                          <a:srgbClr val="FF0000"/>
                        </a:solidFill>
                        <a:effectLst/>
                        <a:latin typeface="Calibri"/>
                      </a:endParaRPr>
                    </a:p>
                  </a:txBody>
                  <a:tcPr marL="8792" marR="8792" marT="8792" marB="0" anchor="b"/>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endParaRPr lang="nb-NO" sz="1000" u="none" strike="noStrike" dirty="0" smtClean="0">
                        <a:solidFill>
                          <a:srgbClr val="FF0000"/>
                        </a:solidFill>
                        <a:effectLst/>
                      </a:endParaRPr>
                    </a:p>
                    <a:p>
                      <a:pPr marL="0" marR="0" indent="0" algn="ctr" defTabSz="914400" rtl="0" eaLnBrk="1" fontAlgn="b" latinLnBrk="0" hangingPunct="1">
                        <a:lnSpc>
                          <a:spcPct val="150000"/>
                        </a:lnSpc>
                        <a:spcBef>
                          <a:spcPts val="0"/>
                        </a:spcBef>
                        <a:spcAft>
                          <a:spcPts val="0"/>
                        </a:spcAft>
                        <a:buClrTx/>
                        <a:buSzTx/>
                        <a:buFontTx/>
                        <a:buNone/>
                        <a:tabLst/>
                        <a:defRPr/>
                      </a:pPr>
                      <a:r>
                        <a:rPr lang="nb-NO" sz="1000" u="none" strike="noStrike" dirty="0" smtClean="0">
                          <a:solidFill>
                            <a:srgbClr val="FF0000"/>
                          </a:solidFill>
                          <a:effectLst/>
                        </a:rPr>
                        <a:t>Leveranse og etterarbeid</a:t>
                      </a:r>
                    </a:p>
                    <a:p>
                      <a:pPr marL="0" marR="0" indent="0" algn="ctr" defTabSz="914400" rtl="0" eaLnBrk="1" fontAlgn="b" latinLnBrk="0" hangingPunct="1">
                        <a:lnSpc>
                          <a:spcPct val="150000"/>
                        </a:lnSpc>
                        <a:spcBef>
                          <a:spcPts val="0"/>
                        </a:spcBef>
                        <a:spcAft>
                          <a:spcPts val="0"/>
                        </a:spcAft>
                        <a:buClrTx/>
                        <a:buSzTx/>
                        <a:buFontTx/>
                        <a:buNone/>
                        <a:tabLst/>
                        <a:defRPr/>
                      </a:pPr>
                      <a:endParaRPr lang="nb-NO" sz="1000" u="none" strike="noStrike" dirty="0" smtClean="0">
                        <a:solidFill>
                          <a:srgbClr val="FF0000"/>
                        </a:solidFill>
                        <a:effectLst/>
                      </a:endParaRPr>
                    </a:p>
                  </a:txBody>
                  <a:tcPr marL="8792" marR="8792" marT="8792" marB="0" anchor="b"/>
                </a:tc>
              </a:tr>
              <a:tr h="2346485">
                <a:tc>
                  <a:txBody>
                    <a:bodyPr/>
                    <a:lstStyle/>
                    <a:p>
                      <a:pPr algn="ctr" fontAlgn="t"/>
                      <a:r>
                        <a:rPr lang="nb-NO" sz="1200" u="none" strike="noStrike" dirty="0" smtClean="0">
                          <a:effectLst/>
                        </a:rPr>
                        <a:t>IMBs</a:t>
                      </a:r>
                      <a:r>
                        <a:rPr lang="nb-NO" sz="1200" u="none" strike="noStrike" baseline="0" dirty="0" smtClean="0">
                          <a:effectLst/>
                        </a:rPr>
                        <a:t> </a:t>
                      </a:r>
                      <a:r>
                        <a:rPr lang="nb-NO" sz="1200" u="none" strike="noStrike" dirty="0" smtClean="0">
                          <a:effectLst/>
                        </a:rPr>
                        <a:t>hovedtildeling fra fakultetet for 2019 fordeles mellom enhetene i henhold til instituttets vedtatte  fordelingsmodell med fortsatt overgangsløsning for Ernæring.</a:t>
                      </a:r>
                    </a:p>
                    <a:p>
                      <a:pPr algn="ctr" fontAlgn="t"/>
                      <a:endParaRPr lang="nb-NO" sz="1200" u="none" strike="noStrike" dirty="0" smtClean="0">
                        <a:effectLst/>
                      </a:endParaRPr>
                    </a:p>
                    <a:p>
                      <a:pPr algn="ctr" fontAlgn="t"/>
                      <a:r>
                        <a:rPr lang="nb-NO" sz="1200" u="none" strike="noStrike" dirty="0" smtClean="0">
                          <a:effectLst/>
                        </a:rPr>
                        <a:t> Fakultetetsstyret</a:t>
                      </a:r>
                      <a:r>
                        <a:rPr lang="nb-NO" sz="1200" u="none" strike="noStrike" baseline="0" dirty="0" smtClean="0">
                          <a:effectLst/>
                        </a:rPr>
                        <a:t> beslutter sin fordeling den 25.9.18</a:t>
                      </a:r>
                      <a:endParaRPr lang="nb-NO" sz="1200" u="none" strike="noStrike" dirty="0" smtClean="0">
                        <a:effectLst/>
                      </a:endParaRPr>
                    </a:p>
                  </a:txBody>
                  <a:tcPr marL="8792" marR="8792" marT="8792" marB="0"/>
                </a:tc>
                <a:tc>
                  <a:txBody>
                    <a:bodyPr/>
                    <a:lstStyle/>
                    <a:p>
                      <a:pPr algn="ctr" fontAlgn="t"/>
                      <a:r>
                        <a:rPr lang="nb-NO" sz="1200" u="none" strike="noStrike" dirty="0" smtClean="0">
                          <a:effectLst/>
                        </a:rPr>
                        <a:t>Avdelingslederne tar aktivt </a:t>
                      </a:r>
                    </a:p>
                    <a:p>
                      <a:pPr algn="ctr" fontAlgn="t"/>
                      <a:r>
                        <a:rPr lang="nb-NO" sz="1200" u="none" strike="noStrike" dirty="0" smtClean="0">
                          <a:effectLst/>
                        </a:rPr>
                        <a:t>del i i </a:t>
                      </a:r>
                      <a:r>
                        <a:rPr lang="nb-NO" sz="1200" u="none" strike="noStrike" dirty="0">
                          <a:effectLst/>
                        </a:rPr>
                        <a:t>budsjettarbeidet. </a:t>
                      </a:r>
                      <a:endParaRPr lang="nb-NO" sz="1200" u="none" strike="noStrike" dirty="0" smtClean="0">
                        <a:effectLst/>
                      </a:endParaRPr>
                    </a:p>
                    <a:p>
                      <a:pPr algn="ctr" fontAlgn="t"/>
                      <a:r>
                        <a:rPr lang="nb-NO" sz="1200" u="none" strike="noStrike" dirty="0" smtClean="0">
                          <a:effectLst/>
                        </a:rPr>
                        <a:t>Inntektssiden </a:t>
                      </a:r>
                      <a:r>
                        <a:rPr lang="nb-NO" sz="1200" u="none" strike="noStrike" dirty="0">
                          <a:effectLst/>
                        </a:rPr>
                        <a:t>for hver </a:t>
                      </a:r>
                      <a:endParaRPr lang="nb-NO" sz="1200" u="none" strike="noStrike" dirty="0" smtClean="0">
                        <a:effectLst/>
                      </a:endParaRPr>
                    </a:p>
                    <a:p>
                      <a:pPr algn="ctr" fontAlgn="t"/>
                      <a:r>
                        <a:rPr lang="nb-NO" sz="1200" u="none" strike="noStrike" dirty="0" smtClean="0">
                          <a:effectLst/>
                        </a:rPr>
                        <a:t>avdeling </a:t>
                      </a:r>
                      <a:r>
                        <a:rPr lang="nb-NO" sz="1200" u="none" strike="noStrike" dirty="0">
                          <a:effectLst/>
                        </a:rPr>
                        <a:t>er </a:t>
                      </a:r>
                      <a:r>
                        <a:rPr lang="nb-NO" sz="1200" u="none" strike="noStrike" dirty="0" smtClean="0">
                          <a:effectLst/>
                        </a:rPr>
                        <a:t>etablert</a:t>
                      </a:r>
                      <a:r>
                        <a:rPr lang="nb-NO" sz="1200" u="none" strike="noStrike" dirty="0">
                          <a:effectLst/>
                        </a:rPr>
                        <a:t>. </a:t>
                      </a:r>
                      <a:endParaRPr lang="nb-NO" sz="1200" u="none" strike="noStrike" dirty="0" smtClean="0">
                        <a:effectLst/>
                      </a:endParaRPr>
                    </a:p>
                    <a:p>
                      <a:pPr algn="ctr" fontAlgn="t"/>
                      <a:endParaRPr lang="nb-NO" sz="1200" u="none" strike="noStrike" dirty="0" smtClean="0">
                        <a:effectLst/>
                      </a:endParaRPr>
                    </a:p>
                    <a:p>
                      <a:pPr algn="ctr" fontAlgn="t"/>
                      <a:r>
                        <a:rPr lang="nb-NO" sz="1200" u="none" strike="noStrike" dirty="0" smtClean="0">
                          <a:effectLst/>
                        </a:rPr>
                        <a:t>Avdelingsleders </a:t>
                      </a:r>
                      <a:r>
                        <a:rPr lang="nb-NO" sz="1200" u="none" strike="noStrike" dirty="0">
                          <a:effectLst/>
                        </a:rPr>
                        <a:t>oppgave </a:t>
                      </a:r>
                      <a:endParaRPr lang="nb-NO" sz="1200" u="none" strike="noStrike" dirty="0" smtClean="0">
                        <a:effectLst/>
                      </a:endParaRPr>
                    </a:p>
                    <a:p>
                      <a:pPr algn="ctr" fontAlgn="t"/>
                      <a:r>
                        <a:rPr lang="nb-NO" sz="1200" u="none" strike="noStrike" dirty="0" smtClean="0">
                          <a:effectLst/>
                        </a:rPr>
                        <a:t>blir </a:t>
                      </a:r>
                      <a:r>
                        <a:rPr lang="nb-NO" sz="1200" u="none" strike="noStrike" dirty="0">
                          <a:effectLst/>
                        </a:rPr>
                        <a:t>å gjøre de nødvendige vurderinger og prioriteringer </a:t>
                      </a:r>
                      <a:endParaRPr lang="nb-NO" sz="1200" u="none" strike="noStrike" dirty="0" smtClean="0">
                        <a:effectLst/>
                      </a:endParaRPr>
                    </a:p>
                    <a:p>
                      <a:pPr algn="ctr" fontAlgn="t"/>
                      <a:r>
                        <a:rPr lang="nb-NO" sz="1200" u="none" strike="noStrike" dirty="0" smtClean="0">
                          <a:effectLst/>
                        </a:rPr>
                        <a:t>for </a:t>
                      </a:r>
                      <a:r>
                        <a:rPr lang="nb-NO" sz="1200" u="none" strike="noStrike" dirty="0">
                          <a:effectLst/>
                        </a:rPr>
                        <a:t>den kommende </a:t>
                      </a:r>
                      <a:r>
                        <a:rPr lang="nb-NO" sz="1200" u="none" strike="noStrike" dirty="0" smtClean="0">
                          <a:effectLst/>
                        </a:rPr>
                        <a:t>femårsperioden</a:t>
                      </a:r>
                    </a:p>
                    <a:p>
                      <a:pPr algn="ctr" fontAlgn="t"/>
                      <a:r>
                        <a:rPr lang="nb-NO" sz="1200" u="none" strike="noStrike" dirty="0" smtClean="0">
                          <a:effectLst/>
                        </a:rPr>
                        <a:t>2019-2023. </a:t>
                      </a:r>
                      <a:endParaRPr lang="nb-NO" sz="1200" b="0" i="0" u="none" strike="noStrike" dirty="0">
                        <a:solidFill>
                          <a:srgbClr val="000000"/>
                        </a:solidFill>
                        <a:effectLst/>
                        <a:latin typeface="Calibri"/>
                      </a:endParaRPr>
                    </a:p>
                  </a:txBody>
                  <a:tcPr marL="8792" marR="8792" marT="8792" marB="0"/>
                </a:tc>
                <a:tc>
                  <a:txBody>
                    <a:bodyPr/>
                    <a:lstStyle/>
                    <a:p>
                      <a:pPr algn="ctr" fontAlgn="t"/>
                      <a:r>
                        <a:rPr lang="nb-NO" sz="1200" u="none" strike="noStrike" dirty="0" smtClean="0">
                          <a:effectLst/>
                        </a:rPr>
                        <a:t>Avdelingsbudsjettene </a:t>
                      </a:r>
                    </a:p>
                    <a:p>
                      <a:pPr algn="ctr" fontAlgn="t"/>
                      <a:r>
                        <a:rPr lang="nb-NO" sz="1200" u="none" strike="noStrike" dirty="0" smtClean="0">
                          <a:effectLst/>
                        </a:rPr>
                        <a:t>sammenstilles </a:t>
                      </a:r>
                      <a:r>
                        <a:rPr lang="nb-NO" sz="1200" u="none" strike="noStrike" dirty="0">
                          <a:effectLst/>
                        </a:rPr>
                        <a:t>i </a:t>
                      </a:r>
                      <a:r>
                        <a:rPr lang="nb-NO" sz="1200" u="none" strike="noStrike" dirty="0" smtClean="0">
                          <a:effectLst/>
                        </a:rPr>
                        <a:t>BUDDY (Excel). Instituttleder </a:t>
                      </a:r>
                      <a:r>
                        <a:rPr lang="nb-NO" sz="1200" u="none" strike="noStrike" dirty="0">
                          <a:effectLst/>
                        </a:rPr>
                        <a:t>avgjør i siste </a:t>
                      </a:r>
                      <a:endParaRPr lang="nb-NO" sz="1200" u="none" strike="noStrike" dirty="0" smtClean="0">
                        <a:effectLst/>
                      </a:endParaRPr>
                    </a:p>
                    <a:p>
                      <a:pPr algn="ctr" fontAlgn="t"/>
                      <a:r>
                        <a:rPr lang="nb-NO" sz="1200" u="none" strike="noStrike" dirty="0" smtClean="0">
                          <a:effectLst/>
                        </a:rPr>
                        <a:t>instans </a:t>
                      </a:r>
                      <a:r>
                        <a:rPr lang="nb-NO" sz="1200" u="none" strike="noStrike" dirty="0">
                          <a:effectLst/>
                        </a:rPr>
                        <a:t>om </a:t>
                      </a:r>
                      <a:r>
                        <a:rPr lang="nb-NO" sz="1200" u="none" strike="noStrike" dirty="0" smtClean="0">
                          <a:effectLst/>
                        </a:rPr>
                        <a:t>det </a:t>
                      </a:r>
                      <a:r>
                        <a:rPr lang="nb-NO" sz="1200" u="none" strike="noStrike" dirty="0">
                          <a:effectLst/>
                        </a:rPr>
                        <a:t>er nødvendig å </a:t>
                      </a:r>
                      <a:endParaRPr lang="nb-NO" sz="1200" u="none" strike="noStrike" dirty="0" smtClean="0">
                        <a:effectLst/>
                      </a:endParaRPr>
                    </a:p>
                    <a:p>
                      <a:pPr algn="ctr" fontAlgn="t"/>
                      <a:r>
                        <a:rPr lang="nb-NO" sz="1200" u="none" strike="noStrike" dirty="0" smtClean="0">
                          <a:effectLst/>
                        </a:rPr>
                        <a:t>justere </a:t>
                      </a:r>
                      <a:r>
                        <a:rPr lang="nb-NO" sz="1200" u="none" strike="noStrike" dirty="0">
                          <a:effectLst/>
                        </a:rPr>
                        <a:t>avdelingenes budsjetter </a:t>
                      </a:r>
                      <a:endParaRPr lang="nb-NO" sz="1200" u="none" strike="noStrike" dirty="0" smtClean="0">
                        <a:effectLst/>
                      </a:endParaRPr>
                    </a:p>
                    <a:p>
                      <a:pPr algn="ctr" fontAlgn="t"/>
                      <a:r>
                        <a:rPr lang="nb-NO" sz="1200" u="none" strike="noStrike" dirty="0" smtClean="0">
                          <a:effectLst/>
                        </a:rPr>
                        <a:t>for </a:t>
                      </a:r>
                      <a:r>
                        <a:rPr lang="nb-NO" sz="1200" u="none" strike="noStrike" dirty="0">
                          <a:effectLst/>
                        </a:rPr>
                        <a:t>å </a:t>
                      </a:r>
                      <a:r>
                        <a:rPr lang="nb-NO" sz="1200" u="none" strike="noStrike" dirty="0" smtClean="0">
                          <a:effectLst/>
                        </a:rPr>
                        <a:t>gi </a:t>
                      </a:r>
                      <a:r>
                        <a:rPr lang="nb-NO" sz="1200" u="none" strike="noStrike" dirty="0">
                          <a:effectLst/>
                        </a:rPr>
                        <a:t>et godt nok samlet </a:t>
                      </a:r>
                      <a:endParaRPr lang="nb-NO" sz="1200" u="none" strike="noStrike" dirty="0" smtClean="0">
                        <a:effectLst/>
                      </a:endParaRPr>
                    </a:p>
                    <a:p>
                      <a:pPr algn="ctr" fontAlgn="t"/>
                      <a:r>
                        <a:rPr lang="nb-NO" sz="1200" u="none" strike="noStrike" dirty="0" smtClean="0">
                          <a:effectLst/>
                        </a:rPr>
                        <a:t>femårsbudsjett </a:t>
                      </a:r>
                      <a:r>
                        <a:rPr lang="nb-NO" sz="1200" u="none" strike="noStrike" dirty="0">
                          <a:effectLst/>
                        </a:rPr>
                        <a:t>for IMB</a:t>
                      </a:r>
                      <a:r>
                        <a:rPr lang="nb-NO" sz="1200" u="none" strike="noStrike" dirty="0" smtClean="0">
                          <a:effectLst/>
                        </a:rPr>
                        <a:t>.</a:t>
                      </a:r>
                    </a:p>
                    <a:p>
                      <a:pPr algn="ctr" fontAlgn="t"/>
                      <a:r>
                        <a:rPr lang="nb-NO" sz="1200" u="none" strike="noStrike" dirty="0" smtClean="0">
                          <a:effectLst/>
                        </a:rPr>
                        <a:t> </a:t>
                      </a:r>
                    </a:p>
                  </a:txBody>
                  <a:tcPr marL="8792" marR="8792" marT="8792" marB="0"/>
                </a:tc>
                <a:tc>
                  <a:txBody>
                    <a:bodyPr/>
                    <a:lstStyle/>
                    <a:p>
                      <a:pPr algn="ctr" fontAlgn="t"/>
                      <a:r>
                        <a:rPr lang="nb-NO" sz="1200" u="none" strike="noStrike" dirty="0" smtClean="0">
                          <a:effectLst/>
                        </a:rPr>
                        <a:t>Her </a:t>
                      </a:r>
                      <a:r>
                        <a:rPr lang="nb-NO" sz="1200" u="none" strike="noStrike" dirty="0">
                          <a:effectLst/>
                        </a:rPr>
                        <a:t>kan det oppstå behov for </a:t>
                      </a:r>
                      <a:endParaRPr lang="nb-NO" sz="1200" u="none" strike="noStrike" dirty="0" smtClean="0">
                        <a:effectLst/>
                      </a:endParaRPr>
                    </a:p>
                    <a:p>
                      <a:pPr algn="ctr" fontAlgn="t"/>
                      <a:r>
                        <a:rPr lang="nb-NO" sz="1200" u="none" strike="noStrike" dirty="0" smtClean="0">
                          <a:effectLst/>
                        </a:rPr>
                        <a:t>å </a:t>
                      </a:r>
                      <a:r>
                        <a:rPr lang="nb-NO" sz="1200" u="none" strike="noStrike" dirty="0">
                          <a:effectLst/>
                        </a:rPr>
                        <a:t>gjøre endringen etter pålegg/spørsmål fra fakultetet </a:t>
                      </a:r>
                      <a:endParaRPr lang="nb-NO" sz="1200" u="none" strike="noStrike" dirty="0" smtClean="0">
                        <a:effectLst/>
                      </a:endParaRPr>
                    </a:p>
                    <a:p>
                      <a:pPr algn="ctr" fontAlgn="t"/>
                      <a:r>
                        <a:rPr lang="nb-NO" sz="1200" u="none" strike="noStrike" dirty="0" smtClean="0">
                          <a:effectLst/>
                        </a:rPr>
                        <a:t>fram </a:t>
                      </a:r>
                      <a:r>
                        <a:rPr lang="nb-NO" sz="1200" u="none" strike="noStrike" dirty="0">
                          <a:effectLst/>
                        </a:rPr>
                        <a:t>til </a:t>
                      </a:r>
                      <a:r>
                        <a:rPr lang="nb-NO" sz="1200" u="none" strike="noStrike" dirty="0" smtClean="0">
                          <a:effectLst/>
                        </a:rPr>
                        <a:t>deres leveringsfrist den 15</a:t>
                      </a:r>
                      <a:r>
                        <a:rPr lang="nb-NO" sz="1200" u="none" strike="noStrike" dirty="0">
                          <a:effectLst/>
                        </a:rPr>
                        <a:t>. desember, </a:t>
                      </a:r>
                      <a:r>
                        <a:rPr lang="nb-NO" sz="1200" u="none" strike="noStrike" dirty="0" smtClean="0">
                          <a:effectLst/>
                        </a:rPr>
                        <a:t>samt tekniske </a:t>
                      </a:r>
                      <a:r>
                        <a:rPr lang="nb-NO" sz="1200" u="none" strike="noStrike" dirty="0">
                          <a:effectLst/>
                        </a:rPr>
                        <a:t>justeringer </a:t>
                      </a:r>
                      <a:r>
                        <a:rPr lang="nb-NO" sz="1200" u="none" strike="noStrike" dirty="0" smtClean="0">
                          <a:effectLst/>
                        </a:rPr>
                        <a:t>ifm </a:t>
                      </a:r>
                      <a:r>
                        <a:rPr lang="nb-NO" sz="1200" u="none" strike="noStrike" dirty="0">
                          <a:effectLst/>
                        </a:rPr>
                        <a:t>lasting </a:t>
                      </a:r>
                      <a:endParaRPr lang="nb-NO" sz="1200" u="none" strike="noStrike" dirty="0" smtClean="0">
                        <a:effectLst/>
                      </a:endParaRPr>
                    </a:p>
                    <a:p>
                      <a:pPr algn="ctr" fontAlgn="t"/>
                      <a:r>
                        <a:rPr lang="nb-NO" sz="1200" u="none" strike="noStrike" dirty="0" smtClean="0">
                          <a:effectLst/>
                        </a:rPr>
                        <a:t>til </a:t>
                      </a:r>
                      <a:r>
                        <a:rPr lang="nb-NO" sz="1200" u="none" strike="noStrike" dirty="0">
                          <a:effectLst/>
                        </a:rPr>
                        <a:t>ADI-systemet</a:t>
                      </a:r>
                      <a:r>
                        <a:rPr lang="nb-NO" sz="1200" u="none" strike="noStrike" dirty="0" smtClean="0">
                          <a:effectLst/>
                        </a:rPr>
                        <a:t>.</a:t>
                      </a:r>
                    </a:p>
                    <a:p>
                      <a:pPr algn="ctr" fontAlgn="t"/>
                      <a:r>
                        <a:rPr lang="nb-NO" sz="1200" u="none" strike="noStrike" dirty="0">
                          <a:effectLst/>
                        </a:rPr>
                        <a:t/>
                      </a:r>
                      <a:br>
                        <a:rPr lang="nb-NO" sz="1200" u="none" strike="noStrike" dirty="0">
                          <a:effectLst/>
                        </a:rPr>
                      </a:br>
                      <a:endParaRPr lang="nb-NO" sz="1200" u="none" strike="noStrike" dirty="0" smtClean="0">
                        <a:effectLst/>
                      </a:endParaRPr>
                    </a:p>
                    <a:p>
                      <a:pPr algn="ctr" fontAlgn="t"/>
                      <a:endParaRPr lang="nb-NO" sz="1200" b="0" i="0" u="none" strike="noStrike" dirty="0">
                        <a:solidFill>
                          <a:srgbClr val="000000"/>
                        </a:solidFill>
                        <a:effectLst/>
                        <a:latin typeface="Calibri"/>
                      </a:endParaRPr>
                    </a:p>
                  </a:txBody>
                  <a:tcPr marL="8792" marR="8792" marT="8792" marB="0"/>
                </a:tc>
              </a:tr>
              <a:tr h="1097860">
                <a:tc>
                  <a:txBody>
                    <a:bodyPr/>
                    <a:lstStyle/>
                    <a:p>
                      <a:pPr algn="ctr" fontAlgn="t"/>
                      <a:r>
                        <a:rPr lang="nb-NO" sz="1200" i="0" u="none" strike="noStrike" dirty="0" smtClean="0">
                          <a:effectLst/>
                        </a:rPr>
                        <a:t>Framlegg av</a:t>
                      </a:r>
                      <a:r>
                        <a:rPr lang="nb-NO" sz="1200" i="0" u="none" strike="noStrike" baseline="0" dirty="0" smtClean="0">
                          <a:effectLst/>
                        </a:rPr>
                        <a:t> tenativ </a:t>
                      </a:r>
                      <a:r>
                        <a:rPr lang="nb-NO" sz="1200" i="0" u="none" strike="noStrike" dirty="0" smtClean="0">
                          <a:effectLst/>
                        </a:rPr>
                        <a:t>intern fordeling og budsjettprosess for ledergruppen</a:t>
                      </a:r>
                    </a:p>
                    <a:p>
                      <a:pPr algn="ctr" fontAlgn="t"/>
                      <a:r>
                        <a:rPr lang="nb-NO" sz="1200" i="0" u="none" strike="noStrike" dirty="0" smtClean="0">
                          <a:effectLst/>
                        </a:rPr>
                        <a:t>(Tidspunkt </a:t>
                      </a:r>
                      <a:r>
                        <a:rPr lang="nb-NO" sz="1200" i="0" u="none" strike="noStrike" smtClean="0">
                          <a:effectLst/>
                        </a:rPr>
                        <a:t>ikke bestemt)</a:t>
                      </a:r>
                      <a:endParaRPr lang="nb-NO" sz="1200" i="0" u="none" strike="noStrike" dirty="0" smtClean="0">
                        <a:effectLst/>
                      </a:endParaRPr>
                    </a:p>
                    <a:p>
                      <a:pPr marL="0" marR="0" indent="0" algn="ctr" defTabSz="914400" rtl="0" eaLnBrk="1" fontAlgn="t" latinLnBrk="0" hangingPunct="1">
                        <a:lnSpc>
                          <a:spcPct val="100000"/>
                        </a:lnSpc>
                        <a:spcBef>
                          <a:spcPts val="0"/>
                        </a:spcBef>
                        <a:spcAft>
                          <a:spcPts val="0"/>
                        </a:spcAft>
                        <a:buClrTx/>
                        <a:buSzTx/>
                        <a:buFontTx/>
                        <a:buNone/>
                        <a:tabLst/>
                        <a:defRPr/>
                      </a:pPr>
                      <a:endParaRPr lang="nb-NO" sz="1200" u="none" strike="noStrike" baseline="0" dirty="0" smtClean="0">
                        <a:effectLst/>
                      </a:endParaRPr>
                    </a:p>
                  </a:txBody>
                  <a:tcPr marL="8792" marR="8792" marT="8792"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nb-NO" sz="1200" u="none" strike="noStrike" baseline="0" dirty="0" smtClean="0">
                          <a:effectLst/>
                        </a:rPr>
                        <a:t>T</a:t>
                      </a:r>
                      <a:r>
                        <a:rPr lang="nb-NO" sz="1200" u="none" strike="noStrike" dirty="0" smtClean="0">
                          <a:effectLst/>
                        </a:rPr>
                        <a:t>ildelingsbrev </a:t>
                      </a:r>
                    </a:p>
                    <a:p>
                      <a:pPr marL="0" marR="0" indent="0" algn="ctr" defTabSz="914400" rtl="0" eaLnBrk="1" fontAlgn="t" latinLnBrk="0" hangingPunct="1">
                        <a:lnSpc>
                          <a:spcPct val="100000"/>
                        </a:lnSpc>
                        <a:spcBef>
                          <a:spcPts val="0"/>
                        </a:spcBef>
                        <a:spcAft>
                          <a:spcPts val="0"/>
                        </a:spcAft>
                        <a:buClrTx/>
                        <a:buSzTx/>
                        <a:buFontTx/>
                        <a:buNone/>
                        <a:tabLst/>
                        <a:defRPr/>
                      </a:pPr>
                      <a:r>
                        <a:rPr lang="nb-NO" sz="1200" u="none" strike="noStrike" dirty="0" smtClean="0">
                          <a:effectLst/>
                        </a:rPr>
                        <a:t>til avdelingene i uke 41/42</a:t>
                      </a:r>
                    </a:p>
                    <a:p>
                      <a:pPr marL="0" marR="0" indent="0" algn="ctr" defTabSz="914400" rtl="0" eaLnBrk="1" fontAlgn="t" latinLnBrk="0" hangingPunct="1">
                        <a:lnSpc>
                          <a:spcPct val="100000"/>
                        </a:lnSpc>
                        <a:spcBef>
                          <a:spcPts val="0"/>
                        </a:spcBef>
                        <a:spcAft>
                          <a:spcPts val="0"/>
                        </a:spcAft>
                        <a:buClrTx/>
                        <a:buSzTx/>
                        <a:buFontTx/>
                        <a:buNone/>
                        <a:tabLst/>
                        <a:defRPr/>
                      </a:pPr>
                      <a:endParaRPr lang="nb-NO" sz="1200" u="none" strike="noStrike" dirty="0" smtClean="0">
                        <a:effectLst/>
                      </a:endParaRPr>
                    </a:p>
                    <a:p>
                      <a:pPr algn="ctr" fontAlgn="t"/>
                      <a:r>
                        <a:rPr lang="nb-NO" sz="1200" u="none" strike="noStrike" dirty="0" smtClean="0">
                          <a:effectLst/>
                        </a:rPr>
                        <a:t>Budsjettmøter</a:t>
                      </a:r>
                      <a:r>
                        <a:rPr lang="nb-NO" sz="1200" u="none" strike="noStrike" baseline="0" dirty="0" smtClean="0">
                          <a:effectLst/>
                        </a:rPr>
                        <a:t> med avdelingslederne i uke 43-46</a:t>
                      </a:r>
                      <a:endParaRPr lang="nb-NO" sz="1200" u="none" strike="noStrike" dirty="0" smtClean="0">
                        <a:effectLst/>
                      </a:endParaRPr>
                    </a:p>
                  </a:txBody>
                  <a:tcPr marL="8792" marR="8792" marT="8792"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nb-NO" sz="1200" u="none" strike="noStrike" dirty="0" smtClean="0">
                          <a:effectLst/>
                        </a:rPr>
                        <a:t>Budsjettnotat og -leveranse</a:t>
                      </a:r>
                      <a:r>
                        <a:rPr lang="nb-NO" sz="1200" u="none" strike="noStrike" baseline="0" dirty="0" smtClean="0">
                          <a:effectLst/>
                        </a:rPr>
                        <a:t> </a:t>
                      </a:r>
                      <a:r>
                        <a:rPr lang="nb-NO" sz="1200" u="none" strike="noStrike" dirty="0" smtClean="0">
                          <a:effectLst/>
                        </a:rPr>
                        <a:t>ferdigstilles i</a:t>
                      </a:r>
                      <a:r>
                        <a:rPr lang="nb-NO" sz="1200" u="none" strike="noStrike" baseline="0" dirty="0" smtClean="0">
                          <a:effectLst/>
                        </a:rPr>
                        <a:t> uke 47</a:t>
                      </a:r>
                      <a:r>
                        <a:rPr lang="nb-NO" sz="1200" u="none" strike="noStrike" dirty="0" smtClean="0">
                          <a:effectLst/>
                        </a:rPr>
                        <a:t>.</a:t>
                      </a:r>
                      <a:endParaRPr lang="nb-NO" sz="1200" b="0" i="0" u="none" strike="noStrike" dirty="0" smtClean="0">
                        <a:solidFill>
                          <a:srgbClr val="000000"/>
                        </a:solidFill>
                        <a:effectLst/>
                        <a:latin typeface="+mn-lt"/>
                      </a:endParaRPr>
                    </a:p>
                    <a:p>
                      <a:pPr algn="ctr" fontAlgn="t"/>
                      <a:endParaRPr lang="nb-NO" sz="1200" i="1" u="none" strike="noStrike" dirty="0" smtClean="0">
                        <a:effectLst/>
                      </a:endParaRPr>
                    </a:p>
                  </a:txBody>
                  <a:tcPr marL="8792" marR="8792" marT="8792" marB="0"/>
                </a:tc>
                <a:tc>
                  <a:txBody>
                    <a:bodyPr/>
                    <a:lstStyle/>
                    <a:p>
                      <a:pPr algn="ctr" fontAlgn="t"/>
                      <a:r>
                        <a:rPr lang="nb-NO" sz="1200" u="none" strike="noStrike" dirty="0" smtClean="0">
                          <a:effectLst/>
                        </a:rPr>
                        <a:t>Endelig leveranse til fakultetet, </a:t>
                      </a:r>
                    </a:p>
                    <a:p>
                      <a:pPr algn="ctr" fontAlgn="t"/>
                      <a:r>
                        <a:rPr lang="nb-NO" sz="1200" u="none" strike="noStrike" dirty="0" smtClean="0">
                          <a:effectLst/>
                        </a:rPr>
                        <a:t>frist 1. desember.</a:t>
                      </a:r>
                      <a:endParaRPr lang="nb-NO" sz="1200" b="0" i="0" u="none" strike="noStrike" dirty="0" smtClean="0">
                        <a:solidFill>
                          <a:srgbClr val="000000"/>
                        </a:solidFill>
                        <a:effectLst/>
                        <a:latin typeface="+mn-lt"/>
                      </a:endParaRPr>
                    </a:p>
                    <a:p>
                      <a:pPr algn="ctr" fontAlgn="t"/>
                      <a:endParaRPr lang="nb-NO" sz="1200" b="0" i="0" u="none" strike="noStrike" dirty="0">
                        <a:solidFill>
                          <a:srgbClr val="000000"/>
                        </a:solidFill>
                        <a:effectLst/>
                        <a:latin typeface="Calibri"/>
                      </a:endParaRPr>
                    </a:p>
                  </a:txBody>
                  <a:tcPr marL="8792" marR="8792" marT="8792" marB="0"/>
                </a:tc>
              </a:tr>
              <a:tr h="599033">
                <a:tc>
                  <a:txBody>
                    <a:bodyPr/>
                    <a:lstStyle/>
                    <a:p>
                      <a:pPr algn="ctr" fontAlgn="t"/>
                      <a:endParaRPr lang="nb-NO" sz="1200" b="0" i="0" u="none" strike="noStrike" dirty="0">
                        <a:solidFill>
                          <a:srgbClr val="000000"/>
                        </a:solidFill>
                        <a:effectLst/>
                        <a:latin typeface="Calibri"/>
                      </a:endParaRPr>
                    </a:p>
                  </a:txBody>
                  <a:tcPr marL="8792" marR="8792" marT="8792"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nb-NO" sz="1200" u="none" strike="noStrike" dirty="0" smtClean="0">
                          <a:solidFill>
                            <a:srgbClr val="0070C0"/>
                          </a:solidFill>
                          <a:effectLst/>
                        </a:rPr>
                        <a:t>Framlegg av intern fordeling 2019 for instituttrådet</a:t>
                      </a:r>
                      <a:r>
                        <a:rPr lang="nb-NO" sz="1200" u="none" strike="noStrike" baseline="0" dirty="0" smtClean="0">
                          <a:solidFill>
                            <a:srgbClr val="0070C0"/>
                          </a:solidFill>
                          <a:effectLst/>
                        </a:rPr>
                        <a:t> </a:t>
                      </a:r>
                      <a:r>
                        <a:rPr lang="nb-NO" sz="1200" u="none" strike="noStrike" dirty="0" smtClean="0">
                          <a:solidFill>
                            <a:srgbClr val="0070C0"/>
                          </a:solidFill>
                          <a:effectLst/>
                        </a:rPr>
                        <a:t>18.10.18</a:t>
                      </a:r>
                      <a:endParaRPr lang="nb-NO" sz="1200" b="0" i="0" u="none" strike="noStrike" dirty="0">
                        <a:solidFill>
                          <a:srgbClr val="0070C0"/>
                        </a:solidFill>
                        <a:effectLst/>
                        <a:latin typeface="Calibri"/>
                      </a:endParaRPr>
                    </a:p>
                  </a:txBody>
                  <a:tcPr marL="8792" marR="8792" marT="8792" marB="0"/>
                </a:tc>
                <a:tc>
                  <a:txBody>
                    <a:bodyPr/>
                    <a:lstStyle/>
                    <a:p>
                      <a:pPr algn="ctr" fontAlgn="t"/>
                      <a:r>
                        <a:rPr lang="nb-NO" sz="1200" u="none" strike="noStrike" dirty="0" smtClean="0">
                          <a:solidFill>
                            <a:srgbClr val="0070C0"/>
                          </a:solidFill>
                          <a:effectLst/>
                        </a:rPr>
                        <a:t>Budsjett framlegges</a:t>
                      </a:r>
                      <a:r>
                        <a:rPr lang="nb-NO" sz="1200" u="none" strike="noStrike" baseline="0" dirty="0" smtClean="0">
                          <a:solidFill>
                            <a:srgbClr val="0070C0"/>
                          </a:solidFill>
                          <a:effectLst/>
                        </a:rPr>
                        <a:t> for</a:t>
                      </a:r>
                      <a:endParaRPr lang="nb-NO" sz="1200" u="none" strike="noStrike" dirty="0" smtClean="0">
                        <a:solidFill>
                          <a:srgbClr val="0070C0"/>
                        </a:solidFill>
                        <a:effectLst/>
                      </a:endParaRPr>
                    </a:p>
                    <a:p>
                      <a:pPr algn="ctr" fontAlgn="t"/>
                      <a:r>
                        <a:rPr lang="nb-NO" sz="1200" u="none" strike="noStrike" dirty="0" smtClean="0">
                          <a:solidFill>
                            <a:srgbClr val="0070C0"/>
                          </a:solidFill>
                          <a:effectLst/>
                        </a:rPr>
                        <a:t>Instituttråd et 26.11.18</a:t>
                      </a:r>
                      <a:endParaRPr lang="nb-NO" sz="1200" b="0" i="0" u="none" strike="noStrike" dirty="0">
                        <a:solidFill>
                          <a:srgbClr val="0070C0"/>
                        </a:solidFill>
                        <a:effectLst/>
                        <a:latin typeface="Calibri"/>
                      </a:endParaRPr>
                    </a:p>
                  </a:txBody>
                  <a:tcPr marL="8792" marR="8792" marT="8792" marB="0"/>
                </a:tc>
                <a:tc>
                  <a:txBody>
                    <a:bodyPr/>
                    <a:lstStyle/>
                    <a:p>
                      <a:pPr algn="ctr" fontAlgn="t"/>
                      <a:r>
                        <a:rPr lang="nb-NO" sz="1200" u="none" strike="noStrike" dirty="0">
                          <a:effectLst/>
                        </a:rPr>
                        <a:t> </a:t>
                      </a:r>
                      <a:endParaRPr lang="nb-NO" sz="1200" b="0" i="0" u="none" strike="noStrike" dirty="0">
                        <a:solidFill>
                          <a:srgbClr val="000000"/>
                        </a:solidFill>
                        <a:effectLst/>
                        <a:latin typeface="Calibri"/>
                      </a:endParaRPr>
                    </a:p>
                  </a:txBody>
                  <a:tcPr marL="8792" marR="8792" marT="8792" marB="0"/>
                </a:tc>
              </a:tr>
            </a:tbl>
          </a:graphicData>
        </a:graphic>
      </p:graphicFrame>
    </p:spTree>
    <p:extLst>
      <p:ext uri="{BB962C8B-B14F-4D97-AF65-F5344CB8AC3E}">
        <p14:creationId xmlns:p14="http://schemas.microsoft.com/office/powerpoint/2010/main" val="1984495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virksomhetsrapportering</a:t>
            </a:r>
            <a:endParaRPr lang="nb-NO" dirty="0"/>
          </a:p>
        </p:txBody>
      </p:sp>
      <p:sp>
        <p:nvSpPr>
          <p:cNvPr id="3" name="Content Placeholder 2"/>
          <p:cNvSpPr>
            <a:spLocks noGrp="1"/>
          </p:cNvSpPr>
          <p:nvPr>
            <p:ph idx="1"/>
          </p:nvPr>
        </p:nvSpPr>
        <p:spPr>
          <a:xfrm>
            <a:off x="990600" y="1981200"/>
            <a:ext cx="7696200" cy="4616152"/>
          </a:xfrm>
        </p:spPr>
        <p:txBody>
          <a:bodyPr/>
          <a:lstStyle/>
          <a:p>
            <a:r>
              <a:rPr lang="nb-NO" sz="1800" dirty="0"/>
              <a:t>Virksomhetsrapporteringen skal gi ledelse og </a:t>
            </a:r>
            <a:r>
              <a:rPr lang="nb-NO" sz="1800" dirty="0" smtClean="0"/>
              <a:t>styre </a:t>
            </a:r>
            <a:r>
              <a:rPr lang="nb-NO" sz="1800" dirty="0"/>
              <a:t>en økt innsikt i hvordan ressursene disponeres og et bedre beslutningsgrunnlag for fremtidige prioriteringer både sentralt og lokalt</a:t>
            </a:r>
            <a:r>
              <a:rPr lang="nb-NO" sz="1800" dirty="0" smtClean="0"/>
              <a:t>.</a:t>
            </a:r>
          </a:p>
          <a:p>
            <a:endParaRPr lang="nb-NO" sz="1800" dirty="0"/>
          </a:p>
          <a:p>
            <a:pPr marL="0" indent="0">
              <a:buNone/>
            </a:pPr>
            <a:r>
              <a:rPr lang="nb-NO" sz="1800" dirty="0" smtClean="0"/>
              <a:t>Har følgende </a:t>
            </a:r>
            <a:r>
              <a:rPr lang="nb-NO" sz="1800" dirty="0"/>
              <a:t>fokus </a:t>
            </a:r>
            <a:r>
              <a:rPr lang="nb-NO" sz="1800" dirty="0" smtClean="0"/>
              <a:t>per </a:t>
            </a:r>
            <a:r>
              <a:rPr lang="nb-NO" sz="1800" dirty="0"/>
              <a:t>tertial</a:t>
            </a:r>
            <a:r>
              <a:rPr lang="nb-NO" sz="1800" dirty="0" smtClean="0"/>
              <a:t>:</a:t>
            </a:r>
            <a:endParaRPr lang="nb-NO" sz="1800" dirty="0"/>
          </a:p>
          <a:p>
            <a:r>
              <a:rPr lang="nb-NO" sz="1800" dirty="0" smtClean="0"/>
              <a:t>1</a:t>
            </a:r>
            <a:r>
              <a:rPr lang="nb-NO" sz="1800" dirty="0"/>
              <a:t>. tertial: oppfølging av </a:t>
            </a:r>
            <a:r>
              <a:rPr lang="nb-NO" sz="1800" dirty="0" smtClean="0"/>
              <a:t>resultater (dr.grader, studiepoeng, publikasjonspoeng, EU-midler, NFR-midler, etc)</a:t>
            </a:r>
          </a:p>
          <a:p>
            <a:pPr marL="0" indent="0">
              <a:buNone/>
            </a:pPr>
            <a:endParaRPr lang="nb-NO" sz="1800" dirty="0"/>
          </a:p>
          <a:p>
            <a:r>
              <a:rPr lang="nb-NO" sz="1800" dirty="0" smtClean="0"/>
              <a:t>2</a:t>
            </a:r>
            <a:r>
              <a:rPr lang="nb-NO" sz="1800" dirty="0"/>
              <a:t>. tertial: status på gjennomføring </a:t>
            </a:r>
            <a:r>
              <a:rPr lang="nb-NO" sz="1800" dirty="0" smtClean="0"/>
              <a:t>av årsplanen</a:t>
            </a:r>
          </a:p>
          <a:p>
            <a:pPr marL="0" indent="0">
              <a:buNone/>
            </a:pPr>
            <a:endParaRPr lang="nb-NO" sz="1800" dirty="0"/>
          </a:p>
          <a:p>
            <a:r>
              <a:rPr lang="nb-NO" sz="1800" dirty="0" smtClean="0"/>
              <a:t>3</a:t>
            </a:r>
            <a:r>
              <a:rPr lang="nb-NO" sz="1800" dirty="0"/>
              <a:t>. tertial: vurdering av status i </a:t>
            </a:r>
            <a:r>
              <a:rPr lang="nb-NO" sz="1800" dirty="0" smtClean="0"/>
              <a:t>et langtidsperspektiv</a:t>
            </a:r>
          </a:p>
          <a:p>
            <a:pPr marL="0" indent="0">
              <a:buNone/>
            </a:pPr>
            <a:endParaRPr lang="nb-NO" sz="1800" dirty="0"/>
          </a:p>
          <a:p>
            <a:pPr marL="0" indent="0">
              <a:buNone/>
            </a:pPr>
            <a:r>
              <a:rPr lang="nb-NO" sz="1600" dirty="0" smtClean="0"/>
              <a:t>Alle virksomhetsrapportene inkluderer en økonomirapport med økonomisk utvikling.</a:t>
            </a:r>
          </a:p>
          <a:p>
            <a:pPr marL="0" indent="0">
              <a:buNone/>
            </a:pPr>
            <a:r>
              <a:rPr lang="nb-NO" sz="1600" dirty="0" smtClean="0"/>
              <a:t>I tillegg leveres sju månedlige regnskapsrapporter fra institutt til fakultetet per år, som ikke legges frem for rådet.</a:t>
            </a:r>
            <a:endParaRPr lang="nb-NO" sz="1600" dirty="0"/>
          </a:p>
          <a:p>
            <a:endParaRPr lang="nb-NO" sz="1600"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33</a:t>
            </a:fld>
            <a:endParaRPr lang="en-US" dirty="0"/>
          </a:p>
        </p:txBody>
      </p:sp>
    </p:spTree>
    <p:extLst>
      <p:ext uri="{BB962C8B-B14F-4D97-AF65-F5344CB8AC3E}">
        <p14:creationId xmlns:p14="http://schemas.microsoft.com/office/powerpoint/2010/main" val="2802454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34</a:t>
            </a:fld>
            <a:endParaRPr lang="en-US"/>
          </a:p>
        </p:txBody>
      </p:sp>
      <p:sp>
        <p:nvSpPr>
          <p:cNvPr id="6" name="TextBox 5"/>
          <p:cNvSpPr txBox="1"/>
          <p:nvPr/>
        </p:nvSpPr>
        <p:spPr>
          <a:xfrm>
            <a:off x="4442148" y="188640"/>
            <a:ext cx="4374813" cy="1046440"/>
          </a:xfrm>
          <a:prstGeom prst="rect">
            <a:avLst/>
          </a:prstGeom>
          <a:noFill/>
        </p:spPr>
        <p:txBody>
          <a:bodyPr wrap="square" rtlCol="0">
            <a:spAutoFit/>
          </a:bodyPr>
          <a:lstStyle/>
          <a:p>
            <a:r>
              <a:rPr lang="nb-NO" sz="2400" b="1" dirty="0">
                <a:solidFill>
                  <a:srgbClr val="00B0F0"/>
                </a:solidFill>
              </a:rPr>
              <a:t>V</a:t>
            </a:r>
            <a:r>
              <a:rPr lang="nb-NO" sz="2400" b="1" dirty="0" smtClean="0">
                <a:solidFill>
                  <a:srgbClr val="00B0F0"/>
                </a:solidFill>
              </a:rPr>
              <a:t>irksomhetsrapportering (tertialrapportering</a:t>
            </a:r>
            <a:r>
              <a:rPr lang="nb-NO" sz="2400" dirty="0" smtClean="0">
                <a:solidFill>
                  <a:srgbClr val="00B0F0"/>
                </a:solidFill>
              </a:rPr>
              <a:t>)</a:t>
            </a:r>
          </a:p>
          <a:p>
            <a:endParaRPr lang="nb-NO" sz="1400" dirty="0"/>
          </a:p>
        </p:txBody>
      </p:sp>
      <p:grpSp>
        <p:nvGrpSpPr>
          <p:cNvPr id="2" name="Gruppe 1"/>
          <p:cNvGrpSpPr/>
          <p:nvPr/>
        </p:nvGrpSpPr>
        <p:grpSpPr>
          <a:xfrm>
            <a:off x="861394" y="1093038"/>
            <a:ext cx="7200590" cy="5144274"/>
            <a:chOff x="861394" y="718364"/>
            <a:chExt cx="7200590" cy="514427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459" y="995363"/>
              <a:ext cx="686752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43608" y="718364"/>
              <a:ext cx="6179306" cy="276999"/>
            </a:xfrm>
            <a:prstGeom prst="rect">
              <a:avLst/>
            </a:prstGeom>
            <a:noFill/>
          </p:spPr>
          <p:txBody>
            <a:bodyPr wrap="square" rtlCol="0">
              <a:spAutoFit/>
            </a:bodyPr>
            <a:lstStyle/>
            <a:p>
              <a:r>
                <a:rPr lang="nb-NO" sz="1200" b="1" dirty="0" smtClean="0"/>
                <a:t>Årshjul for det medisinske fakultet </a:t>
              </a:r>
              <a:r>
                <a:rPr lang="nb-NO" sz="1200" dirty="0" smtClean="0"/>
                <a:t>(indre sirkel) </a:t>
              </a:r>
              <a:r>
                <a:rPr lang="nb-NO" sz="1200" b="1" dirty="0" smtClean="0"/>
                <a:t>og underenheter </a:t>
              </a:r>
              <a:r>
                <a:rPr lang="nb-NO" sz="1200" dirty="0" smtClean="0"/>
                <a:t>(ytre sirkel)</a:t>
              </a:r>
              <a:endParaRPr lang="nb-NO" sz="1200" dirty="0"/>
            </a:p>
          </p:txBody>
        </p:sp>
        <p:sp>
          <p:nvSpPr>
            <p:cNvPr id="17" name="Flowchart: Connector 16"/>
            <p:cNvSpPr/>
            <p:nvPr/>
          </p:nvSpPr>
          <p:spPr bwMode="auto">
            <a:xfrm>
              <a:off x="4798745" y="1940378"/>
              <a:ext cx="144016" cy="144016"/>
            </a:xfrm>
            <a:prstGeom prst="flowChartConnector">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072" y="4654639"/>
              <a:ext cx="158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928" y="4035226"/>
              <a:ext cx="158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5-Point Star 7"/>
            <p:cNvSpPr/>
            <p:nvPr/>
          </p:nvSpPr>
          <p:spPr bwMode="auto">
            <a:xfrm>
              <a:off x="5797644" y="3193885"/>
              <a:ext cx="144016" cy="144016"/>
            </a:xfrm>
            <a:prstGeom prst="star5">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583" y="4193976"/>
              <a:ext cx="182562"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659" y="5229200"/>
              <a:ext cx="182563"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659172"/>
              <a:ext cx="182563"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928" y="2924944"/>
              <a:ext cx="182563"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132856"/>
              <a:ext cx="182563"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1751466"/>
              <a:ext cx="176213"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63434" y="1576563"/>
              <a:ext cx="1697901" cy="507831"/>
            </a:xfrm>
            <a:prstGeom prst="rect">
              <a:avLst/>
            </a:prstGeom>
            <a:noFill/>
          </p:spPr>
          <p:txBody>
            <a:bodyPr wrap="none" rtlCol="0">
              <a:spAutoFit/>
            </a:bodyPr>
            <a:lstStyle/>
            <a:p>
              <a:r>
                <a:rPr lang="nb-NO" sz="900" b="1" dirty="0" smtClean="0">
                  <a:solidFill>
                    <a:srgbClr val="00B0F0"/>
                  </a:solidFill>
                </a:rPr>
                <a:t>Virksomhetsrapportering </a:t>
              </a:r>
            </a:p>
            <a:p>
              <a:r>
                <a:rPr lang="nb-NO" sz="900" b="1" dirty="0" smtClean="0">
                  <a:solidFill>
                    <a:srgbClr val="00B0F0"/>
                  </a:solidFill>
                </a:rPr>
                <a:t>per 3. tertial (årsavslutning)</a:t>
              </a:r>
            </a:p>
            <a:p>
              <a:endParaRPr lang="nb-NO" sz="900" dirty="0"/>
            </a:p>
          </p:txBody>
        </p:sp>
        <p:sp>
          <p:nvSpPr>
            <p:cNvPr id="5" name="TextBox 4"/>
            <p:cNvSpPr txBox="1"/>
            <p:nvPr/>
          </p:nvSpPr>
          <p:spPr>
            <a:xfrm>
              <a:off x="861394" y="4160500"/>
              <a:ext cx="1595309" cy="369332"/>
            </a:xfrm>
            <a:prstGeom prst="rect">
              <a:avLst/>
            </a:prstGeom>
            <a:noFill/>
          </p:spPr>
          <p:txBody>
            <a:bodyPr wrap="none" rtlCol="0">
              <a:spAutoFit/>
            </a:bodyPr>
            <a:lstStyle/>
            <a:p>
              <a:r>
                <a:rPr lang="nb-NO" sz="900" b="1" dirty="0">
                  <a:solidFill>
                    <a:srgbClr val="00B0F0"/>
                  </a:solidFill>
                </a:rPr>
                <a:t>Virksomhetsrapportering </a:t>
              </a:r>
            </a:p>
            <a:p>
              <a:r>
                <a:rPr lang="nb-NO" sz="900" b="1" dirty="0">
                  <a:solidFill>
                    <a:srgbClr val="00B0F0"/>
                  </a:solidFill>
                </a:rPr>
                <a:t>per 2</a:t>
              </a:r>
              <a:r>
                <a:rPr lang="nb-NO" sz="900" b="1" dirty="0" smtClean="0">
                  <a:solidFill>
                    <a:srgbClr val="00B0F0"/>
                  </a:solidFill>
                </a:rPr>
                <a:t>. </a:t>
              </a:r>
              <a:r>
                <a:rPr lang="nb-NO" sz="900" b="1" dirty="0">
                  <a:solidFill>
                    <a:srgbClr val="00B0F0"/>
                  </a:solidFill>
                </a:rPr>
                <a:t>tertial </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9447" y="4797603"/>
              <a:ext cx="14700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68607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35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995363"/>
            <a:ext cx="686752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16016" y="260648"/>
            <a:ext cx="4104456" cy="400110"/>
          </a:xfrm>
          <a:prstGeom prst="rect">
            <a:avLst/>
          </a:prstGeom>
          <a:noFill/>
        </p:spPr>
        <p:txBody>
          <a:bodyPr wrap="square" rtlCol="0">
            <a:spAutoFit/>
          </a:bodyPr>
          <a:lstStyle/>
          <a:p>
            <a:r>
              <a:rPr lang="nb-NO" sz="1000" dirty="0" smtClean="0"/>
              <a:t>Tertialrapportering = Virksomhetsrapportering</a:t>
            </a:r>
          </a:p>
          <a:p>
            <a:endParaRPr lang="nb-NO" sz="1000" dirty="0"/>
          </a:p>
        </p:txBody>
      </p:sp>
      <p:sp>
        <p:nvSpPr>
          <p:cNvPr id="7" name="TextBox 6"/>
          <p:cNvSpPr txBox="1"/>
          <p:nvPr/>
        </p:nvSpPr>
        <p:spPr>
          <a:xfrm>
            <a:off x="1043608" y="718364"/>
            <a:ext cx="6179306" cy="276999"/>
          </a:xfrm>
          <a:prstGeom prst="rect">
            <a:avLst/>
          </a:prstGeom>
          <a:noFill/>
        </p:spPr>
        <p:txBody>
          <a:bodyPr wrap="square" rtlCol="0">
            <a:spAutoFit/>
          </a:bodyPr>
          <a:lstStyle/>
          <a:p>
            <a:r>
              <a:rPr lang="nb-NO" sz="1200" b="1" dirty="0" smtClean="0">
                <a:solidFill>
                  <a:srgbClr val="FF0000"/>
                </a:solidFill>
              </a:rPr>
              <a:t>Årshjul for det medisinske fakultet </a:t>
            </a:r>
            <a:r>
              <a:rPr lang="nb-NO" sz="1200" dirty="0" smtClean="0"/>
              <a:t>(indre sirkel) </a:t>
            </a:r>
            <a:r>
              <a:rPr lang="nb-NO" sz="1200" b="1" dirty="0" smtClean="0">
                <a:solidFill>
                  <a:srgbClr val="FF0000"/>
                </a:solidFill>
              </a:rPr>
              <a:t>og underenheter </a:t>
            </a:r>
            <a:r>
              <a:rPr lang="nb-NO" sz="1200" dirty="0" smtClean="0"/>
              <a:t>(ytre sirkel)</a:t>
            </a:r>
            <a:endParaRPr lang="nb-NO" sz="1200" dirty="0"/>
          </a:p>
        </p:txBody>
      </p:sp>
    </p:spTree>
    <p:extLst>
      <p:ext uri="{BB962C8B-B14F-4D97-AF65-F5344CB8AC3E}">
        <p14:creationId xmlns:p14="http://schemas.microsoft.com/office/powerpoint/2010/main" val="2749734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Spørsmål og refleksjoner</a:t>
            </a:r>
            <a:endParaRPr lang="nb-NO" dirty="0"/>
          </a:p>
        </p:txBody>
      </p:sp>
      <p:sp>
        <p:nvSpPr>
          <p:cNvPr id="3" name="Content Placeholder 2"/>
          <p:cNvSpPr>
            <a:spLocks noGrp="1"/>
          </p:cNvSpPr>
          <p:nvPr>
            <p:ph idx="1"/>
          </p:nvPr>
        </p:nvSpPr>
        <p:spPr/>
        <p:txBody>
          <a:bodyPr/>
          <a:lstStyle/>
          <a:p>
            <a:r>
              <a:rPr lang="nb-NO" dirty="0" smtClean="0"/>
              <a:t>Har du et klarere bilde av rådets rolle, og din rolle i rådet?</a:t>
            </a:r>
          </a:p>
          <a:p>
            <a:r>
              <a:rPr lang="nb-NO" dirty="0" smtClean="0"/>
              <a:t>Spørsmål, innspill og refleksjoner?</a:t>
            </a:r>
            <a:endParaRPr lang="nb-NO"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36</a:t>
            </a:fld>
            <a:endParaRPr lang="en-US"/>
          </a:p>
        </p:txBody>
      </p:sp>
    </p:spTree>
    <p:extLst>
      <p:ext uri="{BB962C8B-B14F-4D97-AF65-F5344CB8AC3E}">
        <p14:creationId xmlns:p14="http://schemas.microsoft.com/office/powerpoint/2010/main" val="1434195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171" y="692696"/>
            <a:ext cx="7696200" cy="1143000"/>
          </a:xfrm>
        </p:spPr>
        <p:txBody>
          <a:bodyPr/>
          <a:lstStyle/>
          <a:p>
            <a:r>
              <a:rPr lang="nb-NO" dirty="0" err="1" smtClean="0"/>
              <a:t>IMBs</a:t>
            </a:r>
            <a:r>
              <a:rPr lang="nb-NO" dirty="0" smtClean="0"/>
              <a:t> instituttråd består av:</a:t>
            </a:r>
            <a:endParaRPr lang="nb-NO" dirty="0"/>
          </a:p>
        </p:txBody>
      </p:sp>
      <p:sp>
        <p:nvSpPr>
          <p:cNvPr id="8" name="Content Placeholder 7"/>
          <p:cNvSpPr>
            <a:spLocks noGrp="1"/>
          </p:cNvSpPr>
          <p:nvPr>
            <p:ph idx="1"/>
          </p:nvPr>
        </p:nvSpPr>
        <p:spPr>
          <a:xfrm>
            <a:off x="990600" y="1700808"/>
            <a:ext cx="7541840" cy="4896544"/>
          </a:xfrm>
        </p:spPr>
        <p:txBody>
          <a:bodyPr/>
          <a:lstStyle/>
          <a:p>
            <a:pPr marL="0" indent="0">
              <a:buNone/>
            </a:pPr>
            <a:r>
              <a:rPr lang="nb-NO" sz="2000" b="1" dirty="0"/>
              <a:t>Leder: </a:t>
            </a:r>
            <a:r>
              <a:rPr lang="nb-NO" sz="1800" dirty="0"/>
              <a:t>Lene Frost </a:t>
            </a:r>
            <a:r>
              <a:rPr lang="nb-NO" sz="1800" dirty="0" smtClean="0"/>
              <a:t>Andersen. Stedfortreder: Nestleder Arnoldo Frigessi.</a:t>
            </a:r>
            <a:endParaRPr lang="nb-NO" sz="1800" dirty="0"/>
          </a:p>
          <a:p>
            <a:pPr marL="0" indent="0">
              <a:buNone/>
            </a:pPr>
            <a:endParaRPr lang="nb-NO" sz="1800" b="1" dirty="0" smtClean="0"/>
          </a:p>
          <a:p>
            <a:pPr marL="0" indent="0">
              <a:buNone/>
            </a:pPr>
            <a:r>
              <a:rPr lang="nb-NO" sz="1800" b="1" dirty="0" smtClean="0"/>
              <a:t>Representanter </a:t>
            </a:r>
            <a:r>
              <a:rPr lang="nb-NO" sz="1800" b="1" dirty="0"/>
              <a:t>for teknisk/administrativt ansatte</a:t>
            </a:r>
          </a:p>
          <a:p>
            <a:r>
              <a:rPr lang="nb-NO" sz="1600" dirty="0" smtClean="0"/>
              <a:t>Kirsten Grundt</a:t>
            </a:r>
            <a:endParaRPr lang="nb-NO" sz="1600" dirty="0"/>
          </a:p>
          <a:p>
            <a:r>
              <a:rPr lang="nb-NO" sz="1600" dirty="0" smtClean="0"/>
              <a:t>Knut Rekdahl</a:t>
            </a:r>
            <a:endParaRPr lang="nb-NO" sz="1600" dirty="0"/>
          </a:p>
          <a:p>
            <a:r>
              <a:rPr lang="nb-NO" sz="1600" dirty="0"/>
              <a:t>1. vara</a:t>
            </a:r>
            <a:r>
              <a:rPr lang="nb-NO" sz="1600" dirty="0" smtClean="0"/>
              <a:t>: Evelyn Voss Rygnestad  </a:t>
            </a:r>
            <a:endParaRPr lang="nb-NO" sz="1600" dirty="0"/>
          </a:p>
          <a:p>
            <a:r>
              <a:rPr lang="nb-NO" sz="1600" dirty="0"/>
              <a:t>2. vara: </a:t>
            </a:r>
            <a:r>
              <a:rPr lang="nb-NO" sz="1600" dirty="0" smtClean="0"/>
              <a:t>Alieu Cham</a:t>
            </a:r>
          </a:p>
          <a:p>
            <a:pPr marL="0" indent="0">
              <a:buNone/>
            </a:pPr>
            <a:endParaRPr lang="nb-NO" sz="1800" b="1" dirty="0" smtClean="0"/>
          </a:p>
          <a:p>
            <a:pPr marL="0" indent="0">
              <a:buNone/>
            </a:pPr>
            <a:r>
              <a:rPr lang="nb-NO" sz="1800" b="1" dirty="0" smtClean="0"/>
              <a:t>Representanter </a:t>
            </a:r>
            <a:r>
              <a:rPr lang="nb-NO" sz="1800" b="1" dirty="0"/>
              <a:t>for fast vitenskapelig ansatte</a:t>
            </a:r>
          </a:p>
          <a:p>
            <a:r>
              <a:rPr lang="nb-NO" sz="1600" dirty="0" smtClean="0"/>
              <a:t>Stine Ulven</a:t>
            </a:r>
          </a:p>
          <a:p>
            <a:r>
              <a:rPr lang="nb-NO" sz="1600" dirty="0" smtClean="0"/>
              <a:t>Trygve Leergaard</a:t>
            </a:r>
          </a:p>
          <a:p>
            <a:r>
              <a:rPr lang="nb-NO" sz="1600" dirty="0" smtClean="0"/>
              <a:t>Kåre-Olav Stensløkken</a:t>
            </a:r>
            <a:endParaRPr lang="nb-NO" sz="1600" dirty="0"/>
          </a:p>
          <a:p>
            <a:r>
              <a:rPr lang="nb-NO" sz="1600" dirty="0" smtClean="0"/>
              <a:t>1</a:t>
            </a:r>
            <a:r>
              <a:rPr lang="nb-NO" sz="1600" dirty="0"/>
              <a:t>. vara</a:t>
            </a:r>
            <a:r>
              <a:rPr lang="nb-NO" sz="1600" dirty="0" smtClean="0"/>
              <a:t>: Hesso Farhan</a:t>
            </a:r>
            <a:endParaRPr lang="nb-NO" sz="1600" dirty="0"/>
          </a:p>
          <a:p>
            <a:r>
              <a:rPr lang="nb-NO" sz="1600" dirty="0"/>
              <a:t>2. vara</a:t>
            </a:r>
            <a:r>
              <a:rPr lang="nb-NO" sz="1600" dirty="0" smtClean="0"/>
              <a:t>: Kjetil Retterstøl </a:t>
            </a:r>
          </a:p>
          <a:p>
            <a:r>
              <a:rPr lang="nb-NO" sz="1600" dirty="0" smtClean="0"/>
              <a:t>3</a:t>
            </a:r>
            <a:r>
              <a:rPr lang="nb-NO" sz="1600" dirty="0"/>
              <a:t>. vara</a:t>
            </a:r>
            <a:r>
              <a:rPr lang="nb-NO" sz="1600" dirty="0" smtClean="0"/>
              <a:t>: Valeria Vitelli  </a:t>
            </a:r>
            <a:endParaRPr lang="nb-NO" sz="1600" dirty="0"/>
          </a:p>
          <a:p>
            <a:pPr marL="0" indent="0">
              <a:buNone/>
            </a:pPr>
            <a:endParaRPr lang="nb-NO" sz="1600"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5</a:t>
            </a:fld>
            <a:endParaRPr lang="en-US"/>
          </a:p>
        </p:txBody>
      </p:sp>
      <p:sp>
        <p:nvSpPr>
          <p:cNvPr id="3" name="Ellipse 2"/>
          <p:cNvSpPr/>
          <p:nvPr/>
        </p:nvSpPr>
        <p:spPr bwMode="auto">
          <a:xfrm>
            <a:off x="6516216" y="764704"/>
            <a:ext cx="2304256" cy="86409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700" b="0" i="0" u="none" strike="noStrike" cap="none" normalizeH="0" baseline="0" dirty="0" smtClean="0">
                <a:ln>
                  <a:noFill/>
                </a:ln>
                <a:solidFill>
                  <a:schemeClr val="accent2"/>
                </a:solidFill>
                <a:effectLst/>
                <a:latin typeface="Arial" charset="0"/>
                <a:ea typeface="ヒラギノ角ゴ Pro W3" charset="-128"/>
                <a:cs typeface="ヒラギノ角ゴ Pro W3" charset="-128"/>
              </a:rPr>
              <a:t>Presentasjons-runde</a:t>
            </a:r>
            <a:endParaRPr kumimoji="0" lang="en-US" sz="1700" b="0" i="0" u="none" strike="noStrike" cap="none" normalizeH="0" baseline="0" dirty="0">
              <a:ln>
                <a:noFill/>
              </a:ln>
              <a:solidFill>
                <a:schemeClr val="accent2"/>
              </a:solidFill>
              <a:effectLst/>
              <a:latin typeface="Arial" charset="0"/>
              <a:ea typeface="ヒラギノ角ゴ Pro W3" charset="-128"/>
              <a:cs typeface="ヒラギノ角ゴ Pro W3" charset="-128"/>
            </a:endParaRPr>
          </a:p>
        </p:txBody>
      </p:sp>
      <p:pic>
        <p:nvPicPr>
          <p:cNvPr id="1026" name="Picture 2" descr="C:\Users\lindathe\Desktop\kirsten-gru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80928"/>
            <a:ext cx="731490" cy="9753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indathe\Desktop\knut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561" y="2780928"/>
            <a:ext cx="731490" cy="975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indathe\Desktop\kostenslokken-1m-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670" y="4714109"/>
            <a:ext cx="774530" cy="103270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indathe\Desktop\leerga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344" y="4716627"/>
            <a:ext cx="770752" cy="10276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indathe\Desktop\smulv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4702404"/>
            <a:ext cx="792088" cy="105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372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IMBs</a:t>
            </a:r>
            <a:r>
              <a:rPr lang="nb-NO" dirty="0"/>
              <a:t> nye instituttråd består </a:t>
            </a:r>
            <a:r>
              <a:rPr lang="nb-NO" dirty="0" smtClean="0"/>
              <a:t>av (forts.):</a:t>
            </a:r>
            <a:endParaRPr lang="nb-NO"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6</a:t>
            </a:fld>
            <a:endParaRPr lang="en-US"/>
          </a:p>
        </p:txBody>
      </p:sp>
      <p:sp>
        <p:nvSpPr>
          <p:cNvPr id="5" name="Content Placeholder 4"/>
          <p:cNvSpPr>
            <a:spLocks noGrp="1"/>
          </p:cNvSpPr>
          <p:nvPr>
            <p:ph idx="1"/>
          </p:nvPr>
        </p:nvSpPr>
        <p:spPr>
          <a:xfrm>
            <a:off x="990600" y="1981200"/>
            <a:ext cx="7696200" cy="3465564"/>
          </a:xfrm>
          <a:prstGeom prst="rect">
            <a:avLst/>
          </a:prstGeom>
        </p:spPr>
        <p:txBody>
          <a:bodyPr wrap="square">
            <a:spAutoFit/>
          </a:bodyPr>
          <a:lstStyle/>
          <a:p>
            <a:pPr marL="0" indent="0">
              <a:buNone/>
            </a:pPr>
            <a:r>
              <a:rPr lang="nb-NO" sz="2000" b="1" dirty="0" smtClean="0"/>
              <a:t>Representant </a:t>
            </a:r>
            <a:r>
              <a:rPr lang="nb-NO" sz="2000" b="1" dirty="0"/>
              <a:t>for midlertidig vitenskapelig </a:t>
            </a:r>
            <a:r>
              <a:rPr lang="nb-NO" sz="2000" b="1" dirty="0" smtClean="0"/>
              <a:t>ansatte</a:t>
            </a:r>
          </a:p>
          <a:p>
            <a:r>
              <a:rPr lang="nb-NO" sz="1800" dirty="0" smtClean="0"/>
              <a:t>Julia Madsen-</a:t>
            </a:r>
            <a:r>
              <a:rPr lang="nb-NO" sz="1800" dirty="0" err="1" smtClean="0"/>
              <a:t>Østerbye</a:t>
            </a:r>
            <a:endParaRPr lang="nb-NO" sz="1800" dirty="0"/>
          </a:p>
          <a:p>
            <a:r>
              <a:rPr lang="nb-NO" sz="1800" dirty="0"/>
              <a:t>Vara: ingen</a:t>
            </a:r>
          </a:p>
          <a:p>
            <a:pPr marL="0" indent="0">
              <a:buNone/>
            </a:pPr>
            <a:endParaRPr lang="nb-NO" sz="2000" b="1" dirty="0" smtClean="0"/>
          </a:p>
          <a:p>
            <a:pPr marL="0" indent="0">
              <a:buNone/>
            </a:pPr>
            <a:r>
              <a:rPr lang="nb-NO" sz="2000" b="1" dirty="0" smtClean="0"/>
              <a:t>Studentrepresentanter</a:t>
            </a:r>
            <a:endParaRPr lang="nb-NO" sz="2000" b="1" dirty="0"/>
          </a:p>
          <a:p>
            <a:r>
              <a:rPr lang="nb-NO" sz="1800" dirty="0"/>
              <a:t>Oline Marie Sæther</a:t>
            </a:r>
          </a:p>
          <a:p>
            <a:r>
              <a:rPr lang="nb-NO" sz="1800" dirty="0"/>
              <a:t>Helene Benedicte </a:t>
            </a:r>
            <a:r>
              <a:rPr lang="nb-NO" sz="1800" dirty="0" err="1"/>
              <a:t>Gråbø</a:t>
            </a:r>
            <a:endParaRPr lang="nb-NO" sz="1800" dirty="0"/>
          </a:p>
          <a:p>
            <a:r>
              <a:rPr lang="nb-NO" sz="1800" dirty="0"/>
              <a:t>V</a:t>
            </a:r>
            <a:r>
              <a:rPr lang="nb-NO" sz="1800" dirty="0" smtClean="0"/>
              <a:t>ara </a:t>
            </a:r>
            <a:r>
              <a:rPr lang="nb-NO" sz="1800" dirty="0"/>
              <a:t>1: Hanna Vetlesen</a:t>
            </a:r>
          </a:p>
          <a:p>
            <a:r>
              <a:rPr lang="nb-NO" sz="1800" dirty="0"/>
              <a:t>V</a:t>
            </a:r>
            <a:r>
              <a:rPr lang="nb-NO" sz="1800" dirty="0" smtClean="0"/>
              <a:t>ara </a:t>
            </a:r>
            <a:r>
              <a:rPr lang="nb-NO" sz="1800" dirty="0"/>
              <a:t>2: oppnevnes av </a:t>
            </a:r>
            <a:r>
              <a:rPr lang="nb-NO" sz="1800" dirty="0" smtClean="0"/>
              <a:t>MSU</a:t>
            </a:r>
          </a:p>
          <a:p>
            <a:endParaRPr lang="nb-NO" sz="1800" dirty="0"/>
          </a:p>
        </p:txBody>
      </p:sp>
      <p:sp>
        <p:nvSpPr>
          <p:cNvPr id="7" name="Avrundet rektangel 6"/>
          <p:cNvSpPr/>
          <p:nvPr/>
        </p:nvSpPr>
        <p:spPr bwMode="auto">
          <a:xfrm>
            <a:off x="899592" y="5373216"/>
            <a:ext cx="7632848" cy="1224136"/>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r>
              <a:rPr lang="en-US" sz="1600" dirty="0" err="1"/>
              <a:t>Valgperioden</a:t>
            </a:r>
            <a:r>
              <a:rPr lang="en-US" sz="1600" dirty="0"/>
              <a:t> </a:t>
            </a:r>
            <a:r>
              <a:rPr lang="en-US" sz="1600" dirty="0" err="1" smtClean="0"/>
              <a:t>er</a:t>
            </a:r>
            <a:r>
              <a:rPr lang="en-US" sz="1600" dirty="0" smtClean="0"/>
              <a:t> </a:t>
            </a:r>
            <a:r>
              <a:rPr lang="en-US" sz="1600" dirty="0"/>
              <a:t>fire </a:t>
            </a:r>
            <a:r>
              <a:rPr lang="en-US" sz="1600" dirty="0" err="1"/>
              <a:t>år</a:t>
            </a:r>
            <a:r>
              <a:rPr lang="en-US" sz="1600" dirty="0"/>
              <a:t> for </a:t>
            </a:r>
            <a:r>
              <a:rPr lang="en-US" sz="1600" dirty="0" err="1"/>
              <a:t>representanter</a:t>
            </a:r>
            <a:r>
              <a:rPr lang="en-US" sz="1600" dirty="0"/>
              <a:t> for </a:t>
            </a:r>
            <a:r>
              <a:rPr lang="en-US" sz="1600" dirty="0" smtClean="0"/>
              <a:t>de </a:t>
            </a:r>
            <a:r>
              <a:rPr lang="en-US" sz="1600" dirty="0" err="1"/>
              <a:t>faste</a:t>
            </a:r>
            <a:r>
              <a:rPr lang="en-US" sz="1600" dirty="0"/>
              <a:t> </a:t>
            </a:r>
            <a:r>
              <a:rPr lang="en-US" sz="1600" dirty="0" err="1"/>
              <a:t>vitenskapelige</a:t>
            </a:r>
            <a:r>
              <a:rPr lang="en-US" sz="1600" dirty="0"/>
              <a:t> </a:t>
            </a:r>
            <a:r>
              <a:rPr lang="en-US" sz="1600" dirty="0" err="1" smtClean="0"/>
              <a:t>ansatte</a:t>
            </a:r>
            <a:r>
              <a:rPr lang="en-US" sz="1600" dirty="0" smtClean="0"/>
              <a:t> </a:t>
            </a:r>
            <a:r>
              <a:rPr lang="en-US" sz="1600" dirty="0" err="1" smtClean="0"/>
              <a:t>og</a:t>
            </a:r>
            <a:r>
              <a:rPr lang="en-US" sz="1600" dirty="0" smtClean="0"/>
              <a:t> de </a:t>
            </a:r>
            <a:r>
              <a:rPr lang="en-US" sz="1600" dirty="0" err="1" smtClean="0"/>
              <a:t>teknisk-administrativt</a:t>
            </a:r>
            <a:r>
              <a:rPr lang="en-US" sz="1600" dirty="0" smtClean="0"/>
              <a:t> </a:t>
            </a:r>
            <a:r>
              <a:rPr lang="en-US" sz="1600" dirty="0" err="1" smtClean="0"/>
              <a:t>ansatte</a:t>
            </a:r>
            <a:endParaRPr lang="en-US" sz="1600" dirty="0" smtClean="0"/>
          </a:p>
          <a:p>
            <a:pPr marL="285750" indent="-285750">
              <a:buFont typeface="Arial" panose="020B0604020202020204" pitchFamily="34" charset="0"/>
              <a:buChar char="•"/>
            </a:pPr>
            <a:r>
              <a:rPr lang="en-US" sz="1600" dirty="0" smtClean="0"/>
              <a:t>For de </a:t>
            </a:r>
            <a:r>
              <a:rPr lang="en-US" sz="1600" dirty="0" err="1"/>
              <a:t>midlertidig</a:t>
            </a:r>
            <a:r>
              <a:rPr lang="en-US" sz="1600" dirty="0"/>
              <a:t> </a:t>
            </a:r>
            <a:r>
              <a:rPr lang="en-US" sz="1600" dirty="0" err="1"/>
              <a:t>vitenskapelige</a:t>
            </a:r>
            <a:r>
              <a:rPr lang="en-US" sz="1600" dirty="0"/>
              <a:t> </a:t>
            </a:r>
            <a:r>
              <a:rPr lang="en-US" sz="1600" dirty="0" err="1" smtClean="0"/>
              <a:t>ansatte</a:t>
            </a:r>
            <a:r>
              <a:rPr lang="en-US" sz="1600" dirty="0" smtClean="0"/>
              <a:t> </a:t>
            </a:r>
            <a:r>
              <a:rPr lang="en-US" sz="1600" dirty="0" err="1"/>
              <a:t>og</a:t>
            </a:r>
            <a:r>
              <a:rPr lang="en-US" sz="1600" dirty="0"/>
              <a:t> for </a:t>
            </a:r>
            <a:r>
              <a:rPr lang="en-US" sz="1600" dirty="0" err="1"/>
              <a:t>studentrepresentantene</a:t>
            </a:r>
            <a:r>
              <a:rPr lang="en-US" sz="1600" dirty="0"/>
              <a:t> </a:t>
            </a:r>
            <a:r>
              <a:rPr lang="en-US" sz="1600" dirty="0" err="1"/>
              <a:t>er</a:t>
            </a:r>
            <a:r>
              <a:rPr lang="en-US" sz="1600" dirty="0"/>
              <a:t> </a:t>
            </a:r>
            <a:r>
              <a:rPr lang="en-US" sz="1600" dirty="0" err="1"/>
              <a:t>valgperioden</a:t>
            </a:r>
            <a:r>
              <a:rPr lang="en-US" sz="1600" dirty="0"/>
              <a:t> </a:t>
            </a:r>
            <a:r>
              <a:rPr lang="en-US" sz="1600" dirty="0" err="1"/>
              <a:t>ett</a:t>
            </a:r>
            <a:r>
              <a:rPr lang="en-US" sz="1600" dirty="0"/>
              <a:t> </a:t>
            </a:r>
            <a:r>
              <a:rPr lang="en-US" sz="1600" dirty="0" err="1" smtClean="0"/>
              <a:t>år</a:t>
            </a:r>
            <a:endParaRPr lang="en-US" sz="16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endParaRPr>
          </a:p>
        </p:txBody>
      </p:sp>
      <p:sp>
        <p:nvSpPr>
          <p:cNvPr id="9" name="Vannrett rull 8"/>
          <p:cNvSpPr/>
          <p:nvPr/>
        </p:nvSpPr>
        <p:spPr bwMode="auto">
          <a:xfrm>
            <a:off x="4788024" y="2420888"/>
            <a:ext cx="3672408" cy="2520280"/>
          </a:xfrm>
          <a:prstGeom prst="horizont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nb-NO" sz="1600" dirty="0" smtClean="0"/>
          </a:p>
          <a:p>
            <a:r>
              <a:rPr lang="nb-NO" sz="1600" dirty="0" smtClean="0"/>
              <a:t>Rådets </a:t>
            </a:r>
            <a:r>
              <a:rPr lang="nb-NO" sz="1600" dirty="0"/>
              <a:t>medlemmer og leder </a:t>
            </a:r>
            <a:r>
              <a:rPr lang="nb-NO" sz="1600" dirty="0" smtClean="0"/>
              <a:t>(instituttleder</a:t>
            </a:r>
            <a:r>
              <a:rPr lang="nb-NO" sz="1600" dirty="0"/>
              <a:t>) har </a:t>
            </a:r>
            <a:r>
              <a:rPr lang="nb-NO" sz="1600" i="1" dirty="0"/>
              <a:t>talerett og stemmerett</a:t>
            </a:r>
            <a:r>
              <a:rPr lang="nb-NO" sz="1600" dirty="0"/>
              <a:t> i rådet. </a:t>
            </a:r>
          </a:p>
          <a:p>
            <a:endParaRPr lang="nb-NO" sz="1600" dirty="0"/>
          </a:p>
          <a:p>
            <a:r>
              <a:rPr lang="nb-NO" sz="1600" dirty="0"/>
              <a:t>Ved likt stemmeantall teller instituttleders stemme dobbelt.</a:t>
            </a:r>
            <a:endParaRPr lang="en-US" sz="1600" dirty="0"/>
          </a:p>
          <a:p>
            <a:endParaRPr lang="en-US" sz="16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83982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annrett rull 4"/>
          <p:cNvSpPr/>
          <p:nvPr/>
        </p:nvSpPr>
        <p:spPr bwMode="auto">
          <a:xfrm>
            <a:off x="539552" y="1484784"/>
            <a:ext cx="8136904" cy="4968552"/>
          </a:xfrm>
          <a:prstGeom prst="horizont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2" name="Title 1"/>
          <p:cNvSpPr>
            <a:spLocks noGrp="1"/>
          </p:cNvSpPr>
          <p:nvPr>
            <p:ph type="title"/>
          </p:nvPr>
        </p:nvSpPr>
        <p:spPr/>
        <p:txBody>
          <a:bodyPr/>
          <a:lstStyle/>
          <a:p>
            <a:r>
              <a:rPr lang="nb-NO" dirty="0" smtClean="0"/>
              <a:t>Rådets mandat</a:t>
            </a:r>
            <a:endParaRPr lang="nb-NO" dirty="0"/>
          </a:p>
        </p:txBody>
      </p:sp>
      <p:sp>
        <p:nvSpPr>
          <p:cNvPr id="3" name="Content Placeholder 2"/>
          <p:cNvSpPr>
            <a:spLocks noGrp="1"/>
          </p:cNvSpPr>
          <p:nvPr>
            <p:ph idx="1"/>
          </p:nvPr>
        </p:nvSpPr>
        <p:spPr>
          <a:xfrm>
            <a:off x="1115616" y="2338536"/>
            <a:ext cx="7488832" cy="3610744"/>
          </a:xfrm>
        </p:spPr>
        <p:txBody>
          <a:bodyPr/>
          <a:lstStyle/>
          <a:p>
            <a:pPr>
              <a:buFont typeface="Wingdings" panose="05000000000000000000" pitchFamily="2" charset="2"/>
              <a:buChar char="v"/>
            </a:pPr>
            <a:r>
              <a:rPr lang="nb-NO" sz="1800" dirty="0"/>
              <a:t>Instituttrådet er et viktig </a:t>
            </a:r>
            <a:r>
              <a:rPr lang="nb-NO" sz="1800" b="1" dirty="0"/>
              <a:t>rådgivende organ </a:t>
            </a:r>
            <a:r>
              <a:rPr lang="nb-NO" sz="1800" dirty="0"/>
              <a:t>for </a:t>
            </a:r>
            <a:r>
              <a:rPr lang="nb-NO" sz="1800" dirty="0" smtClean="0"/>
              <a:t>instituttledelsen.</a:t>
            </a:r>
          </a:p>
          <a:p>
            <a:pPr>
              <a:buFont typeface="Wingdings" panose="05000000000000000000" pitchFamily="2" charset="2"/>
              <a:buChar char="v"/>
            </a:pPr>
            <a:r>
              <a:rPr lang="nb-NO" sz="1800" dirty="0" smtClean="0"/>
              <a:t>Instituttrådet </a:t>
            </a:r>
            <a:r>
              <a:rPr lang="nb-NO" sz="1800" b="1" dirty="0"/>
              <a:t>uttaler seg om saker som ellers ville ha vært gjenstand for vedtak i et styre</a:t>
            </a:r>
            <a:r>
              <a:rPr lang="nb-NO" sz="1800" dirty="0"/>
              <a:t>, dvs. </a:t>
            </a:r>
            <a:r>
              <a:rPr lang="nb-NO" sz="1800" dirty="0" smtClean="0"/>
              <a:t>strategi (langtidsplan), </a:t>
            </a:r>
            <a:r>
              <a:rPr lang="nb-NO" sz="1800" dirty="0"/>
              <a:t>årsplan, budsjett, intern organisering, samt regnskap </a:t>
            </a:r>
            <a:r>
              <a:rPr lang="nb-NO" sz="1800" dirty="0" smtClean="0"/>
              <a:t>og virksomhetsrapportering (årsrapport). </a:t>
            </a:r>
          </a:p>
          <a:p>
            <a:pPr>
              <a:buFont typeface="Wingdings" panose="05000000000000000000" pitchFamily="2" charset="2"/>
              <a:buChar char="v"/>
            </a:pPr>
            <a:r>
              <a:rPr lang="nb-NO" sz="1800" dirty="0" smtClean="0"/>
              <a:t>Instituttrådet </a:t>
            </a:r>
            <a:r>
              <a:rPr lang="nb-NO" sz="1800" dirty="0"/>
              <a:t>kan drøfte saker som instituttleder eller øvrige medlemmer ønsker å ta opp</a:t>
            </a:r>
            <a:r>
              <a:rPr lang="nb-NO" sz="1800" dirty="0" smtClean="0"/>
              <a:t>.</a:t>
            </a:r>
          </a:p>
          <a:p>
            <a:pPr>
              <a:buFont typeface="Wingdings" panose="05000000000000000000" pitchFamily="2" charset="2"/>
              <a:buChar char="v"/>
            </a:pPr>
            <a:r>
              <a:rPr lang="nb-NO" sz="1800" dirty="0" smtClean="0"/>
              <a:t>Forut </a:t>
            </a:r>
            <a:r>
              <a:rPr lang="nb-NO" sz="1800" dirty="0"/>
              <a:t>for nytt </a:t>
            </a:r>
            <a:r>
              <a:rPr lang="nb-NO" sz="1800" dirty="0" smtClean="0"/>
              <a:t>valg av instituttleder, kan instituttrådet vurdere </a:t>
            </a:r>
            <a:r>
              <a:rPr lang="nb-NO" sz="1800" dirty="0"/>
              <a:t>endring </a:t>
            </a:r>
            <a:r>
              <a:rPr lang="nb-NO" sz="1800" dirty="0" smtClean="0"/>
              <a:t>til ansatt instituttleder gjennom kunngjøring (og motsatt). </a:t>
            </a:r>
            <a:r>
              <a:rPr lang="nb-NO" sz="1800" dirty="0"/>
              <a:t>Eventuell anbefaling om endring fremmes for fakultetsstyret, som sender sitt forslag til </a:t>
            </a:r>
            <a:r>
              <a:rPr lang="nb-NO" sz="1800" dirty="0" smtClean="0"/>
              <a:t>universitetsstyret</a:t>
            </a:r>
            <a:r>
              <a:rPr lang="nb-NO" sz="1800" dirty="0"/>
              <a:t> </a:t>
            </a:r>
            <a:r>
              <a:rPr lang="nb-NO" sz="1800" dirty="0" smtClean="0"/>
              <a:t>for vedtak.</a:t>
            </a:r>
          </a:p>
          <a:p>
            <a:pPr marL="0" indent="0">
              <a:buNone/>
            </a:pPr>
            <a:endParaRPr lang="nb-NO" sz="1800" dirty="0" smtClean="0">
              <a:solidFill>
                <a:srgbClr val="FF0000"/>
              </a:solidFill>
            </a:endParaRPr>
          </a:p>
          <a:p>
            <a:pPr marL="0" indent="0">
              <a:buNone/>
            </a:pPr>
            <a:endParaRPr lang="nb-NO" sz="1800" dirty="0">
              <a:solidFill>
                <a:srgbClr val="FF0000"/>
              </a:solidFill>
            </a:endParaRPr>
          </a:p>
          <a:p>
            <a:pPr marL="0" indent="0">
              <a:buNone/>
            </a:pPr>
            <a:r>
              <a:rPr lang="en-US" sz="1600" i="1" dirty="0" err="1" smtClean="0"/>
              <a:t>Rådets</a:t>
            </a:r>
            <a:r>
              <a:rPr lang="en-US" sz="1600" i="1" dirty="0" smtClean="0"/>
              <a:t> </a:t>
            </a:r>
            <a:r>
              <a:rPr lang="en-US" sz="1600" i="1" dirty="0" err="1"/>
              <a:t>oppgaver</a:t>
            </a:r>
            <a:r>
              <a:rPr lang="en-US" sz="1600" i="1" dirty="0"/>
              <a:t> </a:t>
            </a:r>
            <a:r>
              <a:rPr lang="en-US" sz="1600" i="1" dirty="0" err="1"/>
              <a:t>og</a:t>
            </a:r>
            <a:r>
              <a:rPr lang="en-US" sz="1600" i="1" dirty="0"/>
              <a:t> </a:t>
            </a:r>
            <a:r>
              <a:rPr lang="en-US" sz="1600" i="1" dirty="0" err="1" smtClean="0"/>
              <a:t>funksjon</a:t>
            </a:r>
            <a:r>
              <a:rPr lang="en-US" sz="1600" i="1" dirty="0" smtClean="0"/>
              <a:t> </a:t>
            </a:r>
            <a:r>
              <a:rPr lang="en-US" sz="1600" i="1" dirty="0" err="1" smtClean="0"/>
              <a:t>er</a:t>
            </a:r>
            <a:r>
              <a:rPr lang="en-US" sz="1600" i="1" dirty="0" smtClean="0"/>
              <a:t> </a:t>
            </a:r>
            <a:r>
              <a:rPr lang="en-US" sz="1600" i="1" dirty="0" err="1" smtClean="0"/>
              <a:t>definert</a:t>
            </a:r>
            <a:r>
              <a:rPr lang="en-US" sz="1600" i="1" dirty="0" smtClean="0"/>
              <a:t> </a:t>
            </a:r>
            <a:r>
              <a:rPr lang="en-US" sz="1600" i="1" dirty="0" err="1" smtClean="0"/>
              <a:t>i</a:t>
            </a:r>
            <a:r>
              <a:rPr lang="en-US" sz="1600" i="1" dirty="0" smtClean="0"/>
              <a:t> </a:t>
            </a:r>
            <a:r>
              <a:rPr lang="en-US" sz="1600" i="1" dirty="0" err="1" smtClean="0"/>
              <a:t>Normalregler</a:t>
            </a:r>
            <a:r>
              <a:rPr lang="en-US" sz="1600" i="1" dirty="0" smtClean="0"/>
              <a:t> for </a:t>
            </a:r>
            <a:r>
              <a:rPr lang="en-US" sz="1600" i="1" dirty="0" err="1" smtClean="0"/>
              <a:t>institutter</a:t>
            </a:r>
            <a:r>
              <a:rPr lang="en-US" sz="1600" i="1" dirty="0" smtClean="0"/>
              <a:t> </a:t>
            </a:r>
            <a:r>
              <a:rPr lang="en-US" sz="1600" i="1" dirty="0" err="1" smtClean="0"/>
              <a:t>ved</a:t>
            </a:r>
            <a:r>
              <a:rPr lang="en-US" sz="1600" i="1" dirty="0" smtClean="0"/>
              <a:t> </a:t>
            </a:r>
            <a:r>
              <a:rPr lang="en-US" sz="1600" i="1" dirty="0" err="1" smtClean="0"/>
              <a:t>UiO</a:t>
            </a:r>
            <a:endParaRPr lang="en-US" sz="1600" i="1" dirty="0"/>
          </a:p>
          <a:p>
            <a:pPr marL="0" indent="0">
              <a:buNone/>
            </a:pPr>
            <a:endParaRPr lang="nb-NO" sz="1800" dirty="0">
              <a:solidFill>
                <a:srgbClr val="FF0000"/>
              </a:solidFill>
            </a:endParaRPr>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7</a:t>
            </a:fld>
            <a:endParaRPr lang="en-US"/>
          </a:p>
        </p:txBody>
      </p:sp>
    </p:spTree>
    <p:extLst>
      <p:ext uri="{BB962C8B-B14F-4D97-AF65-F5344CB8AC3E}">
        <p14:creationId xmlns:p14="http://schemas.microsoft.com/office/powerpoint/2010/main" val="1247614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Andre sentrale roller</a:t>
            </a:r>
            <a:endParaRPr lang="nb-NO" dirty="0"/>
          </a:p>
        </p:txBody>
      </p:sp>
      <p:sp>
        <p:nvSpPr>
          <p:cNvPr id="3" name="Content Placeholder 2"/>
          <p:cNvSpPr>
            <a:spLocks noGrp="1"/>
          </p:cNvSpPr>
          <p:nvPr>
            <p:ph idx="1"/>
          </p:nvPr>
        </p:nvSpPr>
        <p:spPr/>
        <p:txBody>
          <a:bodyPr/>
          <a:lstStyle/>
          <a:p>
            <a:endParaRPr lang="nb-NO" sz="2400" dirty="0" smtClean="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8</a:t>
            </a:fld>
            <a:endParaRPr lang="en-US"/>
          </a:p>
        </p:txBody>
      </p:sp>
      <p:sp>
        <p:nvSpPr>
          <p:cNvPr id="5" name="Rounded Rectangle 4"/>
          <p:cNvSpPr/>
          <p:nvPr/>
        </p:nvSpPr>
        <p:spPr bwMode="auto">
          <a:xfrm>
            <a:off x="755576" y="1988840"/>
            <a:ext cx="8136904" cy="403244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buFont typeface="Arial" panose="020B0604020202020204" pitchFamily="34" charset="0"/>
              <a:buChar char="•"/>
            </a:pPr>
            <a:r>
              <a:rPr lang="nb-NO" sz="1800" dirty="0" smtClean="0"/>
              <a:t>Avdelingslederne </a:t>
            </a:r>
            <a:r>
              <a:rPr lang="nb-NO" sz="1800" dirty="0"/>
              <a:t>ved instituttets fire fagavdelinger er faste </a:t>
            </a:r>
            <a:r>
              <a:rPr lang="nb-NO" sz="1800" i="1" dirty="0"/>
              <a:t>observatører med </a:t>
            </a:r>
            <a:r>
              <a:rPr lang="nb-NO" sz="1800" i="1" dirty="0" smtClean="0"/>
              <a:t>talerett.</a:t>
            </a:r>
          </a:p>
          <a:p>
            <a:pPr marL="342900" indent="-342900">
              <a:buFont typeface="Arial" panose="020B0604020202020204" pitchFamily="34" charset="0"/>
              <a:buChar char="•"/>
            </a:pPr>
            <a:endParaRPr lang="nb-NO" sz="1800" i="1" dirty="0" smtClean="0"/>
          </a:p>
          <a:p>
            <a:pPr marL="342900" indent="-342900">
              <a:buFont typeface="Arial" panose="020B0604020202020204" pitchFamily="34" charset="0"/>
              <a:buChar char="•"/>
            </a:pPr>
            <a:r>
              <a:rPr lang="nb-NO" sz="1800" dirty="0" smtClean="0"/>
              <a:t>Administrasjonssjef </a:t>
            </a:r>
            <a:r>
              <a:rPr lang="nb-NO" sz="1800" dirty="0"/>
              <a:t>Linda Helgesen og seksjonssjef </a:t>
            </a:r>
            <a:r>
              <a:rPr lang="nb-NO" sz="1800" dirty="0" smtClean="0"/>
              <a:t>ved Økonomiseksjonen </a:t>
            </a:r>
            <a:r>
              <a:rPr lang="nb-NO" sz="1800" dirty="0"/>
              <a:t>Trude Abelsen er også faste </a:t>
            </a:r>
            <a:r>
              <a:rPr lang="nb-NO" sz="1800" i="1" dirty="0"/>
              <a:t>observatører med talerett</a:t>
            </a:r>
            <a:r>
              <a:rPr lang="nb-NO" sz="1800" dirty="0"/>
              <a:t>, og forbereder ofte saker for rådet på vegne av </a:t>
            </a:r>
            <a:r>
              <a:rPr lang="nb-NO" sz="1800" dirty="0" smtClean="0"/>
              <a:t>instituttledelsen.</a:t>
            </a:r>
          </a:p>
          <a:p>
            <a:pPr marL="342900" indent="-342900">
              <a:buFont typeface="Arial" panose="020B0604020202020204" pitchFamily="34" charset="0"/>
              <a:buChar char="•"/>
            </a:pPr>
            <a:endParaRPr lang="nb-NO" sz="1800" dirty="0" smtClean="0"/>
          </a:p>
          <a:p>
            <a:pPr marL="342900" indent="-342900">
              <a:buFont typeface="Arial" panose="020B0604020202020204" pitchFamily="34" charset="0"/>
              <a:buChar char="•"/>
            </a:pPr>
            <a:r>
              <a:rPr lang="nb-NO" sz="1800" dirty="0" smtClean="0"/>
              <a:t>Rådsmøtene er åpne for alle ansatte og studenter ved IMB. Disse kan </a:t>
            </a:r>
            <a:r>
              <a:rPr lang="nb-NO" sz="1800" i="1" dirty="0"/>
              <a:t>tale på invitasjon fra rådets </a:t>
            </a:r>
            <a:r>
              <a:rPr lang="nb-NO" sz="1800" i="1" dirty="0" smtClean="0"/>
              <a:t>leder.</a:t>
            </a:r>
            <a:endParaRPr lang="nb-NO" sz="1800" dirty="0"/>
          </a:p>
          <a:p>
            <a:pPr marL="342900" indent="-342900">
              <a:buFont typeface="Arial" panose="020B0604020202020204" pitchFamily="34" charset="0"/>
              <a:buChar char="•"/>
            </a:pPr>
            <a:endParaRPr lang="nb-NO" sz="1800" dirty="0" smtClean="0"/>
          </a:p>
          <a:p>
            <a:pPr marL="342900" indent="-342900">
              <a:buFont typeface="Arial" panose="020B0604020202020204" pitchFamily="34" charset="0"/>
              <a:buChar char="•"/>
            </a:pPr>
            <a:r>
              <a:rPr lang="nb-NO" sz="1800" dirty="0" smtClean="0"/>
              <a:t>Seksjonssjef </a:t>
            </a:r>
            <a:r>
              <a:rPr lang="nb-NO" sz="1800" dirty="0" err="1" smtClean="0"/>
              <a:t>Héla</a:t>
            </a:r>
            <a:r>
              <a:rPr lang="nb-NO" sz="1800" dirty="0" smtClean="0"/>
              <a:t> </a:t>
            </a:r>
            <a:r>
              <a:rPr lang="nb-NO" sz="1800" dirty="0"/>
              <a:t>Soltani har sekretariatsfunksjon for </a:t>
            </a:r>
            <a:r>
              <a:rPr lang="nb-NO" sz="1800" dirty="0" smtClean="0"/>
              <a:t>rådet.</a:t>
            </a:r>
            <a:endParaRPr lang="nb-NO" sz="1800" dirty="0"/>
          </a:p>
        </p:txBody>
      </p:sp>
    </p:spTree>
    <p:extLst>
      <p:ext uri="{BB962C8B-B14F-4D97-AF65-F5344CB8AC3E}">
        <p14:creationId xmlns:p14="http://schemas.microsoft.com/office/powerpoint/2010/main" val="491901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Hva forventes av deg som fast medlem av rådet?</a:t>
            </a:r>
            <a:endParaRPr lang="nb-NO" dirty="0"/>
          </a:p>
        </p:txBody>
      </p:sp>
      <p:sp>
        <p:nvSpPr>
          <p:cNvPr id="3" name="Content Placeholder 2"/>
          <p:cNvSpPr>
            <a:spLocks noGrp="1"/>
          </p:cNvSpPr>
          <p:nvPr>
            <p:ph idx="1"/>
          </p:nvPr>
        </p:nvSpPr>
        <p:spPr>
          <a:xfrm>
            <a:off x="990600" y="2194520"/>
            <a:ext cx="7696200" cy="4114800"/>
          </a:xfrm>
        </p:spPr>
        <p:txBody>
          <a:bodyPr/>
          <a:lstStyle/>
          <a:p>
            <a:r>
              <a:rPr lang="nb-NO" sz="2000" dirty="0" smtClean="0"/>
              <a:t>Prioritere møtedeltakelse</a:t>
            </a:r>
          </a:p>
          <a:p>
            <a:r>
              <a:rPr lang="nb-NO" sz="2000" dirty="0" smtClean="0"/>
              <a:t>Aktiv deltakelse i møtene – si din mening!</a:t>
            </a:r>
          </a:p>
          <a:p>
            <a:r>
              <a:rPr lang="nb-NO" sz="2000" dirty="0" smtClean="0"/>
              <a:t>Representere din ansattgruppe – ikke (bare) din enhet eller dine egne interesser</a:t>
            </a:r>
          </a:p>
          <a:p>
            <a:r>
              <a:rPr lang="nb-NO" sz="2000" dirty="0" smtClean="0"/>
              <a:t>Kontaktflate mot andre i din ansattgruppe?</a:t>
            </a:r>
          </a:p>
          <a:p>
            <a:r>
              <a:rPr lang="nb-NO" sz="2000" dirty="0" smtClean="0"/>
              <a:t>Lese saksdokumenter, forberede deg til møtet</a:t>
            </a:r>
          </a:p>
          <a:p>
            <a:r>
              <a:rPr lang="nb-NO" sz="2000" dirty="0" smtClean="0"/>
              <a:t>Melde inn aktuelle saker til rådets sekretær</a:t>
            </a:r>
          </a:p>
          <a:p>
            <a:r>
              <a:rPr lang="nb-NO" sz="2000" dirty="0" smtClean="0"/>
              <a:t>Vurdere innmelding av saker fra andre ansatte du representerer</a:t>
            </a:r>
          </a:p>
          <a:p>
            <a:endParaRPr lang="nb-NO" sz="2000" dirty="0" smtClean="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9</a:t>
            </a:fld>
            <a:endParaRPr lang="en-US"/>
          </a:p>
        </p:txBody>
      </p:sp>
      <p:sp>
        <p:nvSpPr>
          <p:cNvPr id="5" name="Rounded Rectangle 4"/>
          <p:cNvSpPr/>
          <p:nvPr/>
        </p:nvSpPr>
        <p:spPr bwMode="auto">
          <a:xfrm>
            <a:off x="971600" y="5661248"/>
            <a:ext cx="7632848" cy="864096"/>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2400" b="0" i="0" u="none" strike="noStrike" cap="none" normalizeH="0" baseline="0" dirty="0" smtClean="0">
                <a:ln>
                  <a:noFill/>
                </a:ln>
                <a:solidFill>
                  <a:schemeClr val="tx1"/>
                </a:solidFill>
                <a:effectLst/>
                <a:latin typeface="Arial" charset="0"/>
                <a:ea typeface="ヒラギノ角ゴ Pro W3" charset="-128"/>
                <a:cs typeface="ヒラギノ角ゴ Pro W3" charset="-128"/>
              </a:rPr>
              <a:t>Du er selv ansvarlig for å kalle inn vara dersom du ikke kan møte</a:t>
            </a:r>
            <a:endParaRPr kumimoji="0" lang="nb-NO"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5758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indathe\Desktop\Illustrasjon mø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682" y="3933056"/>
            <a:ext cx="3205147" cy="29249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dirty="0" smtClean="0"/>
              <a:t>Hva forventes av deg som varamedlem av rådet?</a:t>
            </a:r>
            <a:endParaRPr lang="nb-NO" dirty="0"/>
          </a:p>
        </p:txBody>
      </p:sp>
      <p:sp>
        <p:nvSpPr>
          <p:cNvPr id="3" name="Content Placeholder 2"/>
          <p:cNvSpPr>
            <a:spLocks noGrp="1"/>
          </p:cNvSpPr>
          <p:nvPr>
            <p:ph idx="1"/>
          </p:nvPr>
        </p:nvSpPr>
        <p:spPr>
          <a:xfrm>
            <a:off x="990600" y="2266528"/>
            <a:ext cx="7696200" cy="3466728"/>
          </a:xfrm>
        </p:spPr>
        <p:txBody>
          <a:bodyPr/>
          <a:lstStyle/>
          <a:p>
            <a:r>
              <a:rPr lang="nb-NO" sz="2000" dirty="0" smtClean="0"/>
              <a:t>Prioritere møtedeltakelse når det trengs</a:t>
            </a:r>
          </a:p>
          <a:p>
            <a:r>
              <a:rPr lang="nb-NO" sz="2000" dirty="0" smtClean="0"/>
              <a:t>Aktiv deltakelse i møtene – si din mening!</a:t>
            </a:r>
          </a:p>
          <a:p>
            <a:r>
              <a:rPr lang="nb-NO" sz="2000" dirty="0" smtClean="0"/>
              <a:t>Representere din ansattgruppe </a:t>
            </a:r>
            <a:r>
              <a:rPr lang="nb-NO" sz="2000" dirty="0"/>
              <a:t>– ikke (bare) din enhet eller dine egne interesser</a:t>
            </a:r>
          </a:p>
          <a:p>
            <a:r>
              <a:rPr lang="nb-NO" sz="2000" dirty="0" smtClean="0"/>
              <a:t>Kontaktflate mot andre i din ansattgruppe</a:t>
            </a:r>
          </a:p>
          <a:p>
            <a:r>
              <a:rPr lang="nb-NO" sz="2000" dirty="0"/>
              <a:t>Lese saksdokumenter, forberede deg til </a:t>
            </a:r>
            <a:r>
              <a:rPr lang="nb-NO" sz="2000" dirty="0" smtClean="0"/>
              <a:t>møtet</a:t>
            </a:r>
            <a:endParaRPr lang="nb-NO" sz="1800" dirty="0" smtClean="0"/>
          </a:p>
          <a:p>
            <a:r>
              <a:rPr lang="nb-NO" sz="2000" dirty="0" smtClean="0"/>
              <a:t>Eventuelt melde inn saker</a:t>
            </a:r>
          </a:p>
          <a:p>
            <a:pPr marL="0" indent="0">
              <a:buNone/>
            </a:pPr>
            <a:endParaRPr lang="nb-NO" sz="2400"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10</a:t>
            </a:fld>
            <a:endParaRPr lang="en-US"/>
          </a:p>
        </p:txBody>
      </p:sp>
      <p:sp>
        <p:nvSpPr>
          <p:cNvPr id="5" name="Avrundet rektangel 4"/>
          <p:cNvSpPr/>
          <p:nvPr/>
        </p:nvSpPr>
        <p:spPr bwMode="auto">
          <a:xfrm>
            <a:off x="1240952" y="5149595"/>
            <a:ext cx="3744416" cy="1368152"/>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nb-NO" sz="1800" dirty="0" smtClean="0"/>
              <a:t>Som vara kan det være en fordel om du leser saksdokumenter </a:t>
            </a:r>
            <a:r>
              <a:rPr lang="nb-NO" sz="1800" dirty="0"/>
              <a:t>og referater selv om du ikke skal </a:t>
            </a:r>
            <a:r>
              <a:rPr lang="nb-NO" sz="1800" dirty="0" smtClean="0"/>
              <a:t>delta, slik at du er orientert</a:t>
            </a:r>
            <a:endParaRPr kumimoji="0" lang="en-US" sz="18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302983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5 09 30 Presentasjon prosjekt KPM instituttråd">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mb-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med-imb-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 09 30 Presentasjon prosjekt KPM instituttråd</Template>
  <TotalTime>2135</TotalTime>
  <Words>2281</Words>
  <Application>Microsoft Office PowerPoint</Application>
  <PresentationFormat>Skjermfremvisning (4:3)</PresentationFormat>
  <Paragraphs>465</Paragraphs>
  <Slides>35</Slides>
  <Notes>4</Notes>
  <HiddenSlides>0</HiddenSlides>
  <MMClips>0</MMClips>
  <ScaleCrop>false</ScaleCrop>
  <HeadingPairs>
    <vt:vector size="4" baseType="variant">
      <vt:variant>
        <vt:lpstr>Tema</vt:lpstr>
      </vt:variant>
      <vt:variant>
        <vt:i4>5</vt:i4>
      </vt:variant>
      <vt:variant>
        <vt:lpstr>Lysbildetitler</vt:lpstr>
      </vt:variant>
      <vt:variant>
        <vt:i4>35</vt:i4>
      </vt:variant>
    </vt:vector>
  </HeadingPairs>
  <TitlesOfParts>
    <vt:vector size="40" baseType="lpstr">
      <vt:lpstr>2015 09 30 Presentasjon prosjekt KPM instituttråd</vt:lpstr>
      <vt:lpstr>med-imb-1</vt:lpstr>
      <vt:lpstr>Office Theme</vt:lpstr>
      <vt:lpstr>1_Office Theme</vt:lpstr>
      <vt:lpstr>1_med-imb-1</vt:lpstr>
      <vt:lpstr>Instituttrådsmøte 7. mars 2019 </vt:lpstr>
      <vt:lpstr>Velkommen til instituttrådet ved IMB!</vt:lpstr>
      <vt:lpstr>Dagens program</vt:lpstr>
      <vt:lpstr>IMBs instituttråd består av:</vt:lpstr>
      <vt:lpstr>IMBs nye instituttråd består av (forts.):</vt:lpstr>
      <vt:lpstr>Rådets mandat</vt:lpstr>
      <vt:lpstr>Andre sentrale roller</vt:lpstr>
      <vt:lpstr>Hva forventes av deg som fast medlem av rådet?</vt:lpstr>
      <vt:lpstr>Hva forventes av deg som varamedlem av rådet?</vt:lpstr>
      <vt:lpstr>En god rolleforståelse krever en god organisasjonsforståelse</vt:lpstr>
      <vt:lpstr>PowerPoint-presentasjon</vt:lpstr>
      <vt:lpstr>Ledergruppen ved IMB</vt:lpstr>
      <vt:lpstr>Andre relevante organer</vt:lpstr>
      <vt:lpstr>Overordnede styringsdokumenter</vt:lpstr>
      <vt:lpstr>Om årsplan</vt:lpstr>
      <vt:lpstr>Rådets rolle i årsplanarbeidet</vt:lpstr>
      <vt:lpstr>Møteplan og faste saker</vt:lpstr>
      <vt:lpstr>Innkalling og referater</vt:lpstr>
      <vt:lpstr>Instituttøkonomien</vt:lpstr>
      <vt:lpstr>IMBs inntekter  tall for 2018</vt:lpstr>
      <vt:lpstr>Om MEDs budsjettfordelingsmodell</vt:lpstr>
      <vt:lpstr>Rekrutteringsstillingstillinger per institutt</vt:lpstr>
      <vt:lpstr>RBO-midler (2019) fordelt på gjennomsnitt oppnådd per institutt 2015-2017</vt:lpstr>
      <vt:lpstr>Finansiering fakultetsadministrasjon og strategiske satsninger</vt:lpstr>
      <vt:lpstr>Tildeling til IMB fra fakultetet  i 2018 og 2019</vt:lpstr>
      <vt:lpstr>Budsjettfordelingsmodell  IMB</vt:lpstr>
      <vt:lpstr>IMBs fordelingsmodell</vt:lpstr>
      <vt:lpstr>Fordeling av tildelingen ved IMB </vt:lpstr>
      <vt:lpstr>Fordeling per avdeling IMB 2017-2019*</vt:lpstr>
      <vt:lpstr>PowerPoint-presentasjon</vt:lpstr>
      <vt:lpstr>Budsjettprosess IMB høsten 2018</vt:lpstr>
      <vt:lpstr>Om virksomhetsrapportering</vt:lpstr>
      <vt:lpstr>PowerPoint-presentasjon</vt:lpstr>
      <vt:lpstr>PowerPoint-presentasjon</vt:lpstr>
      <vt:lpstr>Spørsmål og refleksjoner</vt:lpstr>
    </vt:vector>
  </TitlesOfParts>
  <Company>Universitetet i Oslo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Instituttrådsmøte 30. september 2015</dc:title>
  <dc:creator>Linda Teigland Helgesen</dc:creator>
  <cp:lastModifiedBy>Linda Teigland Helgesen</cp:lastModifiedBy>
  <cp:revision>410</cp:revision>
  <cp:lastPrinted>2015-09-30T10:28:15Z</cp:lastPrinted>
  <dcterms:created xsi:type="dcterms:W3CDTF">2015-10-01T10:12:52Z</dcterms:created>
  <dcterms:modified xsi:type="dcterms:W3CDTF">2019-03-07T10:05:22Z</dcterms:modified>
</cp:coreProperties>
</file>