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4" r:id="rId4"/>
    <p:sldId id="259" r:id="rId5"/>
    <p:sldId id="258" r:id="rId6"/>
    <p:sldId id="260" r:id="rId7"/>
    <p:sldId id="263" r:id="rId8"/>
  </p:sldIdLst>
  <p:sldSz cx="11522075" cy="648335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2">
          <p15:clr>
            <a:srgbClr val="A4A3A4"/>
          </p15:clr>
        </p15:guide>
        <p15:guide id="2" pos="1421">
          <p15:clr>
            <a:srgbClr val="A4A3A4"/>
          </p15:clr>
        </p15:guide>
        <p15:guide id="3" pos="6221">
          <p15:clr>
            <a:srgbClr val="A4A3A4"/>
          </p15:clr>
        </p15:guide>
        <p15:guide id="4" pos="1757">
          <p15:clr>
            <a:srgbClr val="A4A3A4"/>
          </p15:clr>
        </p15:guide>
        <p15:guide id="5" pos="19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89767" autoAdjust="0"/>
  </p:normalViewPr>
  <p:slideViewPr>
    <p:cSldViewPr>
      <p:cViewPr varScale="1">
        <p:scale>
          <a:sx n="70" d="100"/>
          <a:sy n="70" d="100"/>
        </p:scale>
        <p:origin x="608" y="64"/>
      </p:cViewPr>
      <p:guideLst>
        <p:guide orient="horz" pos="2042"/>
        <p:guide pos="1421"/>
        <p:guide pos="6221"/>
        <p:guide pos="1757"/>
        <p:guide pos="19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cs typeface="ヒラギノ角ゴ Pro W3" charset="-128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79DD4D11-BD9D-4BAE-A9D4-AEE9BE4C9E6C}" type="datetime1">
              <a:rPr lang="nb-NO" altLang="nb-NO"/>
              <a:pPr>
                <a:defRPr/>
              </a:pPr>
              <a:t>30.09.2022</a:t>
            </a:fld>
            <a:endParaRPr lang="nb-NO" alt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cs typeface="ヒラギノ角ゴ Pro W3" charset="-128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BB7F0D4E-9E28-4221-90FD-BE1D4D634FA1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9EE8EEDA-2E79-48D4-9385-2113C1A0E8C3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D8C6F8DB-F587-480E-95F8-184D7EEF2071}" type="slidenum">
              <a:rPr lang="en-US" altLang="nb-NO"/>
              <a:pPr>
                <a:spcBef>
                  <a:spcPct val="0"/>
                </a:spcBef>
              </a:pPr>
              <a:t>3</a:t>
            </a:fld>
            <a:endParaRPr lang="en-US" altLang="nb-NO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12837" y="2174875"/>
            <a:ext cx="9505712" cy="1080558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12837" y="3241675"/>
            <a:ext cx="9505712" cy="1656856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917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474C2-BE8C-4611-BA8D-B9ADF0D0AF6D}" type="datetime1">
              <a:rPr lang="nb-NO" altLang="nb-NO" smtClean="0"/>
              <a:t>30.09.2022</a:t>
            </a:fld>
            <a:endParaRPr lang="nb-NO" alt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19A23-E7FC-4092-AF14-859A8B0DFDF4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77982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21534" y="792410"/>
            <a:ext cx="2424437" cy="497056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48225" y="792410"/>
            <a:ext cx="7081275" cy="497056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475DF-BF43-4D30-BE94-0B5BD4FD9352}" type="datetime1">
              <a:rPr lang="nb-NO" altLang="nb-NO" smtClean="0"/>
              <a:t>30.09.2022</a:t>
            </a:fld>
            <a:endParaRPr lang="nb-NO" alt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29B08-2636-4E49-A29D-10EA3BDEC3A5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57167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93382-C682-45D9-A98C-5F10776832DD}" type="datetime1">
              <a:rPr lang="nb-NO" altLang="nb-NO" smtClean="0"/>
              <a:t>30.09.2022</a:t>
            </a:fld>
            <a:endParaRPr lang="nb-NO" alt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80934-8635-4FBE-8ACB-86331DDBFCE1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018763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164" y="4166153"/>
            <a:ext cx="9793764" cy="128766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64" y="2747921"/>
            <a:ext cx="9793764" cy="141823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5DB41-0020-44A8-AA0B-FE0996A36149}" type="datetime1">
              <a:rPr lang="nb-NO" altLang="nb-NO" smtClean="0"/>
              <a:t>30.09.2022</a:t>
            </a:fld>
            <a:endParaRPr lang="nb-NO" alt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C3DE0-0C6F-4AB1-9CAC-47F18DC662FC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69788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48225" y="1872968"/>
            <a:ext cx="4752856" cy="38900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3115" y="1872968"/>
            <a:ext cx="4752856" cy="38900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79BA7-EF06-4711-BBE3-2A5361FD27AB}" type="datetime1">
              <a:rPr lang="nb-NO" altLang="nb-NO" smtClean="0"/>
              <a:t>30.09.2022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1623D-9E24-4EE9-9AD9-E50DC2B7AE78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220249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104" y="259635"/>
            <a:ext cx="10369868" cy="108055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104" y="1451250"/>
            <a:ext cx="5090917" cy="6048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104" y="2056062"/>
            <a:ext cx="5090917" cy="37354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53055" y="1451250"/>
            <a:ext cx="5092917" cy="6048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53055" y="2056062"/>
            <a:ext cx="5092917" cy="37354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5A2A8-11E5-4E3C-9DC9-66F2B4E73781}" type="datetime1">
              <a:rPr lang="nb-NO" altLang="nb-NO" smtClean="0"/>
              <a:t>30.09.2022</a:t>
            </a:fld>
            <a:endParaRPr lang="nb-NO" altLang="nb-NO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64336-6A62-4392-8C70-6BBD554E3DB8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299444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A0F96-2840-422F-97C7-ED6F62475072}" type="datetime1">
              <a:rPr lang="nb-NO" altLang="nb-NO" smtClean="0"/>
              <a:t>30.09.2022</a:t>
            </a:fld>
            <a:endParaRPr lang="nb-NO" altLang="nb-NO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9EE8F-4E18-4CFF-ABA3-6FBD9134A461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42593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C7D3B-0E3E-4720-B683-BBEDEEABCA4D}" type="datetime1">
              <a:rPr lang="nb-NO" altLang="nb-NO" smtClean="0"/>
              <a:t>30.09.2022</a:t>
            </a:fld>
            <a:endParaRPr lang="nb-NO" altLang="nb-NO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3B6A9-48F0-42A0-B688-AA75A4BC42EC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324906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105" y="258133"/>
            <a:ext cx="3790683" cy="10985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811" y="258134"/>
            <a:ext cx="6441160" cy="55333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105" y="1356701"/>
            <a:ext cx="3790683" cy="44347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736F9-AE6E-4E1D-9C48-581D839E4C33}" type="datetime1">
              <a:rPr lang="nb-NO" altLang="nb-NO" smtClean="0"/>
              <a:t>30.09.2022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433A7-0ED3-4D78-AE5D-824830AC6F2E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77109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8407" y="4538345"/>
            <a:ext cx="6913245" cy="535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58407" y="579299"/>
            <a:ext cx="6913245" cy="38900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8407" y="5074122"/>
            <a:ext cx="6913245" cy="7608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660B2-13D1-4B54-BF8D-08EE59C63615}" type="datetime1">
              <a:rPr lang="nb-NO" altLang="nb-NO" smtClean="0"/>
              <a:t>30.09.2022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87C88-ECC3-4FB1-B6CE-CDB28F5BEC0D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13695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803275"/>
            <a:ext cx="99822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1873250"/>
            <a:ext cx="9985375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Edit Master text styles</a:t>
            </a:r>
          </a:p>
          <a:p>
            <a:pPr lvl="1"/>
            <a:r>
              <a:rPr lang="en-US" altLang="nb-NO"/>
              <a:t>Second level</a:t>
            </a:r>
          </a:p>
          <a:p>
            <a:pPr lvl="2"/>
            <a:r>
              <a:rPr lang="en-US" altLang="nb-NO"/>
              <a:t>Third level</a:t>
            </a:r>
          </a:p>
          <a:p>
            <a:pPr lvl="3"/>
            <a:r>
              <a:rPr lang="en-US" altLang="nb-NO"/>
              <a:t>Fourth level</a:t>
            </a:r>
          </a:p>
          <a:p>
            <a:pPr lvl="4"/>
            <a:r>
              <a:rPr lang="en-US" altLang="nb-NO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0438" y="6051550"/>
            <a:ext cx="24003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560C0BA-87C0-4D3A-B712-A883A6A905C9}" type="datetime1">
              <a:rPr lang="nb-NO" altLang="nb-NO" smtClean="0"/>
              <a:t>30.09.2022</a:t>
            </a:fld>
            <a:endParaRPr lang="nb-NO" altLang="nb-NO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104438" y="6051550"/>
            <a:ext cx="863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6E138D8-EFA9-4EB3-A8AC-723D9DDC8446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  <p:pic>
        <p:nvPicPr>
          <p:cNvPr id="1030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46050"/>
            <a:ext cx="3998913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2838" y="2174875"/>
            <a:ext cx="9505950" cy="1081088"/>
          </a:xfrm>
        </p:spPr>
        <p:txBody>
          <a:bodyPr/>
          <a:lstStyle/>
          <a:p>
            <a:pPr eaLnBrk="1" hangingPunct="1"/>
            <a:r>
              <a:rPr lang="nb-NO" altLang="nb-NO" sz="2800" dirty="0"/>
              <a:t>Budsjettfordeling IMB for 2023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2838" y="3241675"/>
            <a:ext cx="9505950" cy="1657350"/>
          </a:xfrm>
        </p:spPr>
        <p:txBody>
          <a:bodyPr/>
          <a:lstStyle/>
          <a:p>
            <a:pPr eaLnBrk="1" hangingPunct="1"/>
            <a:r>
              <a:rPr lang="nb-NO" altLang="nb-NO" sz="1600" dirty="0"/>
              <a:t>Instituttrådsmøte 29.9.2021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0FC749-DE81-4DD3-8F1B-AC732EED038F}" type="datetime1">
              <a:rPr lang="nb-NO" altLang="nb-NO" sz="900" smtClean="0">
                <a:solidFill>
                  <a:schemeClr val="bg2"/>
                </a:solidFill>
              </a:rPr>
              <a:t>30.09.2022</a:t>
            </a:fld>
            <a:endParaRPr lang="nb-NO" altLang="nb-NO" sz="900" dirty="0">
              <a:solidFill>
                <a:schemeClr val="bg2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7EC988-6C52-4CF0-921D-58F47442B9B5}" type="slidenum">
              <a:rPr lang="en-US" altLang="nb-NO" sz="9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nb-NO" sz="900">
              <a:solidFill>
                <a:schemeClr val="bg2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960438" y="1081435"/>
            <a:ext cx="9982200" cy="1081088"/>
          </a:xfrm>
        </p:spPr>
        <p:txBody>
          <a:bodyPr/>
          <a:lstStyle/>
          <a:p>
            <a:r>
              <a:rPr lang="nb-NO" dirty="0"/>
              <a:t>Hovedtildeling til IMB fra MED for 2023</a:t>
            </a:r>
            <a:br>
              <a:rPr lang="nb-NO" sz="4800" dirty="0"/>
            </a:br>
            <a:endParaRPr lang="nb-NO" altLang="nb-NO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509" y="2305571"/>
            <a:ext cx="7305997" cy="192323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30202" y="4678510"/>
            <a:ext cx="7271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200" dirty="0"/>
              <a:t>UiO har lagt til grunn en forventet lønns- og prisvekst i 2023 på 3,4%. Dette er basert på prognoser fra SSB for lønns- og prisvekst i 2023.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EDDA2F-9152-465E-869D-76B4D9DF4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53" y="594172"/>
            <a:ext cx="9982200" cy="1081088"/>
          </a:xfrm>
        </p:spPr>
        <p:txBody>
          <a:bodyPr/>
          <a:lstStyle/>
          <a:p>
            <a:r>
              <a:rPr lang="nb-NO" dirty="0"/>
              <a:t>SPK-kutt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AB4F28-1320-4363-88DD-6AABA75A1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9AB899-6F70-43A4-B65D-C5BAA9FF06DC}" type="datetime1">
              <a:rPr lang="nb-NO" altLang="nb-NO" smtClean="0"/>
              <a:t>30.09.2022</a:t>
            </a:fld>
            <a:endParaRPr lang="nb-NO" altLang="nb-NO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CCD671-2027-46E3-ADE9-138B4EB35F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E3B6A9-48F0-42A0-B688-AA75A4BC42EC}" type="slidenum">
              <a:rPr lang="en-US" altLang="nb-NO" smtClean="0"/>
              <a:pPr>
                <a:defRPr/>
              </a:pPr>
              <a:t>4</a:t>
            </a:fld>
            <a:endParaRPr lang="en-US" altLang="nb-NO"/>
          </a:p>
        </p:txBody>
      </p:sp>
      <p:sp>
        <p:nvSpPr>
          <p:cNvPr id="9" name="Rectangle 8"/>
          <p:cNvSpPr/>
          <p:nvPr/>
        </p:nvSpPr>
        <p:spPr>
          <a:xfrm>
            <a:off x="947247" y="1341627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/>
              <a:t>Det ble kuttet i hovedtildeling i 2022 pga. lavere sats for arbeidsgivers andel av pensjon til Statens pensjonskasse (SPK). Kuttet ble beregnet på grunnlag av hele lønnsmassen, både i bevilgningsfinansiert virksomhet og i prosjektvirksomheten (BOA). IMB valgte å avvente revidering av ordningen etter at UH-sektoren klagde til KD, og fordelte ikke kuttet som var tilknyttet BOA-andelen til avdelingene.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939679" y="3370428"/>
            <a:ext cx="84251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/>
              <a:t>I hovedtildeling for 2023 er deler av kuttet (2 mill for IMB) tilbakeført «etter andel av BOA-midler (ekskl. NFR).» BOA-andelen av kuttet er fordelt til avdelingene: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110" y="5102748"/>
            <a:ext cx="2620696" cy="776502"/>
          </a:xfrm>
          <a:prstGeom prst="rect">
            <a:avLst/>
          </a:prstGeom>
        </p:spPr>
      </p:pic>
      <p:pic>
        <p:nvPicPr>
          <p:cNvPr id="18" name="Content Placeholder 1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60438" y="2333556"/>
            <a:ext cx="8296275" cy="81915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899" y="3990902"/>
            <a:ext cx="8258175" cy="72390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888829" y="5145122"/>
            <a:ext cx="575945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sz="1200" dirty="0"/>
              <a:t>1. Forventet opptrapping av kutt (ABE-reform/andre målrettete kutt).</a:t>
            </a:r>
          </a:p>
          <a:p>
            <a:r>
              <a:rPr lang="nb-NO" sz="1200" dirty="0"/>
              <a:t>2. KD reduserte UiOs bevilgning med 35,87 mill. kroner i 2022 knyttet til endrede reisevaner i staten og behov for å finansiere satsinger under departementet. Reduksjonen er innarbeidet i enhetenes rammer i 2023.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999678" y="4960613"/>
            <a:ext cx="8392081" cy="70205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412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8F86F1-5C6E-41BB-AC88-B4279B6E0B43}" type="datetime1">
              <a:rPr lang="nb-NO" altLang="nb-NO" smtClean="0"/>
              <a:t>30.09.2022</a:t>
            </a:fld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180934-8635-4FBE-8ACB-86331DDBFCE1}" type="slidenum">
              <a:rPr lang="en-US" altLang="nb-NO" smtClean="0"/>
              <a:pPr>
                <a:defRPr/>
              </a:pPr>
              <a:t>5</a:t>
            </a:fld>
            <a:endParaRPr lang="en-US" altLang="nb-NO"/>
          </a:p>
        </p:txBody>
      </p:sp>
      <p:sp>
        <p:nvSpPr>
          <p:cNvPr id="8" name="TextBox 7"/>
          <p:cNvSpPr txBox="1"/>
          <p:nvPr/>
        </p:nvSpPr>
        <p:spPr>
          <a:xfrm>
            <a:off x="360437" y="793403"/>
            <a:ext cx="109020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Tentativ hovedtildeling IMB 2023 er basert på hovedtildeling til IMB fra fakultetet, framlagt i fakultetsstyremøte 27. september 2022.</a:t>
            </a:r>
          </a:p>
          <a:p>
            <a:endParaRPr lang="nb-NO" sz="1400" dirty="0"/>
          </a:p>
          <a:p>
            <a:r>
              <a:rPr lang="nb-NO" sz="1400" dirty="0"/>
              <a:t>IMBs budsjettfordelings-modell, er benyttet for å fordele midlene fra fakultetet til fag-avdelingene, utfra hvor i organisasjonen </a:t>
            </a:r>
          </a:p>
          <a:p>
            <a:r>
              <a:rPr lang="nb-NO" sz="1400" dirty="0"/>
              <a:t>inntekten hører hjemme eller er forårsaket. Nettobidrag fra eksternfinansiert virksomhet, inkludert leiestedsinntekter, tilfaller </a:t>
            </a:r>
          </a:p>
          <a:p>
            <a:r>
              <a:rPr lang="nb-NO" sz="1400" dirty="0"/>
              <a:t>avdelingene uavkortet, og instituttets fellesnivå finansieres av en «inntektsskatt» på 13% av samtlige inntekter til avdelingen. </a:t>
            </a:r>
          </a:p>
          <a:p>
            <a:endParaRPr lang="nb-NO" sz="1400" dirty="0"/>
          </a:p>
          <a:p>
            <a:r>
              <a:rPr lang="nb-NO" sz="1400" dirty="0"/>
              <a:t>Fra 2023: Overgangsstøtten til Avdeling for ernæringsvitenskap utfases.</a:t>
            </a:r>
          </a:p>
          <a:p>
            <a:r>
              <a:rPr lang="nb-NO" sz="1400" dirty="0"/>
              <a:t>Rekrutteringsstillinger (KD-stillinger) tildelt av IMB lønnes fra instituttnivået. Tilhørende lønnsmidler fordeles ikke lenger til avdelingene.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45" y="2737619"/>
            <a:ext cx="10885215" cy="293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549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BACEFC-418B-41AF-A046-A932548AC7A9}" type="datetime1">
              <a:rPr lang="nb-NO" altLang="nb-NO" smtClean="0"/>
              <a:t>30.09.2022</a:t>
            </a:fld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180934-8635-4FBE-8ACB-86331DDBFCE1}" type="slidenum">
              <a:rPr lang="en-US" altLang="nb-NO" smtClean="0"/>
              <a:pPr>
                <a:defRPr/>
              </a:pPr>
              <a:t>6</a:t>
            </a:fld>
            <a:endParaRPr lang="en-US" altLang="nb-NO"/>
          </a:p>
        </p:txBody>
      </p:sp>
      <p:sp>
        <p:nvSpPr>
          <p:cNvPr id="7" name="TextBox 6"/>
          <p:cNvSpPr txBox="1"/>
          <p:nvPr/>
        </p:nvSpPr>
        <p:spPr>
          <a:xfrm>
            <a:off x="835626" y="705663"/>
            <a:ext cx="7738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Tentativ tildeling avdelinger 2021-2023. Uten rekrutteringsstillinger.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417" y="1248994"/>
            <a:ext cx="9869173" cy="465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657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Overgangsløsning </a:t>
            </a:r>
            <a:r>
              <a:rPr lang="nb-NO" sz="2000" dirty="0"/>
              <a:t>Avdeling for ernæringsvitenskap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23C4C2-8F84-4FA3-B64C-B1218E719B0A}" type="datetime1">
              <a:rPr lang="nb-NO" altLang="nb-NO" smtClean="0"/>
              <a:t>30.09.2022</a:t>
            </a:fld>
            <a:endParaRPr lang="nb-NO" altLang="nb-NO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E3B6A9-48F0-42A0-B688-AA75A4BC42EC}" type="slidenum">
              <a:rPr lang="en-US" altLang="nb-NO" smtClean="0"/>
              <a:pPr>
                <a:defRPr/>
              </a:pPr>
              <a:t>7</a:t>
            </a:fld>
            <a:endParaRPr lang="en-US" altLang="nb-NO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0517" y="1945531"/>
            <a:ext cx="699135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672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438" y="803275"/>
            <a:ext cx="9982200" cy="854224"/>
          </a:xfrm>
        </p:spPr>
        <p:txBody>
          <a:bodyPr/>
          <a:lstStyle/>
          <a:p>
            <a:r>
              <a:rPr lang="en-US" dirty="0" err="1"/>
              <a:t>Akkumulert</a:t>
            </a:r>
            <a:r>
              <a:rPr lang="en-US" dirty="0"/>
              <a:t> mindreforbruk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438" y="1369468"/>
            <a:ext cx="9985375" cy="4393158"/>
          </a:xfrm>
        </p:spPr>
        <p:txBody>
          <a:bodyPr/>
          <a:lstStyle/>
          <a:p>
            <a:r>
              <a:rPr lang="nb-NO" sz="2000" dirty="0"/>
              <a:t>Kunnskapsdepartementet (KD) har overfor vår sektor fra og med 2021 innført et nytt regelverk som innebærer </a:t>
            </a:r>
            <a:r>
              <a:rPr lang="nb-NO" sz="2000" b="1" dirty="0"/>
              <a:t>at mindreforbruk ut over 5% av bevilgningen fra departementet vil trekkes inn. </a:t>
            </a:r>
          </a:p>
          <a:p>
            <a:endParaRPr lang="nb-NO" sz="2000" b="1" dirty="0"/>
          </a:p>
          <a:p>
            <a:r>
              <a:rPr lang="nb-NO" sz="2000" b="1" dirty="0"/>
              <a:t>Alle midler som ikke er øremerket/bundet av et nivå over IMB inngår i grunnlaget for denne beregningen.</a:t>
            </a:r>
          </a:p>
          <a:p>
            <a:endParaRPr lang="nb-NO" sz="2000" dirty="0"/>
          </a:p>
          <a:p>
            <a:r>
              <a:rPr lang="nb-NO" sz="2000" dirty="0"/>
              <a:t>Det må derfor planlegges for hvordan pengene skal settes i aktivitet, og prognosen for mindreforbruk må følges nøye gjennom året. 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875A5D-28B5-4FBA-9D38-CF6F733D083E}" type="datetime1">
              <a:rPr lang="nb-NO" altLang="nb-NO" smtClean="0"/>
              <a:t>30.09.2022</a:t>
            </a:fld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180934-8635-4FBE-8ACB-86331DDBFCE1}" type="slidenum">
              <a:rPr lang="en-US" altLang="nb-NO" smtClean="0"/>
              <a:pPr>
                <a:defRPr/>
              </a:pPr>
              <a:t>8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679331333"/>
      </p:ext>
    </p:extLst>
  </p:cSld>
  <p:clrMapOvr>
    <a:masterClrMapping/>
  </p:clrMapOvr>
</p:sld>
</file>

<file path=ppt/theme/theme1.xml><?xml version="1.0" encoding="utf-8"?>
<a:theme xmlns:a="http://schemas.openxmlformats.org/drawingml/2006/main" name="Informatikk_brevik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BM_NORSK16x9.potx" id="{90912345-5CAA-461B-9243-6A51DFC6EB3D}" vid="{EC5DED7E-CE10-461D-BC2C-0129D3AD3EE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imb-norsk-laboratorium-16x9</Template>
  <TotalTime>2667</TotalTime>
  <Words>400</Words>
  <Application>Microsoft Office PowerPoint</Application>
  <PresentationFormat>Egendefinert</PresentationFormat>
  <Paragraphs>38</Paragraphs>
  <Slides>7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9" baseType="lpstr">
      <vt:lpstr>Arial</vt:lpstr>
      <vt:lpstr>Informatikk_brevik</vt:lpstr>
      <vt:lpstr>Budsjettfordeling IMB for 2023</vt:lpstr>
      <vt:lpstr>Hovedtildeling til IMB fra MED for 2023 </vt:lpstr>
      <vt:lpstr>SPK-kutt</vt:lpstr>
      <vt:lpstr>PowerPoint-presentasjon</vt:lpstr>
      <vt:lpstr>PowerPoint-presentasjon</vt:lpstr>
      <vt:lpstr>Overgangsløsning Avdeling for ernæringsvitenskap</vt:lpstr>
      <vt:lpstr>Akkumulert mindreforbruk </vt:lpstr>
    </vt:vector>
  </TitlesOfParts>
  <Manager/>
  <Company>Universitetet i Oslo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Trude Abelsen</dc:creator>
  <cp:keywords/>
  <dc:description/>
  <cp:lastModifiedBy>Julianne Sørflaten Grovehagen</cp:lastModifiedBy>
  <cp:revision>50</cp:revision>
  <dcterms:created xsi:type="dcterms:W3CDTF">2020-10-13T18:22:23Z</dcterms:created>
  <dcterms:modified xsi:type="dcterms:W3CDTF">2022-09-30T06:40:09Z</dcterms:modified>
  <cp:category/>
</cp:coreProperties>
</file>