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7"/>
  </p:notesMasterIdLst>
  <p:sldIdLst>
    <p:sldId id="314" r:id="rId6"/>
    <p:sldId id="3993" r:id="rId7"/>
    <p:sldId id="4019" r:id="rId8"/>
    <p:sldId id="4018" r:id="rId9"/>
    <p:sldId id="4007" r:id="rId10"/>
    <p:sldId id="3998" r:id="rId11"/>
    <p:sldId id="3996" r:id="rId12"/>
    <p:sldId id="4016" r:id="rId13"/>
    <p:sldId id="4010" r:id="rId14"/>
    <p:sldId id="4011" r:id="rId15"/>
    <p:sldId id="4012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D0F219-2E12-8123-5A36-3E7DE4750C38}" name="Lin Anett Otterøen Haugsland" initials="LH" userId="S::linahaug@uio.no::de062e87-aa70-4f03-982e-6fd9c6e30021" providerId="AD"/>
  <p188:author id="{724D6E59-AEAE-1837-73FE-A9F6CD6ECA4B}" name="Jon Christian Ottersen" initials="JCO" userId="S::jonco@uio.no::319dd709-9224-4f40-a9aa-4a008ebcaa5b" providerId="AD"/>
  <p188:author id="{784A9A61-C4DC-A37D-2EFD-11A8D026EC72}" name="Sindre Skoglund" initials="SS" userId="S::sindsko@uio.no::232bb44b-1fee-4b14-8b45-5ee36a9134df" providerId="AD"/>
  <p188:author id="{706C42B0-9ABC-5A69-61C6-683D9EEB27E9}" name="Hans-Jørgen Lund" initials="HL" userId="S::hjlund@uio.no::3bce2edb-e7de-47d2-a08e-6d1ef03bbb66" providerId="AD"/>
  <p188:author id="{6D96A7C9-FA45-5C01-3230-9AE7773B55F0}" name="Jannike Skinlo Clausen" initials="JC" userId="S::jannike@uio.no::7f82a67a-6451-41ce-81c9-bc3c81bd1bd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A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53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F12BC-4B1E-4B98-8E9A-3FBA1F8ADE4C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19C5F-7A2F-44F2-B511-4758285ECA7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9558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>
                <a:cs typeface="Calibri"/>
              </a:rPr>
              <a:t>Det som nå gjenstår er å gå gjennom og kvalitetssikre utfallsrommet som er laget og hvilke forutsetninger og vurderinger som ligger til grunn 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19C5F-7A2F-44F2-B511-4758285ECA71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6275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/>
              <a:t>Vi skal se på langtidsprognosen etter endringer og diskusjon fra forrige møte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19C5F-7A2F-44F2-B511-4758285ECA71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4843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Tallgrunnlaget må hentes fra inntektssimulatoren</a:t>
            </a:r>
          </a:p>
          <a:p>
            <a:r>
              <a:rPr lang="nb-NO" err="1"/>
              <a:t>Forutsettningen</a:t>
            </a:r>
            <a:r>
              <a:rPr lang="nb-NO"/>
              <a:t> legges inn i pilotens </a:t>
            </a:r>
            <a:r>
              <a:rPr lang="nb-NO" err="1"/>
              <a:t>excel</a:t>
            </a:r>
            <a:r>
              <a:rPr lang="nb-NO"/>
              <a:t> mal for å få ut grafen</a:t>
            </a:r>
          </a:p>
          <a:p>
            <a:r>
              <a:rPr lang="nb-NO" err="1"/>
              <a:t>Forutsettningen</a:t>
            </a:r>
            <a:r>
              <a:rPr lang="nb-NO"/>
              <a:t> og </a:t>
            </a:r>
            <a:r>
              <a:rPr lang="nb-NO" err="1"/>
              <a:t>utvilingen</a:t>
            </a:r>
            <a:r>
              <a:rPr lang="nb-NO"/>
              <a:t> beskrives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19C5F-7A2F-44F2-B511-4758285ECA71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8223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19C5F-7A2F-44F2-B511-4758285ECA71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6426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9.svg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AE8E77-684A-86AE-9F01-97E618CF8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80F0DF5-6687-95C2-A4EE-4E7860045E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45F891-D742-F7B9-3975-42A2556B2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261A3-A140-4A82-9905-55E80766E557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0E77114-D04A-4FA9-0CBE-00649319A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2AAFA32-9220-1910-93D1-89C864FCF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1991-3882-4D90-934C-969D2EAD2E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8159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E75E6F-6CAA-16BD-2C50-6501A49D2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83843A1-FFE1-C868-4692-CC4A4F190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D5A7E78-936A-1AE8-E458-BBAB938AB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261A3-A140-4A82-9905-55E80766E557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4E9A306-9B77-E054-0688-C7302A6AB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5B19036-CF8F-2B1A-D760-C196C979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1991-3882-4D90-934C-969D2EAD2E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5643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D0E1B0CC-25C4-4306-D80E-F2F7601EC2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A3B0B78-EA3D-74D8-A3C9-C998D487F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8E439F2-287F-AD65-3E4A-FB9DAD47E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261A3-A140-4A82-9905-55E80766E557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23EE4BA-8577-6C76-5175-7BCC3A830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F74F629-D415-E2D3-2DA5-C442E8CAD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1991-3882-4D90-934C-969D2EAD2E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5533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UiO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E962FF3-951D-4441-9C7D-501471E588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7AED3548-5867-47BB-8575-A83E0A9CE3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112" y="381854"/>
            <a:ext cx="5619582" cy="111691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C827CE2-8409-4B09-A9E5-74716A2B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3375167"/>
            <a:ext cx="5716962" cy="1547605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3782A73-0164-4D2C-BAD5-DF53C4F800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C9865C8-230B-42BE-8B05-ECBF9A085E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71C43A-1652-4674-9385-53CBD32109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Enhet</a:t>
            </a:r>
            <a:endParaRPr lang="en-US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1654625-2F9D-43A8-9B19-A1501B2C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Text Placeholder 4" descr="UiO segl">
            <a:extLst>
              <a:ext uri="{FF2B5EF4-FFF2-40B4-BE49-F238E27FC236}">
                <a16:creationId xmlns:a16="http://schemas.microsoft.com/office/drawing/2014/main" id="{D397E638-588F-47C4-8318-DB30D79BCF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4" name="addin_colorbox" hidden="1">
            <a:extLst>
              <a:ext uri="{FF2B5EF4-FFF2-40B4-BE49-F238E27FC236}">
                <a16:creationId xmlns:a16="http://schemas.microsoft.com/office/drawing/2014/main" id="{B34046E2-E0A0-4315-9411-04EBA19D54DA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addin_colorbox</a:t>
            </a:r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EB9E8B29-78FF-422D-B648-7D4F0D403082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addin_title</a:t>
            </a:r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918F58FB-9B03-413E-989C-AE087C74A791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addin_text</a:t>
            </a:r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16BC30A-E2A3-4BB3-8175-D14FBA97BB4A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addin_image</a:t>
            </a:r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189797EA-4203-48ED-9B9C-9481B1311A5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0" name="addin_logo" hidden="1">
            <a:extLst>
              <a:ext uri="{FF2B5EF4-FFF2-40B4-BE49-F238E27FC236}">
                <a16:creationId xmlns:a16="http://schemas.microsoft.com/office/drawing/2014/main" id="{D3C84601-A4D0-4B48-876F-9DC17367A2A1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addin_logo</a:t>
            </a:r>
          </a:p>
        </p:txBody>
      </p:sp>
      <p:pic>
        <p:nvPicPr>
          <p:cNvPr id="22" name="logo_hvit" descr="UiO Segl" hidden="1">
            <a:extLst>
              <a:ext uri="{FF2B5EF4-FFF2-40B4-BE49-F238E27FC236}">
                <a16:creationId xmlns:a16="http://schemas.microsoft.com/office/drawing/2014/main" id="{9312E79A-63CD-41D4-8EA6-B9BD7EBEEA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3" name="logo_sort" descr="UiO Segl" hidden="1">
            <a:extLst>
              <a:ext uri="{FF2B5EF4-FFF2-40B4-BE49-F238E27FC236}">
                <a16:creationId xmlns:a16="http://schemas.microsoft.com/office/drawing/2014/main" id="{CCD2A0AF-6987-472B-AB0A-FE4E51B298B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  <p:sp>
        <p:nvSpPr>
          <p:cNvPr id="24" name="addin_colorlist" hidden="1">
            <a:extLst>
              <a:ext uri="{FF2B5EF4-FFF2-40B4-BE49-F238E27FC236}">
                <a16:creationId xmlns:a16="http://schemas.microsoft.com/office/drawing/2014/main" id="{FD548E61-D022-4178-8722-46839AB856D2}"/>
              </a:ext>
            </a:extLst>
          </p:cNvPr>
          <p:cNvSpPr/>
          <p:nvPr userDrawn="1"/>
        </p:nvSpPr>
        <p:spPr>
          <a:xfrm>
            <a:off x="152400" y="-13141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halv1, halv2, halv3, halv4, halv5, halv6, halv7, halv8</a:t>
            </a:r>
          </a:p>
        </p:txBody>
      </p:sp>
    </p:spTree>
    <p:extLst>
      <p:ext uri="{BB962C8B-B14F-4D97-AF65-F5344CB8AC3E}">
        <p14:creationId xmlns:p14="http://schemas.microsoft.com/office/powerpoint/2010/main" val="186094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iO Farge/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80CF6147-1B60-436B-ABD0-E426D3DDF3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0" name="Text Placeholder 6" descr="Logo Universitetet i oslo">
            <a:extLst>
              <a:ext uri="{FF2B5EF4-FFF2-40B4-BE49-F238E27FC236}">
                <a16:creationId xmlns:a16="http://schemas.microsoft.com/office/drawing/2014/main" id="{36E824D8-5207-4DF5-BD9E-C1307AD980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69DA1E-EAF3-4579-9C13-A3B45E22F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038" y="3375167"/>
            <a:ext cx="5716962" cy="1547605"/>
          </a:xfrm>
        </p:spPr>
        <p:txBody>
          <a:bodyPr/>
          <a:lstStyle>
            <a:lvl1pPr>
              <a:lnSpc>
                <a:spcPct val="100000"/>
              </a:lnSpc>
              <a:defRPr sz="45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02EFC6A-E5AE-4CDD-893A-8151185CCF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3800" y="5199013"/>
            <a:ext cx="5716962" cy="258079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5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38E5FEA3-8D79-4D56-9664-2703F65E1E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800" y="5456305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4BFEE26-19F8-420D-B230-46123EBE4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5723036"/>
            <a:ext cx="5716962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Enhet</a:t>
            </a:r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F7CD78E4-773D-43A0-AF45-F06FF64B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6216634"/>
            <a:ext cx="5716962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5" name="Text Placeholder 4" descr="UiO segl">
            <a:extLst>
              <a:ext uri="{FF2B5EF4-FFF2-40B4-BE49-F238E27FC236}">
                <a16:creationId xmlns:a16="http://schemas.microsoft.com/office/drawing/2014/main" id="{F9A19FD8-51AB-4838-9B3F-0C4ED0CDF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6" name="addin_colorlist" hidden="1">
            <a:extLst>
              <a:ext uri="{FF2B5EF4-FFF2-40B4-BE49-F238E27FC236}">
                <a16:creationId xmlns:a16="http://schemas.microsoft.com/office/drawing/2014/main" id="{9C89DC5C-C295-4993-8094-F0B8D6618A6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halv1, halv2, halv3, halv4, halv5, halv6, halv7, halv8</a:t>
            </a:r>
          </a:p>
        </p:txBody>
      </p:sp>
      <p:sp>
        <p:nvSpPr>
          <p:cNvPr id="27" name="addin_colorbox" hidden="1">
            <a:extLst>
              <a:ext uri="{FF2B5EF4-FFF2-40B4-BE49-F238E27FC236}">
                <a16:creationId xmlns:a16="http://schemas.microsoft.com/office/drawing/2014/main" id="{2CC73354-08EE-44A2-AB48-A462E1508E46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addin_colorbox</a:t>
            </a:r>
          </a:p>
        </p:txBody>
      </p:sp>
      <p:sp>
        <p:nvSpPr>
          <p:cNvPr id="28" name="addin_title" hidden="1">
            <a:extLst>
              <a:ext uri="{FF2B5EF4-FFF2-40B4-BE49-F238E27FC236}">
                <a16:creationId xmlns:a16="http://schemas.microsoft.com/office/drawing/2014/main" id="{26C6DF9C-269B-4A64-898A-65E2DB4E1958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addin_title</a:t>
            </a:r>
          </a:p>
        </p:txBody>
      </p:sp>
      <p:sp>
        <p:nvSpPr>
          <p:cNvPr id="29" name="addin_text" hidden="1">
            <a:extLst>
              <a:ext uri="{FF2B5EF4-FFF2-40B4-BE49-F238E27FC236}">
                <a16:creationId xmlns:a16="http://schemas.microsoft.com/office/drawing/2014/main" id="{DEF32610-8099-45EC-A831-EA132BB98DEB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addin_text</a:t>
            </a:r>
          </a:p>
        </p:txBody>
      </p:sp>
      <p:sp>
        <p:nvSpPr>
          <p:cNvPr id="30" name="addin_image" hidden="1">
            <a:extLst>
              <a:ext uri="{FF2B5EF4-FFF2-40B4-BE49-F238E27FC236}">
                <a16:creationId xmlns:a16="http://schemas.microsoft.com/office/drawing/2014/main" id="{FCBF301A-51A4-47F6-A13E-EA0C05B5707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addin_image</a:t>
            </a:r>
          </a:p>
        </p:txBody>
      </p:sp>
      <p:sp>
        <p:nvSpPr>
          <p:cNvPr id="31" name="addin_grouplist" hidden="1">
            <a:extLst>
              <a:ext uri="{FF2B5EF4-FFF2-40B4-BE49-F238E27FC236}">
                <a16:creationId xmlns:a16="http://schemas.microsoft.com/office/drawing/2014/main" id="{31339D77-A008-41C5-8746-5E52634CF5F3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32" name="addin_logo" hidden="1">
            <a:extLst>
              <a:ext uri="{FF2B5EF4-FFF2-40B4-BE49-F238E27FC236}">
                <a16:creationId xmlns:a16="http://schemas.microsoft.com/office/drawing/2014/main" id="{826D203C-01F5-46E6-8CA5-6E8C2BD4380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addin_logo</a:t>
            </a:r>
          </a:p>
        </p:txBody>
      </p:sp>
      <p:pic>
        <p:nvPicPr>
          <p:cNvPr id="33" name="logo_hvit" descr="UiO Segl" hidden="1">
            <a:extLst>
              <a:ext uri="{FF2B5EF4-FFF2-40B4-BE49-F238E27FC236}">
                <a16:creationId xmlns:a16="http://schemas.microsoft.com/office/drawing/2014/main" id="{D427F631-71AD-40A0-9DBF-5B89C6D6AF8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34" name="logo_sort" descr="UiO Segl" hidden="1">
            <a:extLst>
              <a:ext uri="{FF2B5EF4-FFF2-40B4-BE49-F238E27FC236}">
                <a16:creationId xmlns:a16="http://schemas.microsoft.com/office/drawing/2014/main" id="{79A0A5BE-15A5-45D3-AAD4-DA46706180E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12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UiO Fullbredde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2" descr="Bakgrunn">
            <a:extLst>
              <a:ext uri="{FF2B5EF4-FFF2-40B4-BE49-F238E27FC236}">
                <a16:creationId xmlns:a16="http://schemas.microsoft.com/office/drawing/2014/main" id="{659A8DBD-BD7A-4EDC-B67F-D66D4E02E6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12355"/>
            <a:ext cx="10343114" cy="6833287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8534B2-2B3C-45E4-A5C6-20DB83FC5B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846263" y="12356"/>
            <a:ext cx="10345737" cy="683294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184891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7" name="Text Placeholder 6" descr="Logo Universitetet i oslo">
            <a:extLst>
              <a:ext uri="{FF2B5EF4-FFF2-40B4-BE49-F238E27FC236}">
                <a16:creationId xmlns:a16="http://schemas.microsoft.com/office/drawing/2014/main" id="{F29784C4-AE21-4452-BCC9-BC75C91449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112" y="381854"/>
            <a:ext cx="5619582" cy="111691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39" name="Title 6">
            <a:extLst>
              <a:ext uri="{FF2B5EF4-FFF2-40B4-BE49-F238E27FC236}">
                <a16:creationId xmlns:a16="http://schemas.microsoft.com/office/drawing/2014/main" id="{5D15D34C-2B62-4A4C-AEE9-82137A8B1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334682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0" name="Subtitle 2">
            <a:extLst>
              <a:ext uri="{FF2B5EF4-FFF2-40B4-BE49-F238E27FC236}">
                <a16:creationId xmlns:a16="http://schemas.microsoft.com/office/drawing/2014/main" id="{291ADE13-A8F2-46E2-995A-5B5A00B970C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E6BC4FE-C55B-40DF-BE2C-B4A366CA9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2A5C5038-A44D-4A5A-B6E6-4A3A664078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Enhet</a:t>
            </a:r>
            <a:endParaRPr lang="en-US"/>
          </a:p>
        </p:txBody>
      </p:sp>
      <p:sp>
        <p:nvSpPr>
          <p:cNvPr id="41" name="Date Placeholder 3">
            <a:extLst>
              <a:ext uri="{FF2B5EF4-FFF2-40B4-BE49-F238E27FC236}">
                <a16:creationId xmlns:a16="http://schemas.microsoft.com/office/drawing/2014/main" id="{6D771372-9AD5-430D-A81A-2E820308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>
              <a:highlight>
                <a:srgbClr val="FFFFFF"/>
              </a:highlight>
            </a:endParaRP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17DA3A3C-41C9-4BB1-8AF6-64A31B42E6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5" name="addin_colorbox" hidden="1">
            <a:extLst>
              <a:ext uri="{FF2B5EF4-FFF2-40B4-BE49-F238E27FC236}">
                <a16:creationId xmlns:a16="http://schemas.microsoft.com/office/drawing/2014/main" id="{49401EE1-2446-4FF1-9952-199B1AD33AA8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6" name="addin_title" hidden="1">
            <a:extLst>
              <a:ext uri="{FF2B5EF4-FFF2-40B4-BE49-F238E27FC236}">
                <a16:creationId xmlns:a16="http://schemas.microsoft.com/office/drawing/2014/main" id="{7838A1EF-4F8F-4E02-84A8-CBDE742A0167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7" name="addin_text" hidden="1">
            <a:extLst>
              <a:ext uri="{FF2B5EF4-FFF2-40B4-BE49-F238E27FC236}">
                <a16:creationId xmlns:a16="http://schemas.microsoft.com/office/drawing/2014/main" id="{1520438F-077B-4383-9B2E-BA087AF71C6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8" name="addin_image" hidden="1">
            <a:extLst>
              <a:ext uri="{FF2B5EF4-FFF2-40B4-BE49-F238E27FC236}">
                <a16:creationId xmlns:a16="http://schemas.microsoft.com/office/drawing/2014/main" id="{9AA4849A-5DB1-449C-B5F9-8D23CAAC0678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9" name="addin_grouplist" hidden="1">
            <a:extLst>
              <a:ext uri="{FF2B5EF4-FFF2-40B4-BE49-F238E27FC236}">
                <a16:creationId xmlns:a16="http://schemas.microsoft.com/office/drawing/2014/main" id="{6FF82BAB-E28F-4E02-86D8-FEDC0BED1A1D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EA3D402A-5E41-4E74-BCFE-6ECD172AE4E3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26" name="addin_colorbox" hidden="1">
            <a:extLst>
              <a:ext uri="{FF2B5EF4-FFF2-40B4-BE49-F238E27FC236}">
                <a16:creationId xmlns:a16="http://schemas.microsoft.com/office/drawing/2014/main" id="{B21C5878-1C16-4124-B18E-3FD702004B13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27" name="addin_title" hidden="1">
            <a:extLst>
              <a:ext uri="{FF2B5EF4-FFF2-40B4-BE49-F238E27FC236}">
                <a16:creationId xmlns:a16="http://schemas.microsoft.com/office/drawing/2014/main" id="{25090456-9625-456B-9BF8-33469B9C80F5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28" name="addin_text" hidden="1">
            <a:extLst>
              <a:ext uri="{FF2B5EF4-FFF2-40B4-BE49-F238E27FC236}">
                <a16:creationId xmlns:a16="http://schemas.microsoft.com/office/drawing/2014/main" id="{335F99C5-F1AA-4F79-BB95-80F64E93637D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9" name="addin_image" hidden="1">
            <a:extLst>
              <a:ext uri="{FF2B5EF4-FFF2-40B4-BE49-F238E27FC236}">
                <a16:creationId xmlns:a16="http://schemas.microsoft.com/office/drawing/2014/main" id="{8F68B54B-8B5A-4C05-93DB-7F2DC877EF5E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30" name="addin_grouplist" hidden="1">
            <a:extLst>
              <a:ext uri="{FF2B5EF4-FFF2-40B4-BE49-F238E27FC236}">
                <a16:creationId xmlns:a16="http://schemas.microsoft.com/office/drawing/2014/main" id="{F2089761-1A50-4072-9872-C62B5CA9E1F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pic>
        <p:nvPicPr>
          <p:cNvPr id="31" name="logo_hvit" descr="UiO Segl" hidden="1">
            <a:extLst>
              <a:ext uri="{FF2B5EF4-FFF2-40B4-BE49-F238E27FC236}">
                <a16:creationId xmlns:a16="http://schemas.microsoft.com/office/drawing/2014/main" id="{27B17C39-2B30-4789-8BEA-4AE4B2320B7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85613" y="5458074"/>
            <a:ext cx="1025436" cy="1025436"/>
          </a:xfrm>
          <a:prstGeom prst="rect">
            <a:avLst/>
          </a:prstGeom>
        </p:spPr>
      </p:pic>
      <p:pic>
        <p:nvPicPr>
          <p:cNvPr id="32" name="logo_sort" descr="UiO segl" hidden="1">
            <a:extLst>
              <a:ext uri="{FF2B5EF4-FFF2-40B4-BE49-F238E27FC236}">
                <a16:creationId xmlns:a16="http://schemas.microsoft.com/office/drawing/2014/main" id="{46600C4D-987E-4F2B-917A-380F2324CB5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85613" y="5456640"/>
            <a:ext cx="1025421" cy="1025421"/>
          </a:xfrm>
          <a:prstGeom prst="rect">
            <a:avLst/>
          </a:prstGeom>
        </p:spPr>
      </p:pic>
      <p:sp>
        <p:nvSpPr>
          <p:cNvPr id="34" name="addin_logo" hidden="1">
            <a:extLst>
              <a:ext uri="{FF2B5EF4-FFF2-40B4-BE49-F238E27FC236}">
                <a16:creationId xmlns:a16="http://schemas.microsoft.com/office/drawing/2014/main" id="{E5963F14-DFC9-40C0-BCD0-4A837E431DF5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sp>
        <p:nvSpPr>
          <p:cNvPr id="35" name="addin_colorlist" hidden="1">
            <a:extLst>
              <a:ext uri="{FF2B5EF4-FFF2-40B4-BE49-F238E27FC236}">
                <a16:creationId xmlns:a16="http://schemas.microsoft.com/office/drawing/2014/main" id="{B73620FB-5D82-4728-A1F9-C75D53925FBA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kapfor1, kapfor4, kapfor5, kapfor6, kapfor7</a:t>
            </a:r>
          </a:p>
        </p:txBody>
      </p:sp>
    </p:spTree>
    <p:extLst>
      <p:ext uri="{BB962C8B-B14F-4D97-AF65-F5344CB8AC3E}">
        <p14:creationId xmlns:p14="http://schemas.microsoft.com/office/powerpoint/2010/main" val="3313409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UiO Fullbredde Farge/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8BFE38FF-9625-44DF-B333-387F961202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483" y="0"/>
            <a:ext cx="10343114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08E9A7-5845-4082-8C4F-E26A3EA64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848885" y="0"/>
            <a:ext cx="10343115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5" name="Text Placeholder 6" descr="Logo Universitetet i oslo">
            <a:extLst>
              <a:ext uri="{FF2B5EF4-FFF2-40B4-BE49-F238E27FC236}">
                <a16:creationId xmlns:a16="http://schemas.microsoft.com/office/drawing/2014/main" id="{50027A71-34C3-4277-9DC8-33989675B4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112" y="381854"/>
            <a:ext cx="5619582" cy="11169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826FC79-CEAE-42C3-9725-FAEABEBE6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94" y="3346829"/>
            <a:ext cx="5611203" cy="1797779"/>
          </a:xfrm>
        </p:spPr>
        <p:txBody>
          <a:bodyPr/>
          <a:lstStyle>
            <a:lvl1pPr>
              <a:lnSpc>
                <a:spcPct val="100000"/>
              </a:lnSpc>
              <a:defRPr sz="4500">
                <a:highlight>
                  <a:srgbClr val="FFFFFF"/>
                </a:highlight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A1A5E3CB-F490-44A3-9769-374F0F920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3595" y="5199013"/>
            <a:ext cx="1584852" cy="269304"/>
          </a:xfrm>
        </p:spPr>
        <p:txBody>
          <a:bodyPr wrap="non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Navn Etternavn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3F93262B-E88D-4BFD-9D4B-7AD8BFDC48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63594" y="5468760"/>
            <a:ext cx="478977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548DB-AABB-4BB8-A24A-769595E8EB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594" y="5735491"/>
            <a:ext cx="586699" cy="269304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pPr lvl="0"/>
            <a:r>
              <a:rPr lang="nb-NO"/>
              <a:t>Enhet</a:t>
            </a:r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7600F748-6DC4-4BF6-91DC-8B5B902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63595" y="6264544"/>
            <a:ext cx="1161660" cy="269304"/>
          </a:xfrm>
        </p:spPr>
        <p:txBody>
          <a:bodyPr wrap="none" lIns="0" tIns="0" rIns="0" bIns="0">
            <a:spAutoFit/>
          </a:bodyPr>
          <a:lstStyle>
            <a:lvl1pPr>
              <a:defRPr sz="1750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endParaRPr lang="en-US">
              <a:highlight>
                <a:srgbClr val="FFFFFF"/>
              </a:highlight>
            </a:endParaRPr>
          </a:p>
        </p:txBody>
      </p:sp>
      <p:sp>
        <p:nvSpPr>
          <p:cNvPr id="24" name="Text Placeholder 4" descr="UiO segl">
            <a:extLst>
              <a:ext uri="{FF2B5EF4-FFF2-40B4-BE49-F238E27FC236}">
                <a16:creationId xmlns:a16="http://schemas.microsoft.com/office/drawing/2014/main" id="{4826FBBD-4B21-4F4F-940C-B2F17405B1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85613" y="5457092"/>
            <a:ext cx="1025436" cy="102542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 sz="100"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B0379490-61FF-4C9C-B44F-5DD7CB40C36C}"/>
              </a:ext>
            </a:extLst>
          </p:cNvPr>
          <p:cNvSpPr/>
          <p:nvPr userDrawn="1"/>
        </p:nvSpPr>
        <p:spPr>
          <a:xfrm>
            <a:off x="0" y="-147218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kapfor1, kapfor4, kapfor5, kapfor6, kapfor7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6B42BF81-FF18-4115-85FC-CE7803CA65FB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418CE57E-2D37-4EE5-B26D-DFEAE88A1535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CD630040-B997-4A94-A37F-E93FDB1C7D5A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D0D1E4AF-887F-464D-A7A3-31F992900690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96031079-7FE0-4679-A5A0-0F53F6C3A5B5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9" name="addin_logo" hidden="1">
            <a:extLst>
              <a:ext uri="{FF2B5EF4-FFF2-40B4-BE49-F238E27FC236}">
                <a16:creationId xmlns:a16="http://schemas.microsoft.com/office/drawing/2014/main" id="{9ABE3E70-DF6A-4CC2-9E35-9346CEDB8C5A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  <p:pic>
        <p:nvPicPr>
          <p:cNvPr id="20" name="logo_hvit" descr="UiO Segl" hidden="1">
            <a:extLst>
              <a:ext uri="{FF2B5EF4-FFF2-40B4-BE49-F238E27FC236}">
                <a16:creationId xmlns:a16="http://schemas.microsoft.com/office/drawing/2014/main" id="{A35AF58C-1F83-4C12-A068-80E9CC3984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5613" y="5457092"/>
            <a:ext cx="1025436" cy="1025436"/>
          </a:xfrm>
          <a:prstGeom prst="rect">
            <a:avLst/>
          </a:prstGeom>
        </p:spPr>
      </p:pic>
      <p:pic>
        <p:nvPicPr>
          <p:cNvPr id="21" name="logo_sort" descr="UiO Segl" hidden="1">
            <a:extLst>
              <a:ext uri="{FF2B5EF4-FFF2-40B4-BE49-F238E27FC236}">
                <a16:creationId xmlns:a16="http://schemas.microsoft.com/office/drawing/2014/main" id="{D7BA3FF9-8E23-4D04-8078-E40403A8D7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85614" y="5457093"/>
            <a:ext cx="1025421" cy="102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58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Fakultet 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84D768E-AC85-41DD-B1B7-0298BF3316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13" name="Rectangle 12" descr="Bakgrunn">
            <a:extLst>
              <a:ext uri="{FF2B5EF4-FFF2-40B4-BE49-F238E27FC236}">
                <a16:creationId xmlns:a16="http://schemas.microsoft.com/office/drawing/2014/main" id="{CDC2DD76-E94A-435B-BDB4-D10EA8D453D9}"/>
              </a:ext>
            </a:extLst>
          </p:cNvPr>
          <p:cNvSpPr/>
          <p:nvPr userDrawn="1"/>
        </p:nvSpPr>
        <p:spPr>
          <a:xfrm>
            <a:off x="0" y="0"/>
            <a:ext cx="62098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/>
              <a:t>Velg fakultet fra </a:t>
            </a:r>
            <a:r>
              <a:rPr lang="nb-NO" noProof="0" err="1"/>
              <a:t>nedtrekksmenyen</a:t>
            </a:r>
            <a:endParaRPr lang="en-US" noProof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E17BAB58-FE9E-48CD-90C1-5A92CD4AF3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1011A16-94DD-4043-A614-BEC724B6F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C09F072-DFF2-42B8-9221-578EE194D0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Enhet</a:t>
            </a:r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3BBDCC2B-F1B3-4493-BC07-8FE83C70C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24" name="Graphic 23" descr="UiO segl">
            <a:extLst>
              <a:ext uri="{FF2B5EF4-FFF2-40B4-BE49-F238E27FC236}">
                <a16:creationId xmlns:a16="http://schemas.microsoft.com/office/drawing/2014/main" id="{EC3480BC-2C3D-4A7E-9C52-40E1CC216E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9C5D506-67A5-4F89-8560-22F43BCF74AF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halv1, halv2, halv3, halv4, halv5, halv6, halv7, halv8</a:t>
            </a:r>
          </a:p>
        </p:txBody>
      </p:sp>
      <p:sp>
        <p:nvSpPr>
          <p:cNvPr id="16" name="addin_colorbox" hidden="1">
            <a:extLst>
              <a:ext uri="{FF2B5EF4-FFF2-40B4-BE49-F238E27FC236}">
                <a16:creationId xmlns:a16="http://schemas.microsoft.com/office/drawing/2014/main" id="{FCA3E1BC-B669-4110-87EA-FAF1FA6121DD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7" name="addin_title" hidden="1">
            <a:extLst>
              <a:ext uri="{FF2B5EF4-FFF2-40B4-BE49-F238E27FC236}">
                <a16:creationId xmlns:a16="http://schemas.microsoft.com/office/drawing/2014/main" id="{3ED724C7-6D8D-4B02-A942-476103665D4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8" name="addin_text" hidden="1">
            <a:extLst>
              <a:ext uri="{FF2B5EF4-FFF2-40B4-BE49-F238E27FC236}">
                <a16:creationId xmlns:a16="http://schemas.microsoft.com/office/drawing/2014/main" id="{3875A1F9-BE97-453C-A6D3-C2B80FB26DA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9" name="addin_image" hidden="1">
            <a:extLst>
              <a:ext uri="{FF2B5EF4-FFF2-40B4-BE49-F238E27FC236}">
                <a16:creationId xmlns:a16="http://schemas.microsoft.com/office/drawing/2014/main" id="{B74C45E3-A0CF-4E11-99D4-B0A97B5ECA6D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0" name="addin_grouplist" hidden="1">
            <a:extLst>
              <a:ext uri="{FF2B5EF4-FFF2-40B4-BE49-F238E27FC236}">
                <a16:creationId xmlns:a16="http://schemas.microsoft.com/office/drawing/2014/main" id="{E863661C-B13F-46BB-BA71-469E9D5AB327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1" name="addin_logo" hidden="1">
            <a:extLst>
              <a:ext uri="{FF2B5EF4-FFF2-40B4-BE49-F238E27FC236}">
                <a16:creationId xmlns:a16="http://schemas.microsoft.com/office/drawing/2014/main" id="{6B15E5D0-41F1-4B95-AEBC-8FEF29F24DE4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1862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Farge/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 hidden="1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9038" y="239167"/>
            <a:ext cx="5075367" cy="2387600"/>
          </a:xfrm>
          <a:solidFill>
            <a:srgbClr val="0000FF">
              <a:alpha val="0"/>
            </a:srgbClr>
          </a:solidFill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/>
              <a:t>Velg fakultet fra </a:t>
            </a:r>
            <a:r>
              <a:rPr lang="nb-NO" noProof="0" err="1"/>
              <a:t>nedtrekksmenyen</a:t>
            </a:r>
            <a:endParaRPr lang="en-US" noProof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D0FDCF8F-A008-4CFD-BFC2-4B8B6F9B5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127E9DC-8728-47D2-950F-5610AB44AE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12AB716-EA8C-40F3-9E5E-FADFDE5B68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Enhet</a:t>
            </a:r>
            <a:endParaRPr lang="en-US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C0D51CD3-9F1B-45C4-9816-FCEC12A47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28" name="Graphic 27" descr="UiO segl">
            <a:extLst>
              <a:ext uri="{FF2B5EF4-FFF2-40B4-BE49-F238E27FC236}">
                <a16:creationId xmlns:a16="http://schemas.microsoft.com/office/drawing/2014/main" id="{AECCD3CC-AC27-4207-85D4-8056C1F5F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91934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Fakultet Uthevet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16BE45C5-2FD6-4365-884E-E7211BA9F8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C80015-4906-4750-9E68-18BCB837A8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15063" y="0"/>
            <a:ext cx="5976937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B116A28A-122D-47FC-B20F-2DE6D034FB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A99F6BB-7452-4A97-9D6D-C9C80D04D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634" y="2283763"/>
            <a:ext cx="5075367" cy="1650530"/>
          </a:xfrm>
        </p:spPr>
        <p:txBody>
          <a:bodyPr anchor="t"/>
          <a:lstStyle>
            <a:lvl1pPr algn="l">
              <a:lnSpc>
                <a:spcPct val="100000"/>
              </a:lnSpc>
              <a:defRPr sz="4501"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16F080F3-F66D-44E1-A274-51E675B7D7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B993451-3DED-457B-B2BA-C0AD678BC4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E4C943B6-9D87-4707-9BC0-AB5D348B81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Enhet</a:t>
            </a:r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9138817D-ECF3-4F24-AB4D-EE86A7D38E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E981D0C6-9965-4EA6-835B-007DA7454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1" name="addin_colorlist" hidden="1">
            <a:extLst>
              <a:ext uri="{FF2B5EF4-FFF2-40B4-BE49-F238E27FC236}">
                <a16:creationId xmlns:a16="http://schemas.microsoft.com/office/drawing/2014/main" id="{FB8D8BF6-D27B-473E-8C7F-5564EC4E8842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halv1, halv2, halv3, halv4, halv5, halv6, halv7, halv8</a:t>
            </a:r>
          </a:p>
        </p:txBody>
      </p:sp>
      <p:sp>
        <p:nvSpPr>
          <p:cNvPr id="12" name="addin_colorbox" hidden="1">
            <a:extLst>
              <a:ext uri="{FF2B5EF4-FFF2-40B4-BE49-F238E27FC236}">
                <a16:creationId xmlns:a16="http://schemas.microsoft.com/office/drawing/2014/main" id="{AEA2A8D1-CC8A-49D7-B5F3-4D3D31E797B5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FA762AA7-0630-463D-983A-714A0FDC6D6B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BADFE346-6D41-462E-B93E-8A4581258439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2F05EFBC-3D55-4A55-AC99-18A584A64FD7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22529F69-78C3-4EA5-A8EF-DAED9CFEB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26D5A990-E30B-4E3A-A5A7-8F106A934ECB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5821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D537D-BDA7-442F-85CC-77B15D3E9E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EA343E91-A7F8-411F-8D9E-AD0CD0454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353483E-A81E-4295-A996-3D67CCCC2E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A0F37DB2-E675-4E63-AD01-1D4996198F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AF5E8745-EB5B-4C17-A308-AC6088BCA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7CB7E83F-937E-4B9E-830A-492432F3A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Enhet</a:t>
            </a:r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B8980526-4F9F-495D-A07D-8D82934A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9BE98BF2-9E12-4468-BCAE-2A3B441A6E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791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98A98C-3698-359C-45ED-039D6B3F2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5C425F-74B2-8C92-C822-614D05F16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C2D5AC1-CE2C-0E97-027D-40EC8FC32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261A3-A140-4A82-9905-55E80766E557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5A8D0A4-CFF0-64E3-9C52-ABB23AB91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0F9228B-C5DC-DD96-7979-8EA093156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1991-3882-4D90-934C-969D2EAD2E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886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Farge/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F839063B-4438-46C0-A11A-618196F7669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09880" y="0"/>
            <a:ext cx="5982120" cy="68580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542A6449-D96E-414F-A604-C4E12FC569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20FF9-F861-400C-878F-01B66486016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9038" y="653143"/>
            <a:ext cx="5075367" cy="1973624"/>
          </a:xfrm>
        </p:spPr>
        <p:txBody>
          <a:bodyPr/>
          <a:lstStyle>
            <a:lvl1pPr marL="0" indent="0">
              <a:buNone/>
              <a:defRPr lang="en-US" sz="450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450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Navn på institutt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29F8AC-6A5E-427F-BADE-EA072C6164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548DDD7D-1EE4-480A-9DFC-6999E44EAA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94EC4BF0-912D-4C74-897D-7058B1C43F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Enhet</a:t>
            </a:r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4387C63E-1139-41C5-A5DA-C7934430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30" name="Graphic 29" descr="UiO segl">
            <a:extLst>
              <a:ext uri="{FF2B5EF4-FFF2-40B4-BE49-F238E27FC236}">
                <a16:creationId xmlns:a16="http://schemas.microsoft.com/office/drawing/2014/main" id="{6E45B275-2917-4791-9D93-B119E57F1E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6513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Institutt Uthevet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 descr="Bakgrunn">
            <a:extLst>
              <a:ext uri="{FF2B5EF4-FFF2-40B4-BE49-F238E27FC236}">
                <a16:creationId xmlns:a16="http://schemas.microsoft.com/office/drawing/2014/main" id="{4E3EE5B4-2D44-45E3-B636-1734E02BA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4641" y="0"/>
            <a:ext cx="5973955" cy="6858000"/>
          </a:xfrm>
          <a:solidFill>
            <a:schemeClr val="accent4"/>
          </a:solidFill>
        </p:spPr>
        <p:txBody>
          <a:bodyPr/>
          <a:lstStyle>
            <a:lvl1pPr marL="0" indent="0">
              <a:buNone/>
              <a:defRPr sz="200">
                <a:solidFill>
                  <a:srgbClr val="010000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B080593B-46D5-4272-829F-0AB9BB0A7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9880" y="0"/>
            <a:ext cx="5982120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A9DF7D4-90D1-427E-86F5-96B8E6DDF5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2847" y="341458"/>
            <a:ext cx="5071557" cy="207999"/>
          </a:xfrm>
          <a:solidFill>
            <a:srgbClr val="0000FE">
              <a:alpha val="0"/>
            </a:srgb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err="1">
                <a:latin typeface="Arial, sans-serif"/>
              </a:rPr>
              <a:t>Velg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fakultet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fra</a:t>
            </a:r>
            <a:r>
              <a:rPr lang="en-US">
                <a:latin typeface="Arial, sans-serif"/>
              </a:rPr>
              <a:t> </a:t>
            </a:r>
            <a:r>
              <a:rPr lang="en-US" err="1">
                <a:latin typeface="Arial, sans-serif"/>
              </a:rPr>
              <a:t>nedtrekksmenyen</a:t>
            </a:r>
            <a:endParaRPr lang="nb-NO" noProof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359BE4-B9E6-44C9-994B-4B43BA3185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9038" y="653143"/>
            <a:ext cx="5075367" cy="1204686"/>
          </a:xfrm>
        </p:spPr>
        <p:txBody>
          <a:bodyPr/>
          <a:lstStyle>
            <a:lvl1pPr marL="0" indent="0"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/>
              <a:t>Navn på institutt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8A0E4F-1BA9-45F5-9553-E579F5F1C2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039" y="2302849"/>
            <a:ext cx="5080128" cy="1702414"/>
          </a:xfrm>
        </p:spPr>
        <p:txBody>
          <a:bodyPr/>
          <a:lstStyle>
            <a:lvl1pPr marL="0" indent="0">
              <a:buNone/>
              <a:defRPr sz="4500"/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88EA911F-B545-4F74-AF42-9EC2B355D8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9038" y="4112581"/>
            <a:ext cx="5080128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Navn Etternavn</a:t>
            </a:r>
            <a:endParaRPr lang="en-US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E55111D-AB70-4D2B-9C10-0B91F296CD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3800" y="4379312"/>
            <a:ext cx="5075366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Tittel</a:t>
            </a:r>
            <a:endParaRPr lang="en-US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B45DBF-1D97-4017-83BE-AD48141222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3800" y="4646043"/>
            <a:ext cx="5075367" cy="226283"/>
          </a:xfrm>
        </p:spPr>
        <p:txBody>
          <a:bodyPr/>
          <a:lstStyle>
            <a:lvl1pPr marL="0" indent="0">
              <a:buNone/>
              <a:defRPr sz="1750"/>
            </a:lvl1pPr>
          </a:lstStyle>
          <a:p>
            <a:pPr lvl="0"/>
            <a:r>
              <a:rPr lang="nb-NO"/>
              <a:t>Enhet</a:t>
            </a:r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916788-1A25-4BF7-B2F3-11CED5D7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9038" y="5135118"/>
            <a:ext cx="5075367" cy="365125"/>
          </a:xfrm>
        </p:spPr>
        <p:txBody>
          <a:bodyPr lIns="0" tIns="0" rIns="0" bIns="0"/>
          <a:lstStyle>
            <a:lvl1pPr>
              <a:defRPr sz="17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31" name="Graphic 30" descr="UiO segl">
            <a:extLst>
              <a:ext uri="{FF2B5EF4-FFF2-40B4-BE49-F238E27FC236}">
                <a16:creationId xmlns:a16="http://schemas.microsoft.com/office/drawing/2014/main" id="{27D749C7-8972-4648-8357-FE945BD11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9038" y="5945262"/>
            <a:ext cx="2078732" cy="538688"/>
          </a:xfrm>
          <a:prstGeom prst="rect">
            <a:avLst/>
          </a:prstGeom>
        </p:spPr>
      </p:pic>
      <p:sp>
        <p:nvSpPr>
          <p:cNvPr id="10" name="addin_colorlist" hidden="1">
            <a:extLst>
              <a:ext uri="{FF2B5EF4-FFF2-40B4-BE49-F238E27FC236}">
                <a16:creationId xmlns:a16="http://schemas.microsoft.com/office/drawing/2014/main" id="{31A16B11-9453-4838-96C7-0B2173D11399}"/>
              </a:ext>
            </a:extLst>
          </p:cNvPr>
          <p:cNvSpPr/>
          <p:nvPr userDrawn="1"/>
        </p:nvSpPr>
        <p:spPr>
          <a:xfrm>
            <a:off x="0" y="-1466578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halv1, halv2, halv3, halv4, halv5, halv6, halv7, halv8</a:t>
            </a:r>
          </a:p>
        </p:txBody>
      </p:sp>
      <p:sp>
        <p:nvSpPr>
          <p:cNvPr id="11" name="addin_colorbox" hidden="1">
            <a:extLst>
              <a:ext uri="{FF2B5EF4-FFF2-40B4-BE49-F238E27FC236}">
                <a16:creationId xmlns:a16="http://schemas.microsoft.com/office/drawing/2014/main" id="{D1415340-24A4-4DEA-BEFB-EEC4384292C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2" name="addin_title" hidden="1">
            <a:extLst>
              <a:ext uri="{FF2B5EF4-FFF2-40B4-BE49-F238E27FC236}">
                <a16:creationId xmlns:a16="http://schemas.microsoft.com/office/drawing/2014/main" id="{9F75B8A5-5BF9-4EC4-8BB6-C6D3F7E34839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9" name="addin_text" hidden="1">
            <a:extLst>
              <a:ext uri="{FF2B5EF4-FFF2-40B4-BE49-F238E27FC236}">
                <a16:creationId xmlns:a16="http://schemas.microsoft.com/office/drawing/2014/main" id="{4E3B39B7-9751-440D-A9AB-82782D8FC8DF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20" name="addin_image" hidden="1">
            <a:extLst>
              <a:ext uri="{FF2B5EF4-FFF2-40B4-BE49-F238E27FC236}">
                <a16:creationId xmlns:a16="http://schemas.microsoft.com/office/drawing/2014/main" id="{9F11CD0A-A270-4DB2-9FCA-BA55A2B1F0DE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21" name="addin_grouplist" hidden="1">
            <a:extLst>
              <a:ext uri="{FF2B5EF4-FFF2-40B4-BE49-F238E27FC236}">
                <a16:creationId xmlns:a16="http://schemas.microsoft.com/office/drawing/2014/main" id="{DB6D9EA2-99A8-4372-A598-0B5D60587726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22" name="addin_logo" hidden="1">
            <a:extLst>
              <a:ext uri="{FF2B5EF4-FFF2-40B4-BE49-F238E27FC236}">
                <a16:creationId xmlns:a16="http://schemas.microsoft.com/office/drawing/2014/main" id="{A4926120-738A-4FCE-960F-FA718D9B088F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9559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933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5D4F5D-6A45-4660-B498-EC62A1753C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2667" y="1768008"/>
            <a:ext cx="5863168" cy="435133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4501" b="0" i="0" u="none" cap="none">
                <a:solidFill>
                  <a:srgbClr val="000000"/>
                </a:solidFill>
                <a:latin typeface="+mn-lt"/>
              </a:defRPr>
            </a:lvl4pPr>
          </a:lstStyle>
          <a:p>
            <a:pPr lvl="0"/>
            <a:r>
              <a:rPr lang="nb-NO"/>
              <a:t>Punkt A</a:t>
            </a:r>
          </a:p>
          <a:p>
            <a:pPr lvl="0"/>
            <a:r>
              <a:rPr lang="nb-NO"/>
              <a:t>Punkt B</a:t>
            </a:r>
          </a:p>
          <a:p>
            <a:pPr lvl="0"/>
            <a:r>
              <a:rPr lang="nb-NO"/>
              <a:t>Punkt C</a:t>
            </a:r>
          </a:p>
          <a:p>
            <a:pPr lvl="0"/>
            <a:r>
              <a:rPr lang="nb-NO"/>
              <a:t>Punkt D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9CB4958-81B1-49B9-BBDA-D042DC89C1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73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0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933" y="2503593"/>
            <a:ext cx="3717652" cy="1325563"/>
          </a:xfrm>
        </p:spPr>
        <p:txBody>
          <a:bodyPr/>
          <a:lstStyle>
            <a:lvl1pPr>
              <a:defRPr sz="4501"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40B9F-ECB7-4387-A58C-0A496B930A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6716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A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36E426CF-9990-43F5-BE14-226088D8A7B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13844" y="881598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B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79225E-A5E2-4DC8-9837-7BCA23C8E4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6715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C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833A43-18E3-4392-918C-09F8E26D36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13844" y="2527399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D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23B8277-88D5-4007-B32D-B587FB6C14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36714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E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366E2B9-433F-4D84-9677-520FBB3E32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3845" y="4173201"/>
            <a:ext cx="2970013" cy="152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Char char="​"/>
              <a:defRPr sz="3001"/>
            </a:lvl1pPr>
            <a:lvl2pPr marL="516835" indent="-123850">
              <a:spcBef>
                <a:spcPts val="1400"/>
              </a:spcBef>
              <a:tabLst/>
              <a:defRPr/>
            </a:lvl2pPr>
          </a:lstStyle>
          <a:p>
            <a:pPr lvl="0"/>
            <a:r>
              <a:rPr lang="nb-NO" noProof="0"/>
              <a:t>Punkt F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2B12D4E-956E-456A-B250-54F8DAC4F51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09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BCC00A-19CF-41BF-8147-46CE1C6A77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/>
              <a:t>Trykk - &gt; Sett inn -&gt; Bilde for å endre eller sette inn bilde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45301A6-9B63-4AF8-9A67-C362499DE5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44304"/>
            <a:ext cx="9144000" cy="1655762"/>
          </a:xfrm>
        </p:spPr>
        <p:txBody>
          <a:bodyPr wrap="none" bIns="0" anchor="b"/>
          <a:lstStyle>
            <a:lvl1pPr marL="0" indent="0" algn="ctr">
              <a:buNone/>
              <a:defRPr sz="1750">
                <a:highlight>
                  <a:srgbClr val="FFFFFF"/>
                </a:highlight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DF5643-8F24-4F16-9356-F129900A4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51019"/>
            <a:ext cx="9144000" cy="1878763"/>
          </a:xfrm>
        </p:spPr>
        <p:txBody>
          <a:bodyPr wrap="none" anchor="t"/>
          <a:lstStyle>
            <a:lvl1pPr algn="ctr">
              <a:defRPr sz="4501">
                <a:highlight>
                  <a:srgbClr val="FFFFFF"/>
                </a:highlight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8" name="Text Placeholder 4" descr="Logo Universitetet i oslo">
            <a:extLst>
              <a:ext uri="{FF2B5EF4-FFF2-40B4-BE49-F238E27FC236}">
                <a16:creationId xmlns:a16="http://schemas.microsoft.com/office/drawing/2014/main" id="{CB6C8A24-C7F7-483C-B347-EFA80560FB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DAEC6C7-85EA-449B-8EE8-2D97BF53ED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3FD976-C7D4-4015-A9BA-91E02E673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addin_colorlist" hidden="1">
            <a:extLst>
              <a:ext uri="{FF2B5EF4-FFF2-40B4-BE49-F238E27FC236}">
                <a16:creationId xmlns:a16="http://schemas.microsoft.com/office/drawing/2014/main" id="{F6C04A44-E476-4A49-B738-EE2D47D4BAD9}"/>
              </a:ext>
            </a:extLst>
          </p:cNvPr>
          <p:cNvSpPr/>
          <p:nvPr userDrawn="1"/>
        </p:nvSpPr>
        <p:spPr>
          <a:xfrm>
            <a:off x="0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sid1, sid2, sid3, sid4</a:t>
            </a:r>
          </a:p>
        </p:txBody>
      </p:sp>
      <p:sp>
        <p:nvSpPr>
          <p:cNvPr id="10" name="addin_colorbox" hidden="1">
            <a:extLst>
              <a:ext uri="{FF2B5EF4-FFF2-40B4-BE49-F238E27FC236}">
                <a16:creationId xmlns:a16="http://schemas.microsoft.com/office/drawing/2014/main" id="{27C08BAF-0936-474D-B97E-5B57BFE4B3DC}"/>
              </a:ext>
            </a:extLst>
          </p:cNvPr>
          <p:cNvSpPr/>
          <p:nvPr userDrawn="1"/>
        </p:nvSpPr>
        <p:spPr>
          <a:xfrm>
            <a:off x="4973338" y="-1442711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1" name="addin_title" hidden="1">
            <a:extLst>
              <a:ext uri="{FF2B5EF4-FFF2-40B4-BE49-F238E27FC236}">
                <a16:creationId xmlns:a16="http://schemas.microsoft.com/office/drawing/2014/main" id="{CD588095-EB6E-4EE9-A470-1FC6B276AA84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2" name="addin_text" hidden="1">
            <a:extLst>
              <a:ext uri="{FF2B5EF4-FFF2-40B4-BE49-F238E27FC236}">
                <a16:creationId xmlns:a16="http://schemas.microsoft.com/office/drawing/2014/main" id="{01792D08-5194-467E-A9CB-E87CD6F0CF3C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4" name="addin_image" hidden="1">
            <a:extLst>
              <a:ext uri="{FF2B5EF4-FFF2-40B4-BE49-F238E27FC236}">
                <a16:creationId xmlns:a16="http://schemas.microsoft.com/office/drawing/2014/main" id="{7E0FF7D7-FC31-4FA1-B98D-9F5E73E0ED06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5" name="addin_background" hidden="1">
            <a:extLst>
              <a:ext uri="{FF2B5EF4-FFF2-40B4-BE49-F238E27FC236}">
                <a16:creationId xmlns:a16="http://schemas.microsoft.com/office/drawing/2014/main" id="{D73E79DB-AFAF-477A-B39A-3600CE59C832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/>
          </a:p>
        </p:txBody>
      </p:sp>
      <p:sp>
        <p:nvSpPr>
          <p:cNvPr id="16" name="addin_logo" hidden="1">
            <a:extLst>
              <a:ext uri="{FF2B5EF4-FFF2-40B4-BE49-F238E27FC236}">
                <a16:creationId xmlns:a16="http://schemas.microsoft.com/office/drawing/2014/main" id="{6D0ECAE0-D83D-477F-8858-4811F35FC31D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addin_logo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1873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FAE04-E853-4650-A24D-5F754E1D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marL="125438" marR="0" lvl="0" indent="-125438" algn="l" defTabSz="914446" rtl="0" eaLnBrk="1" fontAlgn="auto" latinLnBrk="0" hangingPunct="1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Trykk - &gt; Sett inn -&gt; Bilde for å endre eller sette inn bilde</a:t>
            </a:r>
            <a:endParaRPr lang="en-US"/>
          </a:p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057638"/>
            <a:ext cx="9144000" cy="2733991"/>
          </a:xfrm>
        </p:spPr>
        <p:txBody>
          <a:bodyPr anchor="ctr"/>
          <a:lstStyle>
            <a:lvl1pPr algn="ctr">
              <a:lnSpc>
                <a:spcPct val="100000"/>
              </a:lnSpc>
              <a:defRPr sz="4501">
                <a:solidFill>
                  <a:schemeClr val="tx1"/>
                </a:solidFill>
                <a:highlight>
                  <a:srgbClr val="FFFFFF"/>
                </a:highlight>
              </a:defRPr>
            </a:lvl1pPr>
          </a:lstStyle>
          <a:p>
            <a:r>
              <a:rPr lang="nb-NO" noProof="0"/>
              <a:t>Sitat</a:t>
            </a:r>
          </a:p>
        </p:txBody>
      </p:sp>
      <p:sp>
        <p:nvSpPr>
          <p:cNvPr id="11" name="Text Placeholder 4" descr="Logo Universitetet i oslo">
            <a:extLst>
              <a:ext uri="{FF2B5EF4-FFF2-40B4-BE49-F238E27FC236}">
                <a16:creationId xmlns:a16="http://schemas.microsoft.com/office/drawing/2014/main" id="{85E9E616-9857-4793-9543-97601CFB29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  <p:sp>
        <p:nvSpPr>
          <p:cNvPr id="4" name="addin_colorlist" hidden="1">
            <a:extLst>
              <a:ext uri="{FF2B5EF4-FFF2-40B4-BE49-F238E27FC236}">
                <a16:creationId xmlns:a16="http://schemas.microsoft.com/office/drawing/2014/main" id="{3688BA85-E873-4370-B3DC-1DB3D6805327}"/>
              </a:ext>
            </a:extLst>
          </p:cNvPr>
          <p:cNvSpPr/>
          <p:nvPr userDrawn="1"/>
        </p:nvSpPr>
        <p:spPr>
          <a:xfrm>
            <a:off x="2430935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sitk1, sitk2, sitk3</a:t>
            </a:r>
          </a:p>
        </p:txBody>
      </p:sp>
      <p:sp>
        <p:nvSpPr>
          <p:cNvPr id="5" name="addin_colorbox" hidden="1">
            <a:extLst>
              <a:ext uri="{FF2B5EF4-FFF2-40B4-BE49-F238E27FC236}">
                <a16:creationId xmlns:a16="http://schemas.microsoft.com/office/drawing/2014/main" id="{01750E1E-149D-4737-BB50-E180FD962100}"/>
              </a:ext>
            </a:extLst>
          </p:cNvPr>
          <p:cNvSpPr/>
          <p:nvPr userDrawn="1"/>
        </p:nvSpPr>
        <p:spPr>
          <a:xfrm>
            <a:off x="486187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6" name="addin_title" hidden="1">
            <a:extLst>
              <a:ext uri="{FF2B5EF4-FFF2-40B4-BE49-F238E27FC236}">
                <a16:creationId xmlns:a16="http://schemas.microsoft.com/office/drawing/2014/main" id="{8A95C1E6-41C2-4B63-A678-1197B885A271}"/>
              </a:ext>
            </a:extLst>
          </p:cNvPr>
          <p:cNvSpPr/>
          <p:nvPr userDrawn="1"/>
        </p:nvSpPr>
        <p:spPr>
          <a:xfrm>
            <a:off x="9723740" y="-15126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7" name="addin_text" hidden="1">
            <a:extLst>
              <a:ext uri="{FF2B5EF4-FFF2-40B4-BE49-F238E27FC236}">
                <a16:creationId xmlns:a16="http://schemas.microsoft.com/office/drawing/2014/main" id="{88900728-1D9A-4CFE-BD46-77F03BBF6825}"/>
              </a:ext>
            </a:extLst>
          </p:cNvPr>
          <p:cNvSpPr/>
          <p:nvPr userDrawn="1"/>
        </p:nvSpPr>
        <p:spPr>
          <a:xfrm>
            <a:off x="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8" name="addin_image" hidden="1">
            <a:extLst>
              <a:ext uri="{FF2B5EF4-FFF2-40B4-BE49-F238E27FC236}">
                <a16:creationId xmlns:a16="http://schemas.microsoft.com/office/drawing/2014/main" id="{71F63DE9-1A9D-416E-8BF1-5DDBAC2C3665}"/>
              </a:ext>
            </a:extLst>
          </p:cNvPr>
          <p:cNvSpPr/>
          <p:nvPr userDrawn="1"/>
        </p:nvSpPr>
        <p:spPr>
          <a:xfrm>
            <a:off x="2505076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9" name="addin_grouplist" hidden="1">
            <a:extLst>
              <a:ext uri="{FF2B5EF4-FFF2-40B4-BE49-F238E27FC236}">
                <a16:creationId xmlns:a16="http://schemas.microsoft.com/office/drawing/2014/main" id="{55453450-7C5E-47ED-8FB9-95BB5C190194}"/>
              </a:ext>
            </a:extLst>
          </p:cNvPr>
          <p:cNvSpPr/>
          <p:nvPr userDrawn="1"/>
        </p:nvSpPr>
        <p:spPr>
          <a:xfrm>
            <a:off x="4973338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0" name="addin_background" hidden="1">
            <a:extLst>
              <a:ext uri="{FF2B5EF4-FFF2-40B4-BE49-F238E27FC236}">
                <a16:creationId xmlns:a16="http://schemas.microsoft.com/office/drawing/2014/main" id="{19DE1B7D-2015-4D3D-81DA-BE1C0B884B8C}"/>
              </a:ext>
            </a:extLst>
          </p:cNvPr>
          <p:cNvSpPr/>
          <p:nvPr userDrawn="1"/>
        </p:nvSpPr>
        <p:spPr>
          <a:xfrm>
            <a:off x="7441600" y="-8611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/>
          </a:p>
        </p:txBody>
      </p:sp>
      <p:sp>
        <p:nvSpPr>
          <p:cNvPr id="12" name="addin_colorlist" hidden="1">
            <a:extLst>
              <a:ext uri="{FF2B5EF4-FFF2-40B4-BE49-F238E27FC236}">
                <a16:creationId xmlns:a16="http://schemas.microsoft.com/office/drawing/2014/main" id="{2DACBF1F-1831-46CB-8E94-DAC5CC4C8A53}"/>
              </a:ext>
            </a:extLst>
          </p:cNvPr>
          <p:cNvSpPr/>
          <p:nvPr userDrawn="1"/>
        </p:nvSpPr>
        <p:spPr>
          <a:xfrm>
            <a:off x="2583335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sitk1, sitk2, sitk3</a:t>
            </a:r>
          </a:p>
        </p:txBody>
      </p:sp>
      <p:sp>
        <p:nvSpPr>
          <p:cNvPr id="13" name="addin_colorbox" hidden="1">
            <a:extLst>
              <a:ext uri="{FF2B5EF4-FFF2-40B4-BE49-F238E27FC236}">
                <a16:creationId xmlns:a16="http://schemas.microsoft.com/office/drawing/2014/main" id="{08780C0B-BBD9-4BF7-B461-4D609C762B61}"/>
              </a:ext>
            </a:extLst>
          </p:cNvPr>
          <p:cNvSpPr/>
          <p:nvPr userDrawn="1"/>
        </p:nvSpPr>
        <p:spPr>
          <a:xfrm>
            <a:off x="501427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addin_colorbox</a:t>
            </a:r>
            <a:endParaRPr lang="nb-NO"/>
          </a:p>
        </p:txBody>
      </p:sp>
      <p:sp>
        <p:nvSpPr>
          <p:cNvPr id="14" name="addin_title" hidden="1">
            <a:extLst>
              <a:ext uri="{FF2B5EF4-FFF2-40B4-BE49-F238E27FC236}">
                <a16:creationId xmlns:a16="http://schemas.microsoft.com/office/drawing/2014/main" id="{3E5FC6D0-29E6-4763-9016-B07C6C2F674E}"/>
              </a:ext>
            </a:extLst>
          </p:cNvPr>
          <p:cNvSpPr/>
          <p:nvPr userDrawn="1"/>
        </p:nvSpPr>
        <p:spPr>
          <a:xfrm>
            <a:off x="9876140" y="-1360209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addin_title</a:t>
            </a:r>
            <a:endParaRPr lang="nb-NO"/>
          </a:p>
        </p:txBody>
      </p:sp>
      <p:sp>
        <p:nvSpPr>
          <p:cNvPr id="15" name="addin_text" hidden="1">
            <a:extLst>
              <a:ext uri="{FF2B5EF4-FFF2-40B4-BE49-F238E27FC236}">
                <a16:creationId xmlns:a16="http://schemas.microsoft.com/office/drawing/2014/main" id="{E5048523-44FB-402D-AF9A-189895D758AB}"/>
              </a:ext>
            </a:extLst>
          </p:cNvPr>
          <p:cNvSpPr/>
          <p:nvPr userDrawn="1"/>
        </p:nvSpPr>
        <p:spPr>
          <a:xfrm>
            <a:off x="1524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addin_text</a:t>
            </a:r>
            <a:endParaRPr lang="nb-NO"/>
          </a:p>
        </p:txBody>
      </p:sp>
      <p:sp>
        <p:nvSpPr>
          <p:cNvPr id="16" name="addin_image" hidden="1">
            <a:extLst>
              <a:ext uri="{FF2B5EF4-FFF2-40B4-BE49-F238E27FC236}">
                <a16:creationId xmlns:a16="http://schemas.microsoft.com/office/drawing/2014/main" id="{4EBCC3D3-FB5E-4C44-BD2A-4765289129B6}"/>
              </a:ext>
            </a:extLst>
          </p:cNvPr>
          <p:cNvSpPr/>
          <p:nvPr userDrawn="1"/>
        </p:nvSpPr>
        <p:spPr>
          <a:xfrm>
            <a:off x="2657476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err="1"/>
              <a:t>addin_image</a:t>
            </a:r>
            <a:endParaRPr lang="nb-NO"/>
          </a:p>
        </p:txBody>
      </p:sp>
      <p:sp>
        <p:nvSpPr>
          <p:cNvPr id="17" name="addin_grouplist" hidden="1">
            <a:extLst>
              <a:ext uri="{FF2B5EF4-FFF2-40B4-BE49-F238E27FC236}">
                <a16:creationId xmlns:a16="http://schemas.microsoft.com/office/drawing/2014/main" id="{A21182DD-62B1-48E3-8A1E-30E0E49F8581}"/>
              </a:ext>
            </a:extLst>
          </p:cNvPr>
          <p:cNvSpPr/>
          <p:nvPr userDrawn="1"/>
        </p:nvSpPr>
        <p:spPr>
          <a:xfrm>
            <a:off x="5125738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SkiftBakgrunnGroup</a:t>
            </a:r>
            <a:endParaRPr lang="nb-NO"/>
          </a:p>
        </p:txBody>
      </p:sp>
      <p:sp>
        <p:nvSpPr>
          <p:cNvPr id="18" name="addin_background" hidden="1">
            <a:extLst>
              <a:ext uri="{FF2B5EF4-FFF2-40B4-BE49-F238E27FC236}">
                <a16:creationId xmlns:a16="http://schemas.microsoft.com/office/drawing/2014/main" id="{DA65AA7C-2435-43EC-9E54-A952934DE561}"/>
              </a:ext>
            </a:extLst>
          </p:cNvPr>
          <p:cNvSpPr/>
          <p:nvPr userDrawn="1"/>
        </p:nvSpPr>
        <p:spPr>
          <a:xfrm>
            <a:off x="7594000" y="-708700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00" kern="120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Addin_background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0951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tekstboks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1143166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87AD4FF-2A17-41D2-9989-72E3EE53EDB7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80169" y="1704042"/>
            <a:ext cx="11431663" cy="43545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207EF-1A49-4BEC-B35C-772E1E2EFEC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34CF4-4951-4824-A36D-2B6BAEF472C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03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r med under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5469089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8C4F134-43A3-438E-88E2-D8FF0EDE7A13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70" y="1704042"/>
            <a:ext cx="5469088" cy="43545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003BB-F04C-4A8B-BC54-5FDD5D30356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342741" y="1003335"/>
            <a:ext cx="5469089" cy="494749"/>
          </a:xfrm>
        </p:spPr>
        <p:txBody>
          <a:bodyPr/>
          <a:lstStyle>
            <a:lvl1pPr marL="0" indent="0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0524D80-7434-47CB-8898-52900F44078A}"/>
              </a:ext>
            </a:extLst>
          </p:cNvPr>
          <p:cNvSpPr>
            <a:spLocks noGrp="1"/>
          </p:cNvSpPr>
          <p:nvPr>
            <p:ph sz="half" idx="31"/>
          </p:nvPr>
        </p:nvSpPr>
        <p:spPr>
          <a:xfrm>
            <a:off x="6342741" y="1704042"/>
            <a:ext cx="5469089" cy="4354851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AAA207-8E55-477B-AF05-92D6F597A5B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972B2-D533-401B-8556-469D52E0F4DD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723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59098" y="371518"/>
            <a:ext cx="4152735" cy="5325998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51192628-F328-404D-8EFE-7A0B924C2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9097" y="5875993"/>
            <a:ext cx="4152735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00DEDF7-A715-4410-ACF2-29795822F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5715831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0A05AF4-63D3-4127-BC34-6BD82C03AF3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5715831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69" y="1704042"/>
            <a:ext cx="5715831" cy="43545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9125386-EE30-45FB-BA78-8A032E308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9F22D83-B5FE-4078-A904-43A001589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269EB-52A0-4947-98BF-6FDC4349878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80168" y="1180008"/>
            <a:ext cx="11431664" cy="4720030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rgbClr val="000000"/>
                </a:solidFill>
                <a:latin typeface="+mn-lt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77B9B8B-41DA-40B7-A3EE-81571DB48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15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30CC83-EB84-FCD0-61B8-BF23462E5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35EE69E-0BAC-5821-4167-68DD10A4C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459BADC-BE6A-B9C1-5BB3-EFB84839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261A3-A140-4A82-9905-55E80766E557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63BC0D8-690F-5E04-52CB-8F61BC437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A11FBBA-9A82-8348-FA49-CD6B43AB2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1991-3882-4D90-934C-969D2EAD2E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6615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r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1DAFF44-670E-4F4C-85A7-C39E379A8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53454CC-87E9-4EB8-A148-E8917C513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80168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68EB7-26DD-44B0-B503-B133010AD6D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79851" y="1710199"/>
            <a:ext cx="3524319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F24F2E76-C57A-43E9-AE90-9A5885C83A59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377360" y="2793528"/>
            <a:ext cx="3524319" cy="287543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04FE8AE5-898D-4838-B222-D9178BD548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40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871769-9C00-4F59-9847-667CD9B433B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33841" y="1720927"/>
            <a:ext cx="3524319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FA1C9B2-210C-4D25-800A-903735EC531A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4333839" y="2793528"/>
            <a:ext cx="3524320" cy="287543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34C1ED4-971E-4006-9901-E3C5A2D1ADF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F28ED8-40A8-43F5-9C35-FA0A7A4B7B0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287513" y="1710199"/>
            <a:ext cx="3524639" cy="81535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920B93BE-FC97-4838-B295-13DE19DE7FB1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8284385" y="2793528"/>
            <a:ext cx="3524639" cy="2875433"/>
          </a:xfrm>
          <a:prstGeom prst="rect">
            <a:avLst/>
          </a:prstGeom>
        </p:spPr>
        <p:txBody>
          <a:bodyPr lIns="0" tIns="0" rIns="0" bIns="0"/>
          <a:lstStyle>
            <a:lvl1pPr marL="125438" indent="-125438" algn="l">
              <a:lnSpc>
                <a:spcPct val="100000"/>
              </a:lnSpc>
              <a:spcBef>
                <a:spcPts val="11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1pPr>
            <a:lvl2pPr marL="685834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2pPr>
            <a:lvl3pPr marL="1143057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3pPr>
            <a:lvl4pPr marL="1600280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4pPr>
            <a:lvl5pPr marL="2057503" indent="-22861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4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EB74F5A-3F59-4167-9DC8-330443F35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43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794FAB1-D6B5-4A8A-91E4-BEB7326AD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8DB62B9B-DA6F-4B28-8109-CB17B37FC57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80168" y="1002716"/>
            <a:ext cx="3558980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77A5E11-842C-4FB6-815C-DFB3ABB627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81050" y="2604949"/>
            <a:ext cx="3558098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608D3BA1-A495-4A81-AEDF-108083B425F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68" y="3302287"/>
            <a:ext cx="3612984" cy="23666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DBA5C73-7C13-4B90-AB3C-33800055D04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19317" y="1002716"/>
            <a:ext cx="3556173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A5F10688-3BD3-4100-93E4-DF84C9CFDB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22127" y="2604949"/>
            <a:ext cx="3553363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3F640CBC-9652-48BE-BF08-FD238D950C8A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4316509" y="3302287"/>
            <a:ext cx="3612984" cy="23666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A93925D5-5699-4BE0-AEE8-00634046ACB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255658" y="1002716"/>
            <a:ext cx="3556173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58468" y="2604949"/>
            <a:ext cx="3553363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8252851" y="3302287"/>
            <a:ext cx="3612984" cy="23666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36D8A58-B677-4BBF-8564-3532CB713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84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6C04064-582F-4194-A0D4-8D33390FD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A3A431AF-BD4A-47F9-9ACD-109F83F1426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1143166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6" name="Text Placeholder 21">
            <a:extLst>
              <a:ext uri="{FF2B5EF4-FFF2-40B4-BE49-F238E27FC236}">
                <a16:creationId xmlns:a16="http://schemas.microsoft.com/office/drawing/2014/main" id="{B72D2E40-18A8-4D11-A79B-F130A143E05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0168" y="1570739"/>
            <a:ext cx="2703713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FBF46E5C-C7CD-4024-B778-D17BB07C10CB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80168" y="2307944"/>
            <a:ext cx="2703713" cy="336101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44" name="Text Placeholder 21">
            <a:extLst>
              <a:ext uri="{FF2B5EF4-FFF2-40B4-BE49-F238E27FC236}">
                <a16:creationId xmlns:a16="http://schemas.microsoft.com/office/drawing/2014/main" id="{3E2AF5D0-334B-4117-BADC-AC9D08C21C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303806" y="1570739"/>
            <a:ext cx="2703713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542EDCC5-87FC-4341-AA76-9AE955848C54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3303806" y="2307943"/>
            <a:ext cx="2703713" cy="336101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42" name="Text Placeholder 21">
            <a:extLst>
              <a:ext uri="{FF2B5EF4-FFF2-40B4-BE49-F238E27FC236}">
                <a16:creationId xmlns:a16="http://schemas.microsoft.com/office/drawing/2014/main" id="{B6D298D6-0193-4F36-B987-5B03BFD64A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05962" y="1570739"/>
            <a:ext cx="2703713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E25FBBCD-FAB3-496C-9023-BEA9649A7EA4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6205962" y="2307944"/>
            <a:ext cx="2703713" cy="336101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84EBD52D-9372-4482-9683-865699B965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08118" y="1570739"/>
            <a:ext cx="2703713" cy="494749"/>
          </a:xfrm>
        </p:spPr>
        <p:txBody>
          <a:bodyPr anchor="ctr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108118" y="2307943"/>
            <a:ext cx="2703713" cy="336101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E5EE307-16A7-4BB4-826C-FE03F2BC5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276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7F856006-F837-40CC-A206-116358E51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C80BDF2-BFAE-4432-9B71-EC93BBDB26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80167" y="1002716"/>
            <a:ext cx="2716859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1FE7522-682F-43A2-922B-D0B51A4624B9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2604949"/>
            <a:ext cx="2716858" cy="494749"/>
          </a:xfrm>
        </p:spPr>
        <p:txBody>
          <a:bodyPr anchor="t"/>
          <a:lstStyle>
            <a:lvl1pPr marL="0" indent="0" algn="l">
              <a:buNone/>
              <a:defRPr sz="15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480D74DD-4A50-49DD-9306-A23A22079643}"/>
              </a:ext>
            </a:extLst>
          </p:cNvPr>
          <p:cNvSpPr>
            <a:spLocks noGrp="1"/>
          </p:cNvSpPr>
          <p:nvPr>
            <p:ph sz="half" idx="30"/>
          </p:nvPr>
        </p:nvSpPr>
        <p:spPr>
          <a:xfrm>
            <a:off x="380167" y="3292760"/>
            <a:ext cx="2716858" cy="237619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88075E-3AFC-4298-92EB-455858EE4D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286577" y="1002716"/>
            <a:ext cx="2716859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EE1A38-0897-4573-99F1-2AAFFB9267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86578" y="2604949"/>
            <a:ext cx="2716858" cy="494749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71E44F0B-F496-4E85-AC77-361685F3DAE7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3286578" y="3292761"/>
            <a:ext cx="2716858" cy="237619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3D1BDEE6-8393-45A2-903D-6459074B30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92988" y="1002716"/>
            <a:ext cx="2716859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0" name="Text Placeholder 21">
            <a:extLst>
              <a:ext uri="{FF2B5EF4-FFF2-40B4-BE49-F238E27FC236}">
                <a16:creationId xmlns:a16="http://schemas.microsoft.com/office/drawing/2014/main" id="{2D7B525A-A39D-4409-889F-3E50319F94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92988" y="2604949"/>
            <a:ext cx="2716858" cy="494749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A3C6FFF7-1BD6-4C2E-949A-7AEAD2340CC4}"/>
              </a:ext>
            </a:extLst>
          </p:cNvPr>
          <p:cNvSpPr>
            <a:spLocks noGrp="1"/>
          </p:cNvSpPr>
          <p:nvPr>
            <p:ph sz="half" idx="28"/>
          </p:nvPr>
        </p:nvSpPr>
        <p:spPr>
          <a:xfrm>
            <a:off x="6192988" y="3292761"/>
            <a:ext cx="2716858" cy="2376198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094974" y="1040821"/>
            <a:ext cx="2716858" cy="1523583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22AA6F0B-4FE7-4E1E-A833-9372AA4488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94974" y="2604949"/>
            <a:ext cx="2716858" cy="494749"/>
          </a:xfrm>
        </p:spPr>
        <p:txBody>
          <a:bodyPr anchor="t"/>
          <a:lstStyle>
            <a:lvl1pPr>
              <a:buNone/>
              <a:defRPr lang="en-US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86DB7C2-F2F4-4198-835C-1F0811212739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9094974" y="3292761"/>
            <a:ext cx="2716858" cy="237619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noProof="0"/>
              <a:t>Rediger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C3F215E-98D7-4E75-AF2C-6DC421F9F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27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00F89B0E-F421-45EF-8C78-C84FEFC48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7BB50C2-6F95-4C0A-8590-741501231A7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168" y="1003335"/>
            <a:ext cx="11431664" cy="494749"/>
          </a:xfrm>
        </p:spPr>
        <p:txBody>
          <a:bodyPr anchor="t"/>
          <a:lstStyle>
            <a:lvl1pPr marL="0" indent="0" algn="l">
              <a:buNone/>
              <a:defRPr sz="18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0001077-9CBF-4E3B-BC21-E948C160E96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80168" y="1729109"/>
            <a:ext cx="5611759" cy="394844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1D3FFA-A749-48E7-93B6-E3608A598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0168" y="5875993"/>
            <a:ext cx="5611760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89F89F-F92D-4257-8097-9A576478EB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72201" y="1729109"/>
            <a:ext cx="5611759" cy="3948448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D368394-9DFE-49F7-8B3A-C5D11ABAF3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0072" y="5875993"/>
            <a:ext cx="5583887" cy="182608"/>
          </a:xfrm>
        </p:spPr>
        <p:txBody>
          <a:bodyPr/>
          <a:lstStyle>
            <a:lvl1pPr marL="0" indent="0" algn="r">
              <a:buNone/>
              <a:defRPr sz="750">
                <a:solidFill>
                  <a:srgbClr val="524B48"/>
                </a:solidFill>
              </a:defRPr>
            </a:lvl1pPr>
          </a:lstStyle>
          <a:p>
            <a:pPr lvl="0"/>
            <a:r>
              <a:rPr lang="nb-NO"/>
              <a:t>Fotokreditt / Bildetekst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78C22F4-77A5-4B84-BD5E-2A59A32FB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AE41322-259C-45E1-8EBA-CD9AEBC31A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867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53F87D86-02F1-4288-ADF3-CFC53D24C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78A54228-A18C-49D4-8BAE-55234982E1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0168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7AE244-E30D-4FB2-98A6-B9EC37B05A9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0170" y="1710901"/>
            <a:ext cx="3524319" cy="395805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16109106-4360-48AE-97EE-22C402C46E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3840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CA0C917-5130-4608-85A6-627EB2AFD5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33842" y="1703168"/>
            <a:ext cx="3524319" cy="395805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7F0F2B16-0190-4211-A226-C7673C0595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7512" y="1003335"/>
            <a:ext cx="3524319" cy="494749"/>
          </a:xfrm>
        </p:spPr>
        <p:txBody>
          <a:bodyPr anchor="t"/>
          <a:lstStyle>
            <a:lvl1pPr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0C61C4C-3830-4483-B223-21FD6F02122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287514" y="1703168"/>
            <a:ext cx="3524319" cy="3958058"/>
          </a:xfrm>
          <a:prstGeom prst="rect">
            <a:avLst/>
          </a:prstGeom>
          <a:noFill/>
        </p:spPr>
        <p:txBody>
          <a:bodyPr lIns="0" tIns="0" rIns="0" bIns="0"/>
          <a:lstStyle/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BD9063C-F778-46E7-8697-C72B9C1AA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FFAB941-BECC-4FD4-9EA0-749780C1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81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 utfyll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5C0B4E6-5502-441C-BDE1-D20B19081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168" y="161944"/>
            <a:ext cx="11431664" cy="754068"/>
          </a:xfrm>
        </p:spPr>
        <p:txBody>
          <a:bodyPr/>
          <a:lstStyle>
            <a:lvl1pPr>
              <a:defRPr sz="3500"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BBC24B24-8D61-4F79-AC7E-CAEA322622F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180008"/>
            <a:ext cx="12192000" cy="5677992"/>
          </a:xfrm>
          <a:noFill/>
        </p:spPr>
        <p:txBody>
          <a:bodyPr/>
          <a:lstStyle>
            <a:lvl1pPr>
              <a:buNone/>
              <a:defRPr/>
            </a:lvl1pPr>
          </a:lstStyle>
          <a:p>
            <a:r>
              <a:rPr lang="nb-NO"/>
              <a:t>Klikk ikonet for å legge til et bilde</a:t>
            </a:r>
            <a:endParaRPr lang="en-US"/>
          </a:p>
        </p:txBody>
      </p:sp>
      <p:sp>
        <p:nvSpPr>
          <p:cNvPr id="5" name="Text Placeholder 4" descr="Logo Universitetet i oslo">
            <a:extLst>
              <a:ext uri="{FF2B5EF4-FFF2-40B4-BE49-F238E27FC236}">
                <a16:creationId xmlns:a16="http://schemas.microsoft.com/office/drawing/2014/main" id="{47006D2C-998F-4DB7-B481-B9B3DCDC0D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001" y="6280142"/>
            <a:ext cx="1021262" cy="20298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267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D289F-AA6B-4FB2-A81B-530238144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1492D-B242-4BDE-940A-6ED6C625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25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82F737-790D-5F32-EECF-637703DB0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622C3DD-CDFD-1D7E-EDBC-7015E261F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9D85438-E800-4F4A-E98B-5D6096BEC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38495B8-06BE-C725-D1A2-9861C0732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261A3-A140-4A82-9905-55E80766E557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2337D-09B1-B828-673B-977BFB23A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FD1D858-19EC-3C82-5CE5-BE0424CB5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1991-3882-4D90-934C-969D2EAD2E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3445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762D5D-60E3-ACC7-A233-4AA3C63D7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B19B03E-7868-F3B4-F03F-4571B350C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E1EE718-1A93-EF2E-D727-C181866A8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1B838DE-A059-7C6F-B834-97BFF6F25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E5E0550-3828-3A8E-7C43-41B0D5EAA1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5840024-41BF-8F43-B9ED-82F1898A3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261A3-A140-4A82-9905-55E80766E557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DB7A347-BE8C-D9B8-63A5-3488F8594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3AF372E-A256-1A5B-6729-F55D8904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1991-3882-4D90-934C-969D2EAD2E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404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7DC0D7-C705-3156-DCD4-6BFEDF008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03C9159-710E-D2A0-DA6D-F916D677B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261A3-A140-4A82-9905-55E80766E557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208CF5F-15B3-6740-08DB-A7BE46A4F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405B9F5-8FAD-F3C7-B665-044BE5BEB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1991-3882-4D90-934C-969D2EAD2E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3077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449BD69-DA61-9E8F-201B-D345B462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261A3-A140-4A82-9905-55E80766E557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73529D1-0C5A-86FF-AD4B-C6FDE6A2A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646A628-AECC-283A-8024-04569CD81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1991-3882-4D90-934C-969D2EAD2E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279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CE81D4-6879-7252-4777-821DCA964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FFB3112-CF27-E054-43D0-A7786451B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FFE4D34-32D7-3DB0-4F80-E1014D61B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277D41C-12F7-CAEA-D79B-F57F0326B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261A3-A140-4A82-9905-55E80766E557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2CEC45B-3E5C-A79A-DADE-AFEB79E41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862C690-B32E-4C0D-41DA-498878B4A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1991-3882-4D90-934C-969D2EAD2E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3029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6D5465-5494-D5EE-B936-992F78DEC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21D99D7-6B45-1031-AA94-499714A41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8AB4B0E-FF04-43E2-CE74-8064C6FC0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D9F0557-FFA5-7B5D-CCAC-6553AB84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261A3-A140-4A82-9905-55E80766E557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4E6053B-1DC2-5DAF-7925-AED8AF280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E6BD36A-CFA9-4ACF-DA97-456747CF5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01991-3882-4D90-934C-969D2EAD2E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3239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5CD4611-8796-A808-707B-EEA1D66A8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5F587F6-700A-85AD-31B0-DC96FE67A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F3B5E93-1A8F-1DDC-DADC-EF72E6604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261A3-A140-4A82-9905-55E80766E557}" type="datetimeFigureOut">
              <a:rPr lang="nb-NO" smtClean="0"/>
              <a:t>26.09.2023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65781E8-50A0-8B5C-7BBE-D5B5A116A2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1DDCF5D-22B0-F944-0C41-6F15DB243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01991-3882-4D90-934C-969D2EAD2E0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854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432" y="-180924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29" y="1711312"/>
            <a:ext cx="5563433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2635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6367" y="6263528"/>
            <a:ext cx="599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524B48"/>
                </a:solidFill>
              </a:defRPr>
            </a:lvl1pPr>
          </a:lstStyle>
          <a:p>
            <a:r>
              <a:rPr lang="en-US"/>
              <a:t>Side </a:t>
            </a:r>
            <a:fld id="{5251F420-7306-4E7C-A79E-F31A38F7D3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 descr="Logo Universitet i oslo">
            <a:extLst>
              <a:ext uri="{FF2B5EF4-FFF2-40B4-BE49-F238E27FC236}">
                <a16:creationId xmlns:a16="http://schemas.microsoft.com/office/drawing/2014/main" id="{C0E4FBEC-28F7-4C61-8732-186A1AAD342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81001" y="6280142"/>
            <a:ext cx="1021262" cy="20298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F9D6C5-6F73-4568-92A3-43149586B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37732" y="6243181"/>
            <a:ext cx="1501215" cy="25923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addin_colorpicker" hidden="1">
            <a:extLst>
              <a:ext uri="{FF2B5EF4-FFF2-40B4-BE49-F238E27FC236}">
                <a16:creationId xmlns:a16="http://schemas.microsoft.com/office/drawing/2014/main" id="{EC6BC642-49C3-4139-8F38-A96E75EE0920}"/>
              </a:ext>
            </a:extLst>
          </p:cNvPr>
          <p:cNvSpPr/>
          <p:nvPr userDrawn="1"/>
        </p:nvSpPr>
        <p:spPr>
          <a:xfrm>
            <a:off x="2486668" y="-1436292"/>
            <a:ext cx="2356794" cy="521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addin_colorpicker</a:t>
            </a:r>
          </a:p>
        </p:txBody>
      </p:sp>
    </p:spTree>
    <p:extLst>
      <p:ext uri="{BB962C8B-B14F-4D97-AF65-F5344CB8AC3E}">
        <p14:creationId xmlns:p14="http://schemas.microsoft.com/office/powerpoint/2010/main" val="2576714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5438" indent="-125438" algn="l" defTabSz="914446" rtl="0" eaLnBrk="1" latinLnBrk="0" hangingPunct="1">
        <a:lnSpc>
          <a:spcPct val="100000"/>
        </a:lnSpc>
        <a:spcBef>
          <a:spcPts val="11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bilde 10" descr="Motorvei på land som trekker seg tilbake til horisont">
            <a:extLst>
              <a:ext uri="{FF2B5EF4-FFF2-40B4-BE49-F238E27FC236}">
                <a16:creationId xmlns:a16="http://schemas.microsoft.com/office/drawing/2014/main" id="{6320ED41-D86C-1AFA-0B9C-84DF114AA0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4" r="20934"/>
          <a:stretch>
            <a:fillRect/>
          </a:stretch>
        </p:blipFill>
        <p:spPr>
          <a:xfrm>
            <a:off x="6186308" y="-27023"/>
            <a:ext cx="6005692" cy="6885023"/>
          </a:xfr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E178DCD-2E81-B11B-8915-FB8D9ED0D5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B47F82E5-3117-8B67-F832-EC73216F6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22" y="2128852"/>
            <a:ext cx="5716962" cy="2965662"/>
          </a:xfrm>
        </p:spPr>
        <p:txBody>
          <a:bodyPr/>
          <a:lstStyle/>
          <a:p>
            <a:r>
              <a:rPr lang="nb-NO" dirty="0"/>
              <a:t>Langtidsprognose 2025-2028</a:t>
            </a:r>
            <a:br>
              <a:rPr lang="nb-NO" dirty="0"/>
            </a:br>
            <a:br>
              <a:rPr lang="nb-NO" dirty="0"/>
            </a:br>
            <a:r>
              <a:rPr lang="nb-NO" sz="3200" dirty="0">
                <a:cs typeface="Calibri"/>
              </a:rPr>
              <a:t>Pilotering av ny løsning for langtidsprognoser</a:t>
            </a:r>
            <a:br>
              <a:rPr lang="nb-NO" dirty="0">
                <a:cs typeface="Calibri"/>
              </a:rPr>
            </a:br>
            <a:r>
              <a:rPr lang="nb-NO" dirty="0"/>
              <a:t> 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9511C279-76CD-35A4-E7BF-70A9B59C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27.9.2023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1E70D57B-000C-B181-6B6F-D8D8E9A0DB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9F88E227-21D5-E1A5-E393-35B343D275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IMB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C4D14B16-2423-A620-A467-4B010AA70E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b-NO" dirty="0"/>
              <a:t>Til instituttråd</a:t>
            </a:r>
          </a:p>
        </p:txBody>
      </p:sp>
    </p:spTree>
    <p:extLst>
      <p:ext uri="{BB962C8B-B14F-4D97-AF65-F5344CB8AC3E}">
        <p14:creationId xmlns:p14="http://schemas.microsoft.com/office/powerpoint/2010/main" val="38112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500514-1C62-C242-D99C-3AF63D90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Utfallsrom: nedre estimat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C3BDAC-81A6-041D-04E8-29146ACB1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30350"/>
            <a:ext cx="5751135" cy="52685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sz="2600" dirty="0"/>
              <a:t>Nedre estimat skal gi et bilde av en realistisk utvikling ved et lavt mindreforbruk og høyt merforbruk.</a:t>
            </a:r>
          </a:p>
          <a:p>
            <a:pPr marL="0" indent="0">
              <a:buNone/>
            </a:pPr>
            <a:endParaRPr lang="nb-NO" sz="2600" dirty="0"/>
          </a:p>
          <a:p>
            <a:pPr marL="0" indent="0">
              <a:buNone/>
            </a:pPr>
            <a:r>
              <a:rPr lang="nb-NO" sz="2600" dirty="0"/>
              <a:t>I IMBs vurdering av nedre utfallsrom er det lagt inn: </a:t>
            </a:r>
          </a:p>
          <a:p>
            <a:r>
              <a:rPr lang="nb-NO" sz="2600" b="1" dirty="0"/>
              <a:t>Reduksjon i nettobidrag </a:t>
            </a:r>
            <a:r>
              <a:rPr lang="nb-NO" sz="2600" dirty="0"/>
              <a:t>i forhold til beste estimat på kr 1,5 mill (5%) fra 2024. Uten reduksjon i kostnader ville dette ført til en reduksjon i akkumulert resultat på kr 7,5 mill fram til 2028. Siden det å redusere kostnader er mer krevende å få til enn økninger antas det at reduksjonen ikke vil komme før i 2026, i form av utsatte eller reduserte ansettelser tilsvarende kr 1 mill per år, samt reduserte driftskostnader på kr 0,5 mill per år fra samme år. </a:t>
            </a:r>
          </a:p>
          <a:p>
            <a:endParaRPr lang="nb-NO" sz="2600" dirty="0"/>
          </a:p>
          <a:p>
            <a:r>
              <a:rPr lang="nb-NO" sz="2600" dirty="0"/>
              <a:t>I tillegg er det lagt inn at </a:t>
            </a:r>
            <a:r>
              <a:rPr lang="nb-NO" sz="2600" b="1" dirty="0"/>
              <a:t>KPM kan gå med større underskudd </a:t>
            </a:r>
            <a:r>
              <a:rPr lang="nb-NO" sz="2600" dirty="0"/>
              <a:t>(dvs. kreve mer rammetilskudd) framover enn det som er lagt inn i beste estimat. I utfallsrommet er dette lagt inn som en reduksjon i salgsinntekt til 1 mill per år framover.</a:t>
            </a:r>
          </a:p>
          <a:p>
            <a:endParaRPr lang="nb-NO" sz="2600" dirty="0"/>
          </a:p>
          <a:p>
            <a:pPr marL="0" indent="0">
              <a:buNone/>
            </a:pPr>
            <a:endParaRPr lang="nb-NO" sz="240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021EC4F-D4B8-DCAF-E7F3-D03C34D2B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017" y="2460174"/>
            <a:ext cx="462915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01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Bilde 16" descr="Stablede steiner i raket sand">
            <a:extLst>
              <a:ext uri="{FF2B5EF4-FFF2-40B4-BE49-F238E27FC236}">
                <a16:creationId xmlns:a16="http://schemas.microsoft.com/office/drawing/2014/main" id="{0C858C82-437A-E14D-B798-07F36274A9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t="-1" r="16239" b="-1"/>
          <a:stretch/>
        </p:blipFill>
        <p:spPr>
          <a:xfrm>
            <a:off x="3695130" y="10"/>
            <a:ext cx="8496870" cy="6857990"/>
          </a:xfrm>
          <a:prstGeom prst="rect">
            <a:avLst/>
          </a:prstGeom>
        </p:spPr>
      </p:pic>
      <p:sp>
        <p:nvSpPr>
          <p:cNvPr id="26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93D67D3-917A-A902-0F36-C3FE92E83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94123" cy="1899912"/>
          </a:xfrm>
        </p:spPr>
        <p:txBody>
          <a:bodyPr>
            <a:normAutofit/>
          </a:bodyPr>
          <a:lstStyle/>
          <a:p>
            <a:r>
              <a:rPr lang="nb-NO" sz="4000" dirty="0"/>
              <a:t>Veien videre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8B7346A-9F1E-653F-44FE-8CE87EB51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304" y="1952664"/>
            <a:ext cx="7535435" cy="3683026"/>
          </a:xfrm>
        </p:spPr>
        <p:txBody>
          <a:bodyPr>
            <a:normAutofit/>
          </a:bodyPr>
          <a:lstStyle/>
          <a:p>
            <a:r>
              <a:rPr lang="nb-NO" sz="2000" dirty="0"/>
              <a:t>LØP-malen har flere fordeler, spesielt knyttet til analyser av utfallsrom og risiko, samt framstilling av utvikling i inntekter og kostnader. </a:t>
            </a:r>
          </a:p>
          <a:p>
            <a:r>
              <a:rPr lang="nb-NO" sz="2000" dirty="0"/>
              <a:t>men den er ikke tilpasset IMBs behov, siden den ikke tar hensyn til at budsjettansvar lagt til avdelingsnivå. </a:t>
            </a:r>
          </a:p>
          <a:p>
            <a:r>
              <a:rPr lang="nb-NO" sz="2000" dirty="0"/>
              <a:t>Mulig endring av dette etter evaluering av piloten</a:t>
            </a:r>
          </a:p>
          <a:p>
            <a:r>
              <a:rPr lang="nb-NO" sz="2000" dirty="0"/>
              <a:t>IMB må sannsynligvis lage nye langtidsprognoser i Unit4 for hver avdeling, samtidig med utarbeiding av årsbudsjett for 2024, dvs. innen utgangen av november.</a:t>
            </a:r>
          </a:p>
          <a:p>
            <a:pPr marL="0" indent="0">
              <a:buNone/>
            </a:pP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771675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92E464-2F8D-40CA-411E-DE019AC1B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Bakgrunn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311BAFD-0CD0-F79F-295D-07568786B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10254" cy="382464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>
                <a:cs typeface="Calibri"/>
              </a:rPr>
              <a:t>Strammere tider og endrede rammebetingelser gjør at det er </a:t>
            </a:r>
          </a:p>
          <a:p>
            <a:pPr marL="0" indent="0">
              <a:buNone/>
            </a:pPr>
            <a:r>
              <a:rPr lang="nb-NO" dirty="0">
                <a:cs typeface="Calibri"/>
              </a:rPr>
              <a:t>behov for mer </a:t>
            </a:r>
            <a:r>
              <a:rPr lang="nb-NO" b="1" dirty="0">
                <a:cs typeface="Calibri"/>
              </a:rPr>
              <a:t>strategisk og langsiktig økonomisk planlegging</a:t>
            </a:r>
            <a:r>
              <a:rPr lang="nb-NO" dirty="0">
                <a:cs typeface="Calibri"/>
              </a:rPr>
              <a:t>. </a:t>
            </a:r>
          </a:p>
          <a:p>
            <a:pPr marL="0" indent="0">
              <a:buNone/>
            </a:pPr>
            <a:r>
              <a:rPr lang="nb-NO" dirty="0">
                <a:cs typeface="Calibri"/>
              </a:rPr>
              <a:t>Avdeling for økonomi og virksomhetsstyring satt derfor i gang et arbeid for å </a:t>
            </a:r>
          </a:p>
          <a:p>
            <a:pPr marL="0" indent="0">
              <a:buNone/>
            </a:pPr>
            <a:r>
              <a:rPr lang="nb-NO" dirty="0">
                <a:cs typeface="Calibri"/>
              </a:rPr>
              <a:t>utvikle økonomistyringen med mål om å få </a:t>
            </a:r>
            <a:r>
              <a:rPr lang="nb-NO" b="1" dirty="0">
                <a:cs typeface="Calibri"/>
              </a:rPr>
              <a:t>bedre oversikt over det økonomiske handlingsrommet </a:t>
            </a:r>
          </a:p>
          <a:p>
            <a:pPr marL="0" indent="0">
              <a:buNone/>
            </a:pPr>
            <a:r>
              <a:rPr lang="nb-NO" dirty="0">
                <a:cs typeface="Calibri"/>
              </a:rPr>
              <a:t>og i større grad kunne bruke langtidsprognoser som </a:t>
            </a:r>
            <a:r>
              <a:rPr lang="nb-NO" b="1" dirty="0">
                <a:cs typeface="Calibri"/>
              </a:rPr>
              <a:t>grunnlag for strategiske prioriteringer</a:t>
            </a:r>
            <a:r>
              <a:rPr lang="nb-NO" dirty="0">
                <a:cs typeface="Calibri"/>
              </a:rPr>
              <a:t>. </a:t>
            </a:r>
            <a:endParaRPr lang="nb-NO" sz="2800" dirty="0"/>
          </a:p>
        </p:txBody>
      </p:sp>
      <p:pic>
        <p:nvPicPr>
          <p:cNvPr id="4" name="Bilde 3" descr="Rød prikk med piler som peker til den">
            <a:extLst>
              <a:ext uri="{FF2B5EF4-FFF2-40B4-BE49-F238E27FC236}">
                <a16:creationId xmlns:a16="http://schemas.microsoft.com/office/drawing/2014/main" id="{95E65869-0042-97A8-103B-6997895A99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4" r="17272" b="-1"/>
          <a:stretch/>
        </p:blipFill>
        <p:spPr>
          <a:xfrm>
            <a:off x="8471260" y="1690688"/>
            <a:ext cx="2882540" cy="395957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01600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1EECAE-5E9A-561A-EB8D-43D1B6099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vil man oppnå?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1B43F6D-6EF8-7B5A-242A-83F38AA91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Mer overordnet prognose</a:t>
            </a:r>
          </a:p>
          <a:p>
            <a:r>
              <a:rPr lang="nb-NO" dirty="0"/>
              <a:t>Mer analyse og mindre detaljer -&gt; effektivitet</a:t>
            </a:r>
          </a:p>
          <a:p>
            <a:r>
              <a:rPr lang="nb-NO" dirty="0"/>
              <a:t>Fokus på risiko og vesentlighet</a:t>
            </a:r>
          </a:p>
          <a:p>
            <a:r>
              <a:rPr lang="nb-NO" dirty="0"/>
              <a:t>Bedre beslutningsgrunnlag</a:t>
            </a:r>
          </a:p>
          <a:p>
            <a:r>
              <a:rPr lang="nb-NO" dirty="0"/>
              <a:t>Bruke simulering og scenariotenkning</a:t>
            </a:r>
          </a:p>
          <a:p>
            <a:r>
              <a:rPr lang="nb-NO" dirty="0"/>
              <a:t>Mer strukturert prosess for utarbeiding av langtidsprognoser</a:t>
            </a:r>
          </a:p>
        </p:txBody>
      </p:sp>
    </p:spTree>
    <p:extLst>
      <p:ext uri="{BB962C8B-B14F-4D97-AF65-F5344CB8AC3E}">
        <p14:creationId xmlns:p14="http://schemas.microsoft.com/office/powerpoint/2010/main" val="3213342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6D5B0F-8C94-C999-82EF-1D3AA61D4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Pilotering: Ny tilnærming til langtidsprognoser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8E911E5-AC8E-5869-6764-D1349FD24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55073"/>
            <a:ext cx="9709828" cy="2771894"/>
          </a:xfr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D9A1B045-6B7C-50D1-1C96-0415B3658F9F}"/>
              </a:ext>
            </a:extLst>
          </p:cNvPr>
          <p:cNvSpPr txBox="1"/>
          <p:nvPr/>
        </p:nvSpPr>
        <p:spPr>
          <a:xfrm>
            <a:off x="838200" y="1985741"/>
            <a:ext cx="6094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Piloteringen gjennomføres for fakultetene MN, MED og HF</a:t>
            </a:r>
          </a:p>
        </p:txBody>
      </p:sp>
    </p:spTree>
    <p:extLst>
      <p:ext uri="{BB962C8B-B14F-4D97-AF65-F5344CB8AC3E}">
        <p14:creationId xmlns:p14="http://schemas.microsoft.com/office/powerpoint/2010/main" val="1996546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CAB071-C18B-B808-575E-D460A127A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56285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nb-NO" sz="2400" dirty="0"/>
              <a:t>Intern prosess: 3 møter med instituttledelsen, forberedt og </a:t>
            </a:r>
            <a:r>
              <a:rPr lang="nb-NO" sz="2400" dirty="0" err="1"/>
              <a:t>fasilitert</a:t>
            </a:r>
            <a:r>
              <a:rPr lang="nb-NO" sz="2400" dirty="0"/>
              <a:t> av økonomifunksjonen. </a:t>
            </a:r>
            <a:br>
              <a:rPr lang="nb-NO" sz="2400" dirty="0"/>
            </a:br>
            <a:r>
              <a:rPr lang="nb-NO" sz="5400" dirty="0"/>
              <a:t>Hva er vurdert og gjennomgått:</a:t>
            </a:r>
            <a:endParaRPr lang="en-US" sz="5200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5E30CCB-4938-CD90-92C2-6F3C8F0C0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244244" cy="4292542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nb-NO" sz="1800" dirty="0">
                <a:solidFill>
                  <a:schemeClr val="tx1"/>
                </a:solidFill>
              </a:rPr>
              <a:t>Utgangspunkt i regnskapet for 2022 som indikasjon på aktivitetsnivået. </a:t>
            </a:r>
          </a:p>
          <a:p>
            <a:r>
              <a:rPr lang="nb-NO" sz="1800" dirty="0"/>
              <a:t>Lagt inn forutsetninger om lønns- og prisvekst i 2023 og 2024, samt alt man vet og antar om inntekter, bemanningsplan, investeringer og driftskostnader.</a:t>
            </a:r>
            <a:endParaRPr lang="nb-NO" sz="1800" dirty="0">
              <a:solidFill>
                <a:schemeClr val="tx1"/>
              </a:solidFill>
            </a:endParaRPr>
          </a:p>
          <a:p>
            <a:r>
              <a:rPr lang="nb-NO" sz="1800" dirty="0">
                <a:solidFill>
                  <a:schemeClr val="tx1"/>
                </a:solidFill>
              </a:rPr>
              <a:t>Gjennomgått og justert prognosen basert på historikk, analyser og kjente beslutninger (møte 1).</a:t>
            </a:r>
          </a:p>
          <a:p>
            <a:r>
              <a:rPr lang="nb-NO" sz="1800" dirty="0">
                <a:solidFill>
                  <a:schemeClr val="tx1"/>
                </a:solidFill>
              </a:rPr>
              <a:t>Avdekke hvor det er risiko og usikkerhet og diskutert mulige scenarioer samt beste estimat for disse hovedelementene.</a:t>
            </a:r>
          </a:p>
          <a:p>
            <a:r>
              <a:rPr lang="nb-NO" sz="1800" dirty="0">
                <a:solidFill>
                  <a:schemeClr val="tx1"/>
                </a:solidFill>
              </a:rPr>
              <a:t>Laget utfallsrom med øvre og nedre scenario og diskutert forutsetninger og konsekvenser for dette (møte 2).</a:t>
            </a:r>
          </a:p>
          <a:p>
            <a:r>
              <a:rPr lang="nb-NO" sz="1800" dirty="0">
                <a:solidFill>
                  <a:schemeClr val="tx1"/>
                </a:solidFill>
              </a:rPr>
              <a:t>Oppdatert beste estimat og foreslått utfallsrom </a:t>
            </a:r>
            <a:r>
              <a:rPr lang="nb-NO" sz="1800" dirty="0"/>
              <a:t>(</a:t>
            </a:r>
            <a:r>
              <a:rPr lang="nb-NO" sz="1800" dirty="0">
                <a:solidFill>
                  <a:schemeClr val="tx1"/>
                </a:solidFill>
              </a:rPr>
              <a:t>møte 3). Kvalitetssikret langtidsprognosen og vurderingene som ligger bak, knyttet til risiko og muligheter.</a:t>
            </a:r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7" name="Plassholder for innhold 6" descr="Steiner som blir balansert">
            <a:extLst>
              <a:ext uri="{FF2B5EF4-FFF2-40B4-BE49-F238E27FC236}">
                <a16:creationId xmlns:a16="http://schemas.microsoft.com/office/drawing/2014/main" id="{5613A8E3-1FCE-CA3C-D0F5-8F97964A62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r="22249"/>
          <a:stretch/>
        </p:blipFill>
        <p:spPr>
          <a:xfrm>
            <a:off x="7747461" y="1825625"/>
            <a:ext cx="3474721" cy="3723526"/>
          </a:xfrm>
        </p:spPr>
      </p:pic>
    </p:spTree>
    <p:extLst>
      <p:ext uri="{BB962C8B-B14F-4D97-AF65-F5344CB8AC3E}">
        <p14:creationId xmlns:p14="http://schemas.microsoft.com/office/powerpoint/2010/main" val="2127512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FD87EF-9D32-B36F-D57D-C904568D5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16" y="491412"/>
            <a:ext cx="10515600" cy="689202"/>
          </a:xfrm>
        </p:spPr>
        <p:txBody>
          <a:bodyPr>
            <a:normAutofit/>
          </a:bodyPr>
          <a:lstStyle/>
          <a:p>
            <a:r>
              <a:rPr lang="nb-NO" sz="2800" b="1" dirty="0"/>
              <a:t>Langtidsprognose for 2025-2028: Beste estimat</a:t>
            </a:r>
            <a:endParaRPr lang="nb-NO" sz="28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5059AB-D70F-4462-989F-99185A50E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9355"/>
            <a:ext cx="6327710" cy="4727608"/>
          </a:xfrm>
        </p:spPr>
        <p:txBody>
          <a:bodyPr>
            <a:normAutofit fontScale="85000" lnSpcReduction="20000"/>
          </a:bodyPr>
          <a:lstStyle/>
          <a:p>
            <a:r>
              <a:rPr lang="nb-NO" dirty="0"/>
              <a:t>Beste estimat representerer den utviklingen som er ansett som den mest realistiske gitt vurdering av sannsynlighet for ytre faktorer og beslutninger som er tatt.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b-NO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IMB har hatt akkumulerte årsresultat mellom 22 mill og 31 mill i årene 2018 og 2022. Som følge av store investeringer med en budsjettramme på totalt kr 20 mill knyttet til oppgradering av to disseksjonssaler og konvensjonell enhet i Seksjon for komparativ medisin (KPM) i perioden 2022-2024, antas det akkumulerte resultatet å reduseres til kr 14 mill i 2023 og kr 8 mill i 2024.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b-NO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Det antas at resultatet vil holdes relativt stabilt i langtidsperioden, og vil være kr 8,4 mill i 2028 (gitt de forutsetningene som LØP er basert på).</a:t>
            </a:r>
            <a:endParaRPr lang="nb-NO" sz="1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b-NO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Inkludert i akkumulert resultat er ubrukte sentralt øremerkede midler på 6,3 mill i 2028, dvs. at det reelle resultatet for den øvrige bevilgningsfinansierte virksomheten vil være ca. kr 2 mill på slutten av planperioden. </a:t>
            </a:r>
            <a:endParaRPr lang="nb-NO" sz="1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2400" i="1" dirty="0"/>
          </a:p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B6D886D-4348-A6C6-163D-6A1D0D8E3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6242" y="1819169"/>
            <a:ext cx="4178771" cy="236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55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4565B7-7BBF-03E6-2F1E-AFA9CED5F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829" y="575013"/>
            <a:ext cx="3274201" cy="763096"/>
          </a:xfrm>
        </p:spPr>
        <p:txBody>
          <a:bodyPr>
            <a:normAutofit fontScale="90000"/>
          </a:bodyPr>
          <a:lstStyle/>
          <a:p>
            <a:r>
              <a:rPr lang="nb-NO" sz="2800" b="1" dirty="0"/>
              <a:t>Beste estimat baseres på ulike forutsetninger: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1F2B715-F5E2-67D4-C6B2-5559F560D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30" y="1719586"/>
            <a:ext cx="3385544" cy="191764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B077D6D-83F6-4C64-D7B7-E40B0415E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306" y="2864539"/>
            <a:ext cx="6543710" cy="1159922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5AC14E67-1AC9-C334-A83A-A80D3093E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713" y="506539"/>
            <a:ext cx="3140265" cy="1970906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78D9C47D-7403-9818-E86D-8C9D2BD72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3887" y="486889"/>
            <a:ext cx="3140266" cy="2010205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F4B6A5F4-FBEC-0BC3-6373-DE20656985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8957" y="4335364"/>
            <a:ext cx="3088059" cy="2076556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18F2A645-A2BA-B46E-69AF-6DC584BC41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3306" y="4370748"/>
            <a:ext cx="3140266" cy="2041172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D4835505-C64B-F088-A615-AD8950B688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829" y="4018705"/>
            <a:ext cx="3385543" cy="216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88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tekst, skjermbilde, Plottdiagram, line&#10;&#10;Automatisk generert beskrivelse">
            <a:extLst>
              <a:ext uri="{FF2B5EF4-FFF2-40B4-BE49-F238E27FC236}">
                <a16:creationId xmlns:a16="http://schemas.microsoft.com/office/drawing/2014/main" id="{1B58A105-00DA-6486-6C25-969E342AF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795590"/>
            <a:ext cx="9240039" cy="5266821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79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500514-1C62-C242-D99C-3AF63D90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Utfallsrom: øvre estimat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9C3BDAC-81A6-041D-04E8-29146ACB1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0350"/>
            <a:ext cx="5615227" cy="49625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1900" dirty="0"/>
              <a:t>Øvre estimat skal gi et bilde av en realistisk utvikling ved et høyt mindreforbruk og lavt merforbruk.</a:t>
            </a:r>
          </a:p>
          <a:p>
            <a:pPr marL="0" indent="0">
              <a:buNone/>
            </a:pPr>
            <a:endParaRPr lang="nb-NO" sz="1900" dirty="0"/>
          </a:p>
          <a:p>
            <a:pPr marL="0" indent="0">
              <a:buNone/>
            </a:pPr>
            <a:r>
              <a:rPr lang="nb-NO" sz="1900" dirty="0"/>
              <a:t>I IMBs vurdering av øvre utfallsrom er det lagt inn: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b-NO" sz="1900" dirty="0"/>
              <a:t>En </a:t>
            </a:r>
            <a:r>
              <a:rPr lang="nb-NO" sz="1900" b="1" dirty="0"/>
              <a:t>økning i nettobidrag </a:t>
            </a:r>
            <a:r>
              <a:rPr lang="nb-NO" sz="1900" dirty="0"/>
              <a:t>over beste estimat på kr 1,5 mill (5%) fra 2024. Uten økning i kostnader ville dette ført til en økning i akkumulert resultat på kr 7,5 mill fram til 2028.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b-NO" sz="1900" dirty="0"/>
              <a:t>Unngå å øke langsiktige kostnader (f.eks. faste stillinger) som følge av økt nettobidrag, som oppleves som usikre inntekter. I øvre utfallsrom er det derfor antatt at man i 2025 og 2026 </a:t>
            </a:r>
            <a:r>
              <a:rPr lang="nb-NO" sz="1900" b="1" dirty="0"/>
              <a:t>øker drifts- og investeringskostnadene </a:t>
            </a:r>
            <a:r>
              <a:rPr lang="nb-NO" sz="1900" dirty="0"/>
              <a:t>med 1 mill, og ytterligere øker til 1,5 mill per år i 2027 og 2028. 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E322AEE-DACD-D0E3-7D18-2063EB4D0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335" y="2225448"/>
            <a:ext cx="5129711" cy="286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34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6666"/>
      </a:accent1>
      <a:accent2>
        <a:srgbClr val="FFFEA7"/>
      </a:accent2>
      <a:accent3>
        <a:srgbClr val="86A4F7"/>
      </a:accent3>
      <a:accent4>
        <a:srgbClr val="E6ECFF"/>
      </a:accent4>
      <a:accent5>
        <a:srgbClr val="FEA11B"/>
      </a:accent5>
      <a:accent6>
        <a:srgbClr val="3E31D6"/>
      </a:accent6>
      <a:hlink>
        <a:srgbClr val="0563C1"/>
      </a:hlink>
      <a:folHlink>
        <a:srgbClr val="954F72"/>
      </a:folHlink>
    </a:clrScheme>
    <a:fontScheme name="Custom 1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iO_PPT_NO" id="{5B0A4823-B853-4E03-94BC-DE2E1EFD621E}" vid="{1C5DA98A-F9AE-4FD9-9F7B-ADB1035017D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e2b5ad2-714d-4795-b3a8-f1eb8ec63afc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F807F64F89B546928876060A44E3E0" ma:contentTypeVersion="5" ma:contentTypeDescription="Opprett et nytt dokument." ma:contentTypeScope="" ma:versionID="515435385c4e97469b0f5bf977408421">
  <xsd:schema xmlns:xsd="http://www.w3.org/2001/XMLSchema" xmlns:xs="http://www.w3.org/2001/XMLSchema" xmlns:p="http://schemas.microsoft.com/office/2006/metadata/properties" xmlns:ns2="cf3f0bdd-fb44-4126-9e09-f2f2baf6332c" xmlns:ns3="5e2b5ad2-714d-4795-b3a8-f1eb8ec63afc" targetNamespace="http://schemas.microsoft.com/office/2006/metadata/properties" ma:root="true" ma:fieldsID="6775e144591115d7d4552e84d75f06f5" ns2:_="" ns3:_="">
    <xsd:import namespace="cf3f0bdd-fb44-4126-9e09-f2f2baf6332c"/>
    <xsd:import namespace="5e2b5ad2-714d-4795-b3a8-f1eb8ec63a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3f0bdd-fb44-4126-9e09-f2f2baf633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2b5ad2-714d-4795-b3a8-f1eb8ec63af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96B78D-BAED-4D0C-8055-43D07CD36E30}">
  <ds:schemaRefs>
    <ds:schemaRef ds:uri="2084056a-72bf-4f10-b4be-c52090cc163c"/>
    <ds:schemaRef ds:uri="642ad76e-4482-45a6-b1f6-bce2f4bde45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5e2b5ad2-714d-4795-b3a8-f1eb8ec63afc"/>
  </ds:schemaRefs>
</ds:datastoreItem>
</file>

<file path=customXml/itemProps2.xml><?xml version="1.0" encoding="utf-8"?>
<ds:datastoreItem xmlns:ds="http://schemas.openxmlformats.org/officeDocument/2006/customXml" ds:itemID="{1983DEBE-FC8B-48FD-B881-BC99D9C89D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3f0bdd-fb44-4126-9e09-f2f2baf6332c"/>
    <ds:schemaRef ds:uri="5e2b5ad2-714d-4795-b3a8-f1eb8ec63a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D303DB-D57A-4156-B0B9-72CB5E1C75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</TotalTime>
  <Words>873</Words>
  <Application>Microsoft Office PowerPoint</Application>
  <PresentationFormat>Widescreen</PresentationFormat>
  <Paragraphs>59</Paragraphs>
  <Slides>11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11</vt:i4>
      </vt:variant>
    </vt:vector>
  </HeadingPairs>
  <TitlesOfParts>
    <vt:vector size="18" baseType="lpstr">
      <vt:lpstr>Arial</vt:lpstr>
      <vt:lpstr>Arial, sans-serif</vt:lpstr>
      <vt:lpstr>Calibri</vt:lpstr>
      <vt:lpstr>Calibri Light</vt:lpstr>
      <vt:lpstr>Georgia</vt:lpstr>
      <vt:lpstr>Office-tema</vt:lpstr>
      <vt:lpstr>1_Office-tema</vt:lpstr>
      <vt:lpstr>Langtidsprognose 2025-2028  Pilotering av ny løsning for langtidsprognoser  </vt:lpstr>
      <vt:lpstr>Bakgrunn</vt:lpstr>
      <vt:lpstr>Hva vil man oppnå?</vt:lpstr>
      <vt:lpstr>Pilotering: Ny tilnærming til langtidsprognoser</vt:lpstr>
      <vt:lpstr>Intern prosess: 3 møter med instituttledelsen, forberedt og fasilitert av økonomifunksjonen.  Hva er vurdert og gjennomgått:</vt:lpstr>
      <vt:lpstr>Langtidsprognose for 2025-2028: Beste estimat</vt:lpstr>
      <vt:lpstr>Beste estimat baseres på ulike forutsetninger:</vt:lpstr>
      <vt:lpstr>PowerPoint-presentasjon</vt:lpstr>
      <vt:lpstr>Utfallsrom: øvre estimat</vt:lpstr>
      <vt:lpstr>Utfallsrom: nedre estimat</vt:lpstr>
      <vt:lpstr>Veien videre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Arbeidsmøte pilot</dc:title>
  <dc:creator>Marthine Hveem</dc:creator>
  <cp:lastModifiedBy>Trude Abelsen</cp:lastModifiedBy>
  <cp:revision>9</cp:revision>
  <dcterms:created xsi:type="dcterms:W3CDTF">2023-02-17T13:51:45Z</dcterms:created>
  <dcterms:modified xsi:type="dcterms:W3CDTF">2023-09-26T13:58:18Z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0x010100BCF807F64F89B546928876060A44E3E0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ColorHex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ColorTag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bool>false</vt:bool>
  </property>
  <property fmtid="{D5CDD505-2E9C-101B-9397-08002B2CF9AE}" pid="12" name="_Emoji">
    <vt:lpwstr/>
  </property>
  <property fmtid="{D5CDD505-2E9C-101B-9397-08002B2CF9AE}" pid="13" name="Order">
    <vt:lpwstr>15100.0000000000</vt:lpwstr>
  </property>
  <property fmtid="{D5CDD505-2E9C-101B-9397-08002B2CF9AE}" pid="14" name="_SourceUrl">
    <vt:lpwstr/>
  </property>
  <property fmtid="{D5CDD505-2E9C-101B-9397-08002B2CF9AE}" pid="15" name="_SharedFileIndex">
    <vt:lpwstr/>
  </property>
</Properties>
</file>