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1"/>
  </p:notesMasterIdLst>
  <p:handoutMasterIdLst>
    <p:handoutMasterId r:id="rId22"/>
  </p:handoutMasterIdLst>
  <p:sldIdLst>
    <p:sldId id="256" r:id="rId6"/>
    <p:sldId id="310" r:id="rId7"/>
    <p:sldId id="283" r:id="rId8"/>
    <p:sldId id="276" r:id="rId9"/>
    <p:sldId id="284" r:id="rId10"/>
    <p:sldId id="285" r:id="rId11"/>
    <p:sldId id="277" r:id="rId12"/>
    <p:sldId id="287" r:id="rId13"/>
    <p:sldId id="293" r:id="rId14"/>
    <p:sldId id="321" r:id="rId15"/>
    <p:sldId id="322" r:id="rId16"/>
    <p:sldId id="323" r:id="rId17"/>
    <p:sldId id="280" r:id="rId18"/>
    <p:sldId id="324" r:id="rId19"/>
    <p:sldId id="289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0653" autoAdjust="0"/>
  </p:normalViewPr>
  <p:slideViewPr>
    <p:cSldViewPr snapToGrid="0">
      <p:cViewPr varScale="1">
        <p:scale>
          <a:sx n="70" d="100"/>
          <a:sy n="70" d="100"/>
        </p:scale>
        <p:origin x="107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Fakultetet</a:t>
            </a:r>
            <a:r>
              <a:rPr lang="nb-NO" baseline="0" dirty="0" smtClean="0"/>
              <a:t> ønsker ikke å være denne enhet så da er det naturlig at IMB er det.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ToR</a:t>
            </a:r>
            <a:r>
              <a:rPr lang="nb-NO" dirty="0" smtClean="0"/>
              <a:t> som skal besluttes av et styre -&gt; det har vi ikke så</a:t>
            </a:r>
            <a:r>
              <a:rPr lang="nb-NO" baseline="0" dirty="0" smtClean="0"/>
              <a:t> formelt bør vi sannsynligvis diskutere dette i rådet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Kan også være min 3 fulltids stillinger med forskning og 2 </a:t>
            </a:r>
            <a:r>
              <a:rPr lang="nb-NO" dirty="0" err="1" smtClean="0"/>
              <a:t>rekrutteringstillinger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Hvor vi melder inn forskningsgruppe må vi lande og dette</a:t>
            </a:r>
            <a:r>
              <a:rPr lang="nb-NO" baseline="0" dirty="0" smtClean="0"/>
              <a:t> vil hver avdelingsleder og senter leder diskutere sammen med meg i ledergruppen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Sæther, Tore Jahnsen, Linda, Liv, Hela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43D6-29ED-4D1F-8590-5A626732532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CB1-0ECE-46D7-BF2F-8D916F671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hink-cell Slide" r:id="rId32" imgW="339" imgH="343" progId="TCLayout.ActiveDocument.1">
                  <p:embed/>
                </p:oleObj>
              </mc:Choice>
              <mc:Fallback>
                <p:oleObj name="think-cell Slide" r:id="rId32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medisinske</a:t>
            </a:r>
            <a:r>
              <a:rPr lang="en-US" sz="1600" dirty="0" smtClean="0"/>
              <a:t> </a:t>
            </a:r>
            <a:r>
              <a:rPr lang="en-US" sz="1600" dirty="0" err="1" smtClean="0"/>
              <a:t>fakultet</a:t>
            </a:r>
            <a:r>
              <a:rPr lang="en-US" sz="1600" dirty="0" smtClean="0"/>
              <a:t>, </a:t>
            </a:r>
            <a:r>
              <a:rPr lang="en-US" sz="1600" dirty="0" err="1" smtClean="0"/>
              <a:t>Institutt</a:t>
            </a:r>
            <a:r>
              <a:rPr lang="en-US" sz="1600" dirty="0" smtClean="0"/>
              <a:t> for </a:t>
            </a:r>
            <a:r>
              <a:rPr lang="en-US" sz="1600" dirty="0" err="1" smtClean="0"/>
              <a:t>medisinske</a:t>
            </a:r>
            <a:r>
              <a:rPr lang="en-US" sz="1600" dirty="0" smtClean="0"/>
              <a:t> </a:t>
            </a:r>
            <a:r>
              <a:rPr lang="en-US" sz="1600" dirty="0" err="1" smtClean="0"/>
              <a:t>basalfag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" y="2283763"/>
            <a:ext cx="5280313" cy="1650530"/>
          </a:xfrm>
        </p:spPr>
        <p:txBody>
          <a:bodyPr/>
          <a:lstStyle/>
          <a:p>
            <a:r>
              <a:rPr lang="nb-NO" dirty="0" smtClean="0"/>
              <a:t>Instituttrådsmøte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13 </a:t>
            </a:r>
            <a:r>
              <a:rPr lang="en-US" dirty="0" err="1" smtClean="0"/>
              <a:t>juni</a:t>
            </a:r>
            <a:r>
              <a:rPr lang="en-US" dirty="0" smtClean="0"/>
              <a:t> 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5633" y="5486036"/>
            <a:ext cx="5075367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" name="Picture Placeholder 32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0" r="20910"/>
          <a:stretch>
            <a:fillRect/>
          </a:stretch>
        </p:blipFill>
        <p:spPr/>
      </p:pic>
      <p:sp>
        <p:nvSpPr>
          <p:cNvPr id="34" name="Rectangle 33"/>
          <p:cNvSpPr/>
          <p:nvPr/>
        </p:nvSpPr>
        <p:spPr>
          <a:xfrm>
            <a:off x="6211237" y="6510585"/>
            <a:ext cx="13260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lear Sans"/>
              </a:rPr>
              <a:t>Foto</a:t>
            </a:r>
            <a:r>
              <a:rPr lang="en-US" dirty="0">
                <a:solidFill>
                  <a:schemeClr val="bg1"/>
                </a:solidFill>
                <a:latin typeface="Clear Sans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Clear Sans"/>
              </a:rPr>
              <a:t>UiO</a:t>
            </a:r>
            <a:r>
              <a:rPr lang="en-US" dirty="0">
                <a:solidFill>
                  <a:schemeClr val="bg1"/>
                </a:solidFill>
                <a:latin typeface="Clear Sans"/>
              </a:rPr>
              <a:t>/Anders Lien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30"/>
          </p:nvPr>
        </p:nvPicPr>
        <p:blipFill>
          <a:blip r:embed="rId2"/>
          <a:stretch>
            <a:fillRect/>
          </a:stretch>
        </p:blipFill>
        <p:spPr>
          <a:xfrm>
            <a:off x="420234" y="2804652"/>
            <a:ext cx="11411720" cy="2581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4" y="627979"/>
            <a:ext cx="11325275" cy="16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3" y="235440"/>
            <a:ext cx="10407300" cy="5779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580" y="5742705"/>
            <a:ext cx="50673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0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9" y="411677"/>
            <a:ext cx="11221202" cy="3047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9" y="4314336"/>
            <a:ext cx="11304795" cy="16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30808" y="128913"/>
            <a:ext cx="9041721" cy="6689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831" y="224932"/>
            <a:ext cx="177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Basis of evaluation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3A92-EEA0-48BB-A5C8-A13B7B6D99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 for IMB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b="1" dirty="0"/>
              <a:t>Terms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reference</a:t>
            </a:r>
            <a:r>
              <a:rPr lang="nb-NO" b="1" dirty="0"/>
              <a:t>/mandat for </a:t>
            </a:r>
            <a:r>
              <a:rPr lang="nb-NO" b="1" dirty="0" err="1"/>
              <a:t>adm</a:t>
            </a:r>
            <a:r>
              <a:rPr lang="nb-NO" b="1" dirty="0"/>
              <a:t> enhet </a:t>
            </a:r>
            <a:r>
              <a:rPr lang="nb-NO" b="1" dirty="0" smtClean="0"/>
              <a:t>– må opp i </a:t>
            </a:r>
            <a:r>
              <a:rPr lang="nb-NO" b="1" dirty="0" smtClean="0"/>
              <a:t>fakultetsstyret (deles med Instituttrådet)</a:t>
            </a:r>
            <a:endParaRPr lang="nb-NO" b="1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Personer som kan ta ansvar for selv-evaluering ++ i forskningsgruppene og på </a:t>
            </a:r>
            <a:r>
              <a:rPr lang="nb-NO" dirty="0" err="1"/>
              <a:t>adm</a:t>
            </a:r>
            <a:r>
              <a:rPr lang="nb-NO" dirty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7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1" y="360045"/>
            <a:ext cx="13027414" cy="66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196" y="1110171"/>
            <a:ext cx="11216640" cy="2387600"/>
          </a:xfrm>
        </p:spPr>
        <p:txBody>
          <a:bodyPr/>
          <a:lstStyle/>
          <a:p>
            <a:r>
              <a:rPr lang="nb-NO" sz="4800" dirty="0" smtClean="0"/>
              <a:t>NFRs evaluering </a:t>
            </a:r>
            <a:r>
              <a:rPr lang="nb-NO" sz="4800" dirty="0"/>
              <a:t>av medisin og </a:t>
            </a:r>
            <a:r>
              <a:rPr lang="nb-NO" sz="4800" dirty="0" smtClean="0"/>
              <a:t>helsefag</a:t>
            </a:r>
            <a:endParaRPr lang="nb-NO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4611-5E81-47EB-9A20-7E6B8B9F08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CB1-0ECE-46D7-BF2F-8D916F6714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 av medisin og helsefag (EVALMEDHELSE)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440"/>
            <a:ext cx="12227343" cy="33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310" y="426036"/>
            <a:ext cx="10899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40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dministrativ</a:t>
            </a:r>
            <a:r>
              <a:rPr lang="en-GB" sz="4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0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enhet</a:t>
            </a:r>
            <a:r>
              <a:rPr lang="en-GB" sz="4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deadline 6 </a:t>
            </a:r>
            <a:r>
              <a:rPr lang="en-GB" sz="40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juni</a:t>
            </a:r>
            <a:endParaRPr lang="en-GB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3A92-EEA0-48BB-A5C8-A13B7B6D99CE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10" y="1969609"/>
            <a:ext cx="11835833" cy="37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Evalueringskriterier administrativ enhet (gult)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063282"/>
            <a:ext cx="11646897" cy="53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6" y="360045"/>
            <a:ext cx="11807946" cy="6366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5971" y="2841171"/>
            <a:ext cx="5633273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4000" dirty="0" smtClean="0"/>
              <a:t>Deadline 30 september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92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3A92-EEA0-48BB-A5C8-A13B7B6D99CE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1" y="359230"/>
            <a:ext cx="11894469" cy="626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3" y="5738204"/>
            <a:ext cx="3578224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4000" dirty="0" smtClean="0"/>
              <a:t>Deadline 6 juni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39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Evalueringskriterier forskergrupper (gult)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890"/>
            <a:ext cx="1193079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283" y="15338"/>
            <a:ext cx="6523946" cy="66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1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45a9c032-1c21-4297-bc4a-1b0e359a6c15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5e35b8c-bb2a-40e7-acd7-beed1d1f1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3410</TotalTime>
  <Words>205</Words>
  <Application>Microsoft Office PowerPoint</Application>
  <PresentationFormat>Widescreen</PresentationFormat>
  <Paragraphs>43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Arial, sans-serif</vt:lpstr>
      <vt:lpstr>Calibri</vt:lpstr>
      <vt:lpstr>Clear Sans</vt:lpstr>
      <vt:lpstr>Wingdings</vt:lpstr>
      <vt:lpstr>Office Theme</vt:lpstr>
      <vt:lpstr>think-cell Slide</vt:lpstr>
      <vt:lpstr>Instituttrådsmøte</vt:lpstr>
      <vt:lpstr>NFRs evaluering av medisin og helsefag</vt:lpstr>
      <vt:lpstr>Evaluering av medisin og helsefag (EVALMEDHELSE)</vt:lpstr>
      <vt:lpstr>PowerPoint Presentation</vt:lpstr>
      <vt:lpstr>Evalueringskriterier administrativ enhet (gult)</vt:lpstr>
      <vt:lpstr>PowerPoint Presentation</vt:lpstr>
      <vt:lpstr>PowerPoint Presentation</vt:lpstr>
      <vt:lpstr>Evalueringskriterier forskergrupper (gult)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Veien videre for IMB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Gruppeleder samling 2023</dc:title>
  <dc:creator>Lene Frost Andersen</dc:creator>
  <cp:lastModifiedBy>Lene Frost Andersen</cp:lastModifiedBy>
  <cp:revision>56</cp:revision>
  <dcterms:created xsi:type="dcterms:W3CDTF">2022-12-17T11:32:22Z</dcterms:created>
  <dcterms:modified xsi:type="dcterms:W3CDTF">2023-06-13T05:16:22Z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