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5" r:id="rId14"/>
  </p:sldIdLst>
  <p:sldSz cx="12190413" cy="6859588"/>
  <p:notesSz cx="9144000" cy="6858000"/>
  <p:defaultTextStyle>
    <a:defPPr>
      <a:defRPr lang="nb-NO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C0C5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4EEBF-05AA-497B-9F75-660A1DA782F5}" v="1" dt="2019-05-02T12:12:05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6020" autoAdjust="0"/>
  </p:normalViewPr>
  <p:slideViewPr>
    <p:cSldViewPr>
      <p:cViewPr varScale="1">
        <p:scale>
          <a:sx n="97" d="100"/>
          <a:sy n="97" d="100"/>
        </p:scale>
        <p:origin x="84" y="15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2" d="100"/>
          <a:sy n="132" d="100"/>
        </p:scale>
        <p:origin x="1932" y="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Walby" userId="S::fredrikw@uio.no::da30ecd8-6d63-4dde-8013-993d428230e2" providerId="AD" clId="Web-{5B34EEBF-05AA-497B-9F75-660A1DA782F5}"/>
    <pc:docChg chg="modSld">
      <pc:chgData name="Fredrik Walby" userId="S::fredrikw@uio.no::da30ecd8-6d63-4dde-8013-993d428230e2" providerId="AD" clId="Web-{5B34EEBF-05AA-497B-9F75-660A1DA782F5}" dt="2019-05-02T12:12:05.828" v="3" actId="14100"/>
      <pc:docMkLst>
        <pc:docMk/>
      </pc:docMkLst>
      <pc:sldChg chg="addSp delSp modSp">
        <pc:chgData name="Fredrik Walby" userId="S::fredrikw@uio.no::da30ecd8-6d63-4dde-8013-993d428230e2" providerId="AD" clId="Web-{5B34EEBF-05AA-497B-9F75-660A1DA782F5}" dt="2019-05-02T12:12:05.828" v="3" actId="14100"/>
        <pc:sldMkLst>
          <pc:docMk/>
          <pc:sldMk cId="566216118" sldId="260"/>
        </pc:sldMkLst>
        <pc:spChg chg="add del mod">
          <ac:chgData name="Fredrik Walby" userId="S::fredrikw@uio.no::da30ecd8-6d63-4dde-8013-993d428230e2" providerId="AD" clId="Web-{5B34EEBF-05AA-497B-9F75-660A1DA782F5}" dt="2019-05-02T12:11:45.688" v="1"/>
          <ac:spMkLst>
            <pc:docMk/>
            <pc:sldMk cId="566216118" sldId="260"/>
            <ac:spMk id="9" creationId="{6A89143F-0BED-4FDA-9384-83D1921E1625}"/>
          </ac:spMkLst>
        </pc:spChg>
        <pc:picChg chg="add del mod">
          <ac:chgData name="Fredrik Walby" userId="S::fredrikw@uio.no::da30ecd8-6d63-4dde-8013-993d428230e2" providerId="AD" clId="Web-{5B34EEBF-05AA-497B-9F75-660A1DA782F5}" dt="2019-05-02T12:12:05.828" v="3" actId="14100"/>
          <ac:picMkLst>
            <pc:docMk/>
            <pc:sldMk cId="566216118" sldId="260"/>
            <ac:picMk id="4" creationId="{00000000-0000-0000-0000-000000000000}"/>
          </ac:picMkLst>
        </pc:picChg>
      </pc:sldChg>
    </pc:docChg>
  </pc:docChgLst>
  <pc:docChgLst>
    <pc:chgData name="Fredrik Walby" userId="S::fredrikw@uio.no::da30ecd8-6d63-4dde-8013-993d428230e2" providerId="AD" clId="Web-{B9E14F89-36FD-33BE-15A9-4AC8717FE877}"/>
    <pc:docChg chg="modSld">
      <pc:chgData name="Fredrik Walby" userId="S::fredrikw@uio.no::da30ecd8-6d63-4dde-8013-993d428230e2" providerId="AD" clId="Web-{B9E14F89-36FD-33BE-15A9-4AC8717FE877}" dt="2019-04-08T21:21:04.896" v="3" actId="20577"/>
      <pc:docMkLst>
        <pc:docMk/>
      </pc:docMkLst>
      <pc:sldChg chg="modSp">
        <pc:chgData name="Fredrik Walby" userId="S::fredrikw@uio.no::da30ecd8-6d63-4dde-8013-993d428230e2" providerId="AD" clId="Web-{B9E14F89-36FD-33BE-15A9-4AC8717FE877}" dt="2019-04-08T21:21:04.896" v="2" actId="20577"/>
        <pc:sldMkLst>
          <pc:docMk/>
          <pc:sldMk cId="2332628494" sldId="265"/>
        </pc:sldMkLst>
        <pc:spChg chg="mod">
          <ac:chgData name="Fredrik Walby" userId="S::fredrikw@uio.no::da30ecd8-6d63-4dde-8013-993d428230e2" providerId="AD" clId="Web-{B9E14F89-36FD-33BE-15A9-4AC8717FE877}" dt="2019-04-08T21:21:04.896" v="2" actId="20577"/>
          <ac:spMkLst>
            <pc:docMk/>
            <pc:sldMk cId="2332628494" sldId="26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47272-5DCB-4F77-A8A5-C4FD7BFB3FAB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29318-3C04-424E-9932-77165EA8C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22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3C104-D96E-4D6B-B30D-A73D77C292BB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7588" y="514350"/>
            <a:ext cx="4568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B501E-518C-446E-BDF3-A16D457B23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/>
          <p:nvPr userDrawn="1"/>
        </p:nvSpPr>
        <p:spPr>
          <a:xfrm>
            <a:off x="7" y="1893267"/>
            <a:ext cx="12190406" cy="7241354"/>
          </a:xfrm>
          <a:custGeom>
            <a:avLst/>
            <a:gdLst/>
            <a:ahLst/>
            <a:cxnLst/>
            <a:rect l="l" t="t" r="r" b="b"/>
            <a:pathLst>
              <a:path w="12186285" h="5222240">
                <a:moveTo>
                  <a:pt x="10941900" y="0"/>
                </a:moveTo>
                <a:lnTo>
                  <a:pt x="0" y="0"/>
                </a:lnTo>
                <a:lnTo>
                  <a:pt x="0" y="5221897"/>
                </a:lnTo>
                <a:lnTo>
                  <a:pt x="12185992" y="5221897"/>
                </a:lnTo>
                <a:lnTo>
                  <a:pt x="12185992" y="174561"/>
                </a:lnTo>
                <a:lnTo>
                  <a:pt x="11093919" y="174561"/>
                </a:lnTo>
                <a:lnTo>
                  <a:pt x="10941900" y="0"/>
                </a:lnTo>
                <a:close/>
              </a:path>
              <a:path w="12186285" h="5222240">
                <a:moveTo>
                  <a:pt x="12185992" y="0"/>
                </a:moveTo>
                <a:lnTo>
                  <a:pt x="11257356" y="0"/>
                </a:lnTo>
                <a:lnTo>
                  <a:pt x="11093919" y="174561"/>
                </a:lnTo>
                <a:lnTo>
                  <a:pt x="12185992" y="174561"/>
                </a:lnTo>
                <a:lnTo>
                  <a:pt x="12185992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6033"/>
            <a:ext cx="3629190" cy="2565498"/>
          </a:xfrm>
          <a:prstGeom prst="rect">
            <a:avLst/>
          </a:prstGeom>
        </p:spPr>
      </p:pic>
      <p:sp>
        <p:nvSpPr>
          <p:cNvPr id="14" name="object 3"/>
          <p:cNvSpPr/>
          <p:nvPr userDrawn="1"/>
        </p:nvSpPr>
        <p:spPr>
          <a:xfrm>
            <a:off x="443584" y="1893268"/>
            <a:ext cx="0" cy="3159645"/>
          </a:xfrm>
          <a:custGeom>
            <a:avLst/>
            <a:gdLst/>
            <a:ahLst/>
            <a:cxnLst/>
            <a:rect l="l" t="t" r="r" b="b"/>
            <a:pathLst>
              <a:path h="2369185">
                <a:moveTo>
                  <a:pt x="0" y="0"/>
                </a:moveTo>
                <a:lnTo>
                  <a:pt x="0" y="2368842"/>
                </a:lnTo>
              </a:path>
            </a:pathLst>
          </a:custGeom>
          <a:ln w="1758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695325" y="2133600"/>
            <a:ext cx="9072563" cy="3024188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34" y="826482"/>
            <a:ext cx="2865126" cy="4297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" t="25500" r="15078" b="32594"/>
          <a:stretch/>
        </p:blipFill>
        <p:spPr>
          <a:xfrm>
            <a:off x="4826330" y="717330"/>
            <a:ext cx="374441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 userDrawn="1"/>
        </p:nvSpPr>
        <p:spPr>
          <a:xfrm>
            <a:off x="1" y="3321"/>
            <a:ext cx="12190413" cy="1770290"/>
          </a:xfrm>
          <a:custGeom>
            <a:avLst/>
            <a:gdLst/>
            <a:ahLst/>
            <a:cxnLst/>
            <a:rect l="l" t="t" r="r" b="b"/>
            <a:pathLst>
              <a:path w="12186285" h="1580515">
                <a:moveTo>
                  <a:pt x="0" y="1580184"/>
                </a:moveTo>
                <a:lnTo>
                  <a:pt x="12186005" y="1580184"/>
                </a:lnTo>
                <a:lnTo>
                  <a:pt x="12186005" y="0"/>
                </a:lnTo>
                <a:lnTo>
                  <a:pt x="0" y="0"/>
                </a:lnTo>
                <a:lnTo>
                  <a:pt x="0" y="15801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598" y="2061642"/>
            <a:ext cx="5386216" cy="639911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709715"/>
            <a:ext cx="5386216" cy="3312368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7214" y="2061642"/>
            <a:ext cx="5388332" cy="639911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709714"/>
            <a:ext cx="5388332" cy="331236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309221" cy="365210"/>
          </a:xfrm>
        </p:spPr>
        <p:txBody>
          <a:bodyPr/>
          <a:lstStyle/>
          <a:p>
            <a:fld id="{C22A78D1-4C59-4157-8F1B-3C88B9E5D2D9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62916" y="6357822"/>
            <a:ext cx="3860297" cy="36521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67387" y="6361287"/>
            <a:ext cx="805167" cy="365210"/>
          </a:xfrm>
        </p:spPr>
        <p:txBody>
          <a:bodyPr/>
          <a:lstStyle/>
          <a:p>
            <a:fld id="{25EC2E34-9840-4D02-90B4-30C010649BE7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object 3"/>
          <p:cNvSpPr/>
          <p:nvPr userDrawn="1"/>
        </p:nvSpPr>
        <p:spPr>
          <a:xfrm>
            <a:off x="674999" y="6137776"/>
            <a:ext cx="10980420" cy="100330"/>
          </a:xfrm>
          <a:custGeom>
            <a:avLst/>
            <a:gdLst/>
            <a:ahLst/>
            <a:cxnLst/>
            <a:rect l="l" t="t" r="r" b="b"/>
            <a:pathLst>
              <a:path w="10980420" h="100329">
                <a:moveTo>
                  <a:pt x="0" y="0"/>
                </a:moveTo>
                <a:lnTo>
                  <a:pt x="445300" y="0"/>
                </a:lnTo>
                <a:lnTo>
                  <a:pt x="598716" y="99783"/>
                </a:lnTo>
                <a:lnTo>
                  <a:pt x="728345" y="0"/>
                </a:lnTo>
                <a:lnTo>
                  <a:pt x="10980000" y="0"/>
                </a:lnTo>
              </a:path>
            </a:pathLst>
          </a:custGeom>
          <a:ln w="8801">
            <a:solidFill>
              <a:srgbClr val="4F5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2368" y="6320111"/>
            <a:ext cx="221304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0" y="1637348"/>
            <a:ext cx="12186285" cy="5222240"/>
          </a:xfrm>
          <a:custGeom>
            <a:avLst/>
            <a:gdLst/>
            <a:ahLst/>
            <a:cxnLst/>
            <a:rect l="l" t="t" r="r" b="b"/>
            <a:pathLst>
              <a:path w="12186285" h="5222240">
                <a:moveTo>
                  <a:pt x="0" y="5221897"/>
                </a:moveTo>
                <a:lnTo>
                  <a:pt x="12185992" y="5221897"/>
                </a:lnTo>
                <a:lnTo>
                  <a:pt x="12185992" y="0"/>
                </a:lnTo>
                <a:lnTo>
                  <a:pt x="0" y="0"/>
                </a:lnTo>
                <a:lnTo>
                  <a:pt x="0" y="5221897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525245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92849" y="6357822"/>
            <a:ext cx="3860297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11230" y="6357822"/>
            <a:ext cx="2844430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4" t="30624" r="11400" b="31774"/>
          <a:stretch/>
        </p:blipFill>
        <p:spPr>
          <a:xfrm>
            <a:off x="10008000" y="6048000"/>
            <a:ext cx="210856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/>
          <p:nvPr userDrawn="1"/>
        </p:nvSpPr>
        <p:spPr>
          <a:xfrm>
            <a:off x="1" y="3321"/>
            <a:ext cx="12190413" cy="1770290"/>
          </a:xfrm>
          <a:custGeom>
            <a:avLst/>
            <a:gdLst/>
            <a:ahLst/>
            <a:cxnLst/>
            <a:rect l="l" t="t" r="r" b="b"/>
            <a:pathLst>
              <a:path w="12186285" h="1580515">
                <a:moveTo>
                  <a:pt x="0" y="1580184"/>
                </a:moveTo>
                <a:lnTo>
                  <a:pt x="12186005" y="1580184"/>
                </a:lnTo>
                <a:lnTo>
                  <a:pt x="12186005" y="0"/>
                </a:lnTo>
                <a:lnTo>
                  <a:pt x="0" y="0"/>
                </a:lnTo>
                <a:lnTo>
                  <a:pt x="0" y="15801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525245" cy="36521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50790" y="6357822"/>
            <a:ext cx="3860297" cy="36521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27111" y="6351831"/>
            <a:ext cx="2844430" cy="36521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7853" y="6353799"/>
            <a:ext cx="221304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44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e tekst - Helt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0" y="0"/>
            <a:ext cx="12186285" cy="6849376"/>
          </a:xfrm>
          <a:custGeom>
            <a:avLst/>
            <a:gdLst/>
            <a:ahLst/>
            <a:cxnLst/>
            <a:rect l="l" t="t" r="r" b="b"/>
            <a:pathLst>
              <a:path w="12186285" h="5222240">
                <a:moveTo>
                  <a:pt x="0" y="5221897"/>
                </a:moveTo>
                <a:lnTo>
                  <a:pt x="12185992" y="5221897"/>
                </a:lnTo>
                <a:lnTo>
                  <a:pt x="12185992" y="0"/>
                </a:lnTo>
                <a:lnTo>
                  <a:pt x="0" y="0"/>
                </a:lnTo>
                <a:lnTo>
                  <a:pt x="0" y="5221897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525245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21562" y="6357822"/>
            <a:ext cx="3860297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68655" y="6357822"/>
            <a:ext cx="2844430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22300" y="1630363"/>
            <a:ext cx="11017250" cy="4319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4" t="30624" r="11400" b="31774"/>
          <a:stretch/>
        </p:blipFill>
        <p:spPr>
          <a:xfrm>
            <a:off x="10008000" y="6048000"/>
            <a:ext cx="210856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16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e test - Blå/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0" y="0"/>
            <a:ext cx="12186285" cy="6849376"/>
          </a:xfrm>
          <a:custGeom>
            <a:avLst/>
            <a:gdLst/>
            <a:ahLst/>
            <a:cxnLst/>
            <a:rect l="l" t="t" r="r" b="b"/>
            <a:pathLst>
              <a:path w="12186285" h="5222240">
                <a:moveTo>
                  <a:pt x="0" y="5221897"/>
                </a:moveTo>
                <a:lnTo>
                  <a:pt x="12185992" y="5221897"/>
                </a:lnTo>
                <a:lnTo>
                  <a:pt x="12185992" y="0"/>
                </a:lnTo>
                <a:lnTo>
                  <a:pt x="0" y="0"/>
                </a:lnTo>
                <a:lnTo>
                  <a:pt x="0" y="5221897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525245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92849" y="6346928"/>
            <a:ext cx="3860297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17004" y="6346928"/>
            <a:ext cx="2844430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22300" y="1630363"/>
            <a:ext cx="10945813" cy="42481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4" t="30624" r="11400" b="31774"/>
          <a:stretch/>
        </p:blipFill>
        <p:spPr>
          <a:xfrm>
            <a:off x="10008000" y="6048000"/>
            <a:ext cx="210856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 userDrawn="1"/>
        </p:nvSpPr>
        <p:spPr>
          <a:xfrm>
            <a:off x="0" y="0"/>
            <a:ext cx="12186285" cy="6064885"/>
          </a:xfrm>
          <a:custGeom>
            <a:avLst/>
            <a:gdLst/>
            <a:ahLst/>
            <a:cxnLst/>
            <a:rect l="l" t="t" r="r" b="b"/>
            <a:pathLst>
              <a:path w="12186285" h="6064885">
                <a:moveTo>
                  <a:pt x="0" y="6064351"/>
                </a:moveTo>
                <a:lnTo>
                  <a:pt x="12186005" y="6064351"/>
                </a:lnTo>
                <a:lnTo>
                  <a:pt x="12186005" y="0"/>
                </a:lnTo>
                <a:lnTo>
                  <a:pt x="0" y="0"/>
                </a:lnTo>
                <a:lnTo>
                  <a:pt x="0" y="6064351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237213" cy="365210"/>
          </a:xfrm>
        </p:spPr>
        <p:txBody>
          <a:bodyPr/>
          <a:lstStyle/>
          <a:p>
            <a:fld id="{C22A78D1-4C59-4157-8F1B-3C88B9E5D2D9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77505" y="6357822"/>
            <a:ext cx="3860297" cy="36521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68573" y="6357822"/>
            <a:ext cx="612182" cy="365210"/>
          </a:xfrm>
        </p:spPr>
        <p:txBody>
          <a:bodyPr/>
          <a:lstStyle/>
          <a:p>
            <a:fld id="{25EC2E34-9840-4D02-90B4-30C010649BE7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35566" y="6357822"/>
            <a:ext cx="221304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58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/>
          <p:nvPr userDrawn="1"/>
        </p:nvSpPr>
        <p:spPr>
          <a:xfrm>
            <a:off x="0" y="5950074"/>
            <a:ext cx="12190413" cy="909514"/>
          </a:xfrm>
          <a:custGeom>
            <a:avLst/>
            <a:gdLst/>
            <a:ahLst/>
            <a:cxnLst/>
            <a:rect l="l" t="t" r="r" b="b"/>
            <a:pathLst>
              <a:path w="12186285" h="1580515">
                <a:moveTo>
                  <a:pt x="0" y="1580184"/>
                </a:moveTo>
                <a:lnTo>
                  <a:pt x="12186005" y="1580184"/>
                </a:lnTo>
                <a:lnTo>
                  <a:pt x="12186005" y="0"/>
                </a:lnTo>
                <a:lnTo>
                  <a:pt x="0" y="0"/>
                </a:lnTo>
                <a:lnTo>
                  <a:pt x="0" y="15801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237213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40707" y="6357822"/>
            <a:ext cx="3860297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94977" y="6355186"/>
            <a:ext cx="612182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849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1" y="3321"/>
            <a:ext cx="12190413" cy="1770290"/>
          </a:xfrm>
          <a:custGeom>
            <a:avLst/>
            <a:gdLst/>
            <a:ahLst/>
            <a:cxnLst/>
            <a:rect l="l" t="t" r="r" b="b"/>
            <a:pathLst>
              <a:path w="12186285" h="1580515">
                <a:moveTo>
                  <a:pt x="0" y="1580184"/>
                </a:moveTo>
                <a:lnTo>
                  <a:pt x="12186005" y="1580184"/>
                </a:lnTo>
                <a:lnTo>
                  <a:pt x="12186005" y="0"/>
                </a:lnTo>
                <a:lnTo>
                  <a:pt x="0" y="0"/>
                </a:lnTo>
                <a:lnTo>
                  <a:pt x="0" y="158018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989635"/>
            <a:ext cx="10971372" cy="3960440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1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521" y="6348791"/>
            <a:ext cx="1309221" cy="365210"/>
          </a:xfrm>
        </p:spPr>
        <p:txBody>
          <a:bodyPr/>
          <a:lstStyle/>
          <a:p>
            <a:fld id="{C22A78D1-4C59-4157-8F1B-3C88B9E5D2D9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8650" y="6345663"/>
            <a:ext cx="3860297" cy="36521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38855" y="6345663"/>
            <a:ext cx="517135" cy="365210"/>
          </a:xfrm>
        </p:spPr>
        <p:txBody>
          <a:bodyPr/>
          <a:lstStyle/>
          <a:p>
            <a:fld id="{25EC2E34-9840-4D02-90B4-30C010649BE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object 3"/>
          <p:cNvSpPr/>
          <p:nvPr userDrawn="1"/>
        </p:nvSpPr>
        <p:spPr>
          <a:xfrm>
            <a:off x="674999" y="6137776"/>
            <a:ext cx="10980420" cy="100330"/>
          </a:xfrm>
          <a:custGeom>
            <a:avLst/>
            <a:gdLst/>
            <a:ahLst/>
            <a:cxnLst/>
            <a:rect l="l" t="t" r="r" b="b"/>
            <a:pathLst>
              <a:path w="10980420" h="100329">
                <a:moveTo>
                  <a:pt x="0" y="0"/>
                </a:moveTo>
                <a:lnTo>
                  <a:pt x="445300" y="0"/>
                </a:lnTo>
                <a:lnTo>
                  <a:pt x="598716" y="99783"/>
                </a:lnTo>
                <a:lnTo>
                  <a:pt x="728345" y="0"/>
                </a:lnTo>
                <a:lnTo>
                  <a:pt x="10980000" y="0"/>
                </a:lnTo>
              </a:path>
            </a:pathLst>
          </a:custGeom>
          <a:ln w="8801">
            <a:solidFill>
              <a:srgbClr val="4F5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626" y="6335383"/>
            <a:ext cx="2214267" cy="33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2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0" y="1627136"/>
            <a:ext cx="12186285" cy="5222240"/>
          </a:xfrm>
          <a:custGeom>
            <a:avLst/>
            <a:gdLst/>
            <a:ahLst/>
            <a:cxnLst/>
            <a:rect l="l" t="t" r="r" b="b"/>
            <a:pathLst>
              <a:path w="12186285" h="5222240">
                <a:moveTo>
                  <a:pt x="0" y="5221897"/>
                </a:moveTo>
                <a:lnTo>
                  <a:pt x="12185992" y="5221897"/>
                </a:lnTo>
                <a:lnTo>
                  <a:pt x="12185992" y="0"/>
                </a:lnTo>
                <a:lnTo>
                  <a:pt x="0" y="0"/>
                </a:lnTo>
                <a:lnTo>
                  <a:pt x="0" y="5221897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521" y="1989635"/>
            <a:ext cx="10971372" cy="396044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  <a:lvl2pPr>
              <a:defRPr sz="27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100">
                <a:solidFill>
                  <a:schemeClr val="bg1"/>
                </a:solidFill>
              </a:defRPr>
            </a:lvl4pPr>
            <a:lvl5pPr>
              <a:defRPr sz="1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766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78D1-4C59-4157-8F1B-3C88B9E5D2D9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2E34-9840-4D02-90B4-30C010649BE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object 2"/>
          <p:cNvSpPr/>
          <p:nvPr userDrawn="1"/>
        </p:nvSpPr>
        <p:spPr>
          <a:xfrm>
            <a:off x="0" y="1627136"/>
            <a:ext cx="12186285" cy="5222240"/>
          </a:xfrm>
          <a:custGeom>
            <a:avLst/>
            <a:gdLst/>
            <a:ahLst/>
            <a:cxnLst/>
            <a:rect l="l" t="t" r="r" b="b"/>
            <a:pathLst>
              <a:path w="12186285" h="5222240">
                <a:moveTo>
                  <a:pt x="0" y="5221897"/>
                </a:moveTo>
                <a:lnTo>
                  <a:pt x="12185992" y="5221897"/>
                </a:lnTo>
                <a:lnTo>
                  <a:pt x="12185992" y="0"/>
                </a:lnTo>
                <a:lnTo>
                  <a:pt x="0" y="0"/>
                </a:lnTo>
                <a:lnTo>
                  <a:pt x="0" y="5221897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443584" y="1629594"/>
            <a:ext cx="0" cy="3159645"/>
          </a:xfrm>
          <a:custGeom>
            <a:avLst/>
            <a:gdLst/>
            <a:ahLst/>
            <a:cxnLst/>
            <a:rect l="l" t="t" r="r" b="b"/>
            <a:pathLst>
              <a:path h="2369185">
                <a:moveTo>
                  <a:pt x="0" y="0"/>
                </a:moveTo>
                <a:lnTo>
                  <a:pt x="0" y="2368842"/>
                </a:lnTo>
              </a:path>
            </a:pathLst>
          </a:custGeom>
          <a:ln w="1758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/>
          <p:cNvSpPr txBox="1">
            <a:spLocks noGrp="1"/>
          </p:cNvSpPr>
          <p:nvPr>
            <p:ph type="title" hasCustomPrompt="1"/>
          </p:nvPr>
        </p:nvSpPr>
        <p:spPr>
          <a:xfrm>
            <a:off x="622598" y="1971166"/>
            <a:ext cx="6526530" cy="1238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 marR="1930400">
              <a:lnSpc>
                <a:spcPct val="100000"/>
              </a:lnSpc>
            </a:pPr>
            <a:r>
              <a:rPr sz="2600" b="1" i="0" spc="-5" dirty="0">
                <a:latin typeface="Open Sans"/>
                <a:cs typeface="Open Sans"/>
              </a:rPr>
              <a:t>Kapittelskille, </a:t>
            </a:r>
            <a:r>
              <a:rPr sz="2600" b="1" i="0" dirty="0">
                <a:latin typeface="Open Sans"/>
                <a:cs typeface="Open Sans"/>
              </a:rPr>
              <a:t>blått </a:t>
            </a:r>
            <a:r>
              <a:rPr sz="2600" b="1" i="0" spc="-5" dirty="0">
                <a:latin typeface="Open Sans"/>
                <a:cs typeface="Open Sans"/>
              </a:rPr>
              <a:t>kapittel  Tittel: </a:t>
            </a:r>
            <a:r>
              <a:rPr sz="2600" b="1" i="0" dirty="0">
                <a:latin typeface="Open Sans"/>
                <a:cs typeface="Open Sans"/>
              </a:rPr>
              <a:t>Open </a:t>
            </a:r>
            <a:r>
              <a:rPr sz="2600" b="1" i="0" spc="-5" dirty="0">
                <a:latin typeface="Open Sans"/>
                <a:cs typeface="Open Sans"/>
              </a:rPr>
              <a:t>sans </a:t>
            </a:r>
            <a:r>
              <a:rPr sz="2600" b="1" i="0" dirty="0">
                <a:latin typeface="Open Sans"/>
                <a:cs typeface="Open Sans"/>
              </a:rPr>
              <a:t>bold, 26</a:t>
            </a:r>
            <a:r>
              <a:rPr sz="2600" b="1" i="0" spc="-90" dirty="0">
                <a:latin typeface="Open Sans"/>
                <a:cs typeface="Open Sans"/>
              </a:rPr>
              <a:t> </a:t>
            </a:r>
            <a:r>
              <a:rPr sz="2600" b="1" i="0" dirty="0">
                <a:latin typeface="Open Sans"/>
                <a:cs typeface="Open Sans"/>
              </a:rPr>
              <a:t>pt</a:t>
            </a:r>
            <a:endParaRPr sz="26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600" i="0" spc="-5" dirty="0">
                <a:latin typeface="Open Sans"/>
                <a:cs typeface="Open Sans"/>
              </a:rPr>
              <a:t>Ulike </a:t>
            </a:r>
            <a:r>
              <a:rPr sz="2600" i="0" dirty="0">
                <a:latin typeface="Open Sans"/>
                <a:cs typeface="Open Sans"/>
              </a:rPr>
              <a:t>farger kan benyttes for hvert</a:t>
            </a:r>
            <a:r>
              <a:rPr sz="2600" i="0" spc="-114" dirty="0">
                <a:latin typeface="Open Sans"/>
                <a:cs typeface="Open Sans"/>
              </a:rPr>
              <a:t> </a:t>
            </a:r>
            <a:r>
              <a:rPr sz="2600" i="0" dirty="0">
                <a:latin typeface="Open Sans"/>
                <a:cs typeface="Open Sans"/>
              </a:rPr>
              <a:t>kapittel</a:t>
            </a:r>
            <a:endParaRPr sz="2600" dirty="0">
              <a:latin typeface="Open Sans"/>
              <a:cs typeface="Open San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4" t="30624" r="11400" b="31774"/>
          <a:stretch/>
        </p:blipFill>
        <p:spPr>
          <a:xfrm>
            <a:off x="10008000" y="6048000"/>
            <a:ext cx="210856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1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521" y="6382122"/>
            <a:ext cx="1237213" cy="365210"/>
          </a:xfrm>
        </p:spPr>
        <p:txBody>
          <a:bodyPr/>
          <a:lstStyle/>
          <a:p>
            <a:fld id="{C22A78D1-4C59-4157-8F1B-3C88B9E5D2D9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24201" y="6376952"/>
            <a:ext cx="3860297" cy="36521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61966" y="6376952"/>
            <a:ext cx="612182" cy="365210"/>
          </a:xfrm>
        </p:spPr>
        <p:txBody>
          <a:bodyPr/>
          <a:lstStyle/>
          <a:p>
            <a:fld id="{25EC2E34-9840-4D02-90B4-30C010649BE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object 3"/>
          <p:cNvSpPr/>
          <p:nvPr userDrawn="1"/>
        </p:nvSpPr>
        <p:spPr>
          <a:xfrm>
            <a:off x="443584" y="1629594"/>
            <a:ext cx="0" cy="3159645"/>
          </a:xfrm>
          <a:custGeom>
            <a:avLst/>
            <a:gdLst/>
            <a:ahLst/>
            <a:cxnLst/>
            <a:rect l="l" t="t" r="r" b="b"/>
            <a:pathLst>
              <a:path h="2369185">
                <a:moveTo>
                  <a:pt x="0" y="0"/>
                </a:moveTo>
                <a:lnTo>
                  <a:pt x="0" y="2368842"/>
                </a:lnTo>
              </a:path>
            </a:pathLst>
          </a:custGeom>
          <a:ln w="17589">
            <a:solidFill>
              <a:schemeClr val="accent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/>
          <p:cNvSpPr txBox="1">
            <a:spLocks noGrp="1"/>
          </p:cNvSpPr>
          <p:nvPr>
            <p:ph type="title" hasCustomPrompt="1"/>
          </p:nvPr>
        </p:nvSpPr>
        <p:spPr>
          <a:xfrm>
            <a:off x="622598" y="1971166"/>
            <a:ext cx="6526530" cy="1238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12700" marR="1930400">
              <a:lnSpc>
                <a:spcPct val="100000"/>
              </a:lnSpc>
            </a:pPr>
            <a:r>
              <a:rPr sz="2600" b="1" i="0" spc="-5" dirty="0">
                <a:latin typeface="Open Sans"/>
                <a:cs typeface="Open Sans"/>
              </a:rPr>
              <a:t>Kapittelskille, </a:t>
            </a:r>
            <a:r>
              <a:rPr sz="2600" b="1" i="0" dirty="0">
                <a:latin typeface="Open Sans"/>
                <a:cs typeface="Open Sans"/>
              </a:rPr>
              <a:t>blått </a:t>
            </a:r>
            <a:r>
              <a:rPr sz="2600" b="1" i="0" spc="-5" dirty="0">
                <a:latin typeface="Open Sans"/>
                <a:cs typeface="Open Sans"/>
              </a:rPr>
              <a:t>kapittel  Tittel: </a:t>
            </a:r>
            <a:r>
              <a:rPr sz="2600" b="1" i="0" dirty="0">
                <a:latin typeface="Open Sans"/>
                <a:cs typeface="Open Sans"/>
              </a:rPr>
              <a:t>Open </a:t>
            </a:r>
            <a:r>
              <a:rPr sz="2600" b="1" i="0" spc="-5" dirty="0">
                <a:latin typeface="Open Sans"/>
                <a:cs typeface="Open Sans"/>
              </a:rPr>
              <a:t>sans </a:t>
            </a:r>
            <a:r>
              <a:rPr sz="2600" b="1" i="0" dirty="0">
                <a:latin typeface="Open Sans"/>
                <a:cs typeface="Open Sans"/>
              </a:rPr>
              <a:t>bold, 26</a:t>
            </a:r>
            <a:r>
              <a:rPr sz="2600" b="1" i="0" spc="-90" dirty="0">
                <a:latin typeface="Open Sans"/>
                <a:cs typeface="Open Sans"/>
              </a:rPr>
              <a:t> </a:t>
            </a:r>
            <a:r>
              <a:rPr sz="2600" b="1" i="0" dirty="0">
                <a:latin typeface="Open Sans"/>
                <a:cs typeface="Open Sans"/>
              </a:rPr>
              <a:t>pt</a:t>
            </a:r>
            <a:endParaRPr sz="26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600" i="0" spc="-5" dirty="0">
                <a:latin typeface="Open Sans"/>
                <a:cs typeface="Open Sans"/>
              </a:rPr>
              <a:t>Ulike </a:t>
            </a:r>
            <a:r>
              <a:rPr sz="2600" i="0" dirty="0">
                <a:latin typeface="Open Sans"/>
                <a:cs typeface="Open Sans"/>
              </a:rPr>
              <a:t>farger kan benyttes for hvert</a:t>
            </a:r>
            <a:r>
              <a:rPr sz="2600" i="0" spc="-114" dirty="0">
                <a:latin typeface="Open Sans"/>
                <a:cs typeface="Open Sans"/>
              </a:rPr>
              <a:t> </a:t>
            </a:r>
            <a:r>
              <a:rPr sz="2600" i="0" dirty="0">
                <a:latin typeface="Open Sans"/>
                <a:cs typeface="Open Sans"/>
              </a:rPr>
              <a:t>kapittel</a:t>
            </a:r>
            <a:endParaRPr sz="2600" dirty="0">
              <a:latin typeface="Open Sans"/>
              <a:cs typeface="Open Sans"/>
            </a:endParaRPr>
          </a:p>
        </p:txBody>
      </p:sp>
      <p:sp>
        <p:nvSpPr>
          <p:cNvPr id="11" name="object 2"/>
          <p:cNvSpPr/>
          <p:nvPr userDrawn="1"/>
        </p:nvSpPr>
        <p:spPr>
          <a:xfrm>
            <a:off x="1" y="3321"/>
            <a:ext cx="12190413" cy="1770290"/>
          </a:xfrm>
          <a:custGeom>
            <a:avLst/>
            <a:gdLst/>
            <a:ahLst/>
            <a:cxnLst/>
            <a:rect l="l" t="t" r="r" b="b"/>
            <a:pathLst>
              <a:path w="12186285" h="1580515">
                <a:moveTo>
                  <a:pt x="0" y="1580184"/>
                </a:moveTo>
                <a:lnTo>
                  <a:pt x="12186005" y="1580184"/>
                </a:lnTo>
                <a:lnTo>
                  <a:pt x="12186005" y="0"/>
                </a:lnTo>
                <a:lnTo>
                  <a:pt x="0" y="0"/>
                </a:lnTo>
                <a:lnTo>
                  <a:pt x="0" y="15801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9582" y="6376952"/>
            <a:ext cx="221304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7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/>
          <p:nvPr userDrawn="1"/>
        </p:nvSpPr>
        <p:spPr>
          <a:xfrm>
            <a:off x="1" y="3321"/>
            <a:ext cx="12190413" cy="1770290"/>
          </a:xfrm>
          <a:custGeom>
            <a:avLst/>
            <a:gdLst/>
            <a:ahLst/>
            <a:cxnLst/>
            <a:rect l="l" t="t" r="r" b="b"/>
            <a:pathLst>
              <a:path w="12186285" h="1580515">
                <a:moveTo>
                  <a:pt x="0" y="1580184"/>
                </a:moveTo>
                <a:lnTo>
                  <a:pt x="12186005" y="1580184"/>
                </a:lnTo>
                <a:lnTo>
                  <a:pt x="12186005" y="0"/>
                </a:lnTo>
                <a:lnTo>
                  <a:pt x="0" y="0"/>
                </a:lnTo>
                <a:lnTo>
                  <a:pt x="0" y="15801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989634"/>
            <a:ext cx="5384099" cy="403244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19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989635"/>
            <a:ext cx="5384099" cy="4032448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19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6505" y="6347205"/>
            <a:ext cx="1309221" cy="365210"/>
          </a:xfrm>
        </p:spPr>
        <p:txBody>
          <a:bodyPr/>
          <a:lstStyle/>
          <a:p>
            <a:fld id="{C22A78D1-4C59-4157-8F1B-3C88B9E5D2D9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0750" y="6338590"/>
            <a:ext cx="3860297" cy="36521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93620" y="6332254"/>
            <a:ext cx="1134184" cy="365210"/>
          </a:xfrm>
        </p:spPr>
        <p:txBody>
          <a:bodyPr/>
          <a:lstStyle/>
          <a:p>
            <a:fld id="{25EC2E34-9840-4D02-90B4-30C010649BE7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1" name="object 3"/>
          <p:cNvSpPr/>
          <p:nvPr userDrawn="1"/>
        </p:nvSpPr>
        <p:spPr>
          <a:xfrm>
            <a:off x="674999" y="6137776"/>
            <a:ext cx="10980420" cy="100330"/>
          </a:xfrm>
          <a:custGeom>
            <a:avLst/>
            <a:gdLst/>
            <a:ahLst/>
            <a:cxnLst/>
            <a:rect l="l" t="t" r="r" b="b"/>
            <a:pathLst>
              <a:path w="10980420" h="100329">
                <a:moveTo>
                  <a:pt x="0" y="0"/>
                </a:moveTo>
                <a:lnTo>
                  <a:pt x="445300" y="0"/>
                </a:lnTo>
                <a:lnTo>
                  <a:pt x="598716" y="99783"/>
                </a:lnTo>
                <a:lnTo>
                  <a:pt x="728345" y="0"/>
                </a:lnTo>
                <a:lnTo>
                  <a:pt x="10980000" y="0"/>
                </a:lnTo>
              </a:path>
            </a:pathLst>
          </a:custGeom>
          <a:ln w="8801">
            <a:solidFill>
              <a:srgbClr val="4F5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35566" y="6332254"/>
            <a:ext cx="221304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71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"/>
          <p:cNvSpPr/>
          <p:nvPr userDrawn="1"/>
        </p:nvSpPr>
        <p:spPr>
          <a:xfrm>
            <a:off x="0" y="1627136"/>
            <a:ext cx="12186285" cy="5222240"/>
          </a:xfrm>
          <a:custGeom>
            <a:avLst/>
            <a:gdLst/>
            <a:ahLst/>
            <a:cxnLst/>
            <a:rect l="l" t="t" r="r" b="b"/>
            <a:pathLst>
              <a:path w="12186285" h="5222240">
                <a:moveTo>
                  <a:pt x="0" y="5221897"/>
                </a:moveTo>
                <a:lnTo>
                  <a:pt x="12185992" y="5221897"/>
                </a:lnTo>
                <a:lnTo>
                  <a:pt x="12185992" y="0"/>
                </a:lnTo>
                <a:lnTo>
                  <a:pt x="0" y="0"/>
                </a:lnTo>
                <a:lnTo>
                  <a:pt x="0" y="5221897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989635"/>
            <a:ext cx="5384099" cy="3888432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  <a:lvl2pPr>
              <a:defRPr sz="27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100">
                <a:solidFill>
                  <a:schemeClr val="bg1"/>
                </a:solidFill>
              </a:defRPr>
            </a:lvl4pPr>
            <a:lvl5pPr>
              <a:defRPr sz="1900">
                <a:solidFill>
                  <a:schemeClr val="bg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989635"/>
            <a:ext cx="5384099" cy="3888431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  <a:lvl2pPr>
              <a:defRPr sz="27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100">
                <a:solidFill>
                  <a:schemeClr val="bg1"/>
                </a:solidFill>
              </a:defRPr>
            </a:lvl4pPr>
            <a:lvl5pPr>
              <a:defRPr sz="1900">
                <a:solidFill>
                  <a:schemeClr val="bg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309221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323" y="6351726"/>
            <a:ext cx="3860297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06373" y="6351726"/>
            <a:ext cx="1134184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1" name="object 3"/>
          <p:cNvSpPr/>
          <p:nvPr userDrawn="1"/>
        </p:nvSpPr>
        <p:spPr>
          <a:xfrm>
            <a:off x="674999" y="5878066"/>
            <a:ext cx="10980420" cy="100330"/>
          </a:xfrm>
          <a:custGeom>
            <a:avLst/>
            <a:gdLst/>
            <a:ahLst/>
            <a:cxnLst/>
            <a:rect l="l" t="t" r="r" b="b"/>
            <a:pathLst>
              <a:path w="10980420" h="100329">
                <a:moveTo>
                  <a:pt x="0" y="0"/>
                </a:moveTo>
                <a:lnTo>
                  <a:pt x="445300" y="0"/>
                </a:lnTo>
                <a:lnTo>
                  <a:pt x="598716" y="99783"/>
                </a:lnTo>
                <a:lnTo>
                  <a:pt x="728345" y="0"/>
                </a:lnTo>
                <a:lnTo>
                  <a:pt x="10980000" y="0"/>
                </a:lnTo>
              </a:path>
            </a:pathLst>
          </a:custGeom>
          <a:ln w="8801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4" t="30624" r="11400" b="31774"/>
          <a:stretch/>
        </p:blipFill>
        <p:spPr>
          <a:xfrm>
            <a:off x="10008000" y="6048000"/>
            <a:ext cx="210856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2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 userDrawn="1"/>
        </p:nvSpPr>
        <p:spPr>
          <a:xfrm>
            <a:off x="1" y="3321"/>
            <a:ext cx="12190413" cy="1770290"/>
          </a:xfrm>
          <a:custGeom>
            <a:avLst/>
            <a:gdLst/>
            <a:ahLst/>
            <a:cxnLst/>
            <a:rect l="l" t="t" r="r" b="b"/>
            <a:pathLst>
              <a:path w="12186285" h="1580515">
                <a:moveTo>
                  <a:pt x="0" y="1580184"/>
                </a:moveTo>
                <a:lnTo>
                  <a:pt x="12186005" y="1580184"/>
                </a:lnTo>
                <a:lnTo>
                  <a:pt x="12186005" y="0"/>
                </a:lnTo>
                <a:lnTo>
                  <a:pt x="0" y="0"/>
                </a:lnTo>
                <a:lnTo>
                  <a:pt x="0" y="15801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598" y="2061642"/>
            <a:ext cx="5386216" cy="639911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709715"/>
            <a:ext cx="5386216" cy="3312368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7214" y="2061642"/>
            <a:ext cx="5388332" cy="639911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709714"/>
            <a:ext cx="5388332" cy="331236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309221" cy="365210"/>
          </a:xfrm>
        </p:spPr>
        <p:txBody>
          <a:bodyPr/>
          <a:lstStyle/>
          <a:p>
            <a:fld id="{C22A78D1-4C59-4157-8F1B-3C88B9E5D2D9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08923" y="6357822"/>
            <a:ext cx="3860297" cy="36521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959401" y="6357822"/>
            <a:ext cx="805167" cy="365210"/>
          </a:xfrm>
        </p:spPr>
        <p:txBody>
          <a:bodyPr/>
          <a:lstStyle/>
          <a:p>
            <a:fld id="{25EC2E34-9840-4D02-90B4-30C010649BE7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object 3"/>
          <p:cNvSpPr/>
          <p:nvPr userDrawn="1"/>
        </p:nvSpPr>
        <p:spPr>
          <a:xfrm>
            <a:off x="674999" y="6137776"/>
            <a:ext cx="10980420" cy="100330"/>
          </a:xfrm>
          <a:custGeom>
            <a:avLst/>
            <a:gdLst/>
            <a:ahLst/>
            <a:cxnLst/>
            <a:rect l="l" t="t" r="r" b="b"/>
            <a:pathLst>
              <a:path w="10980420" h="100329">
                <a:moveTo>
                  <a:pt x="0" y="0"/>
                </a:moveTo>
                <a:lnTo>
                  <a:pt x="445300" y="0"/>
                </a:lnTo>
                <a:lnTo>
                  <a:pt x="598716" y="99783"/>
                </a:lnTo>
                <a:lnTo>
                  <a:pt x="728345" y="0"/>
                </a:lnTo>
                <a:lnTo>
                  <a:pt x="10980000" y="0"/>
                </a:lnTo>
              </a:path>
            </a:pathLst>
          </a:custGeom>
          <a:ln w="8801">
            <a:solidFill>
              <a:srgbClr val="4F5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7853" y="6353799"/>
            <a:ext cx="221304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8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/>
          <p:cNvSpPr/>
          <p:nvPr userDrawn="1"/>
        </p:nvSpPr>
        <p:spPr>
          <a:xfrm>
            <a:off x="0" y="1627136"/>
            <a:ext cx="12186285" cy="5222240"/>
          </a:xfrm>
          <a:custGeom>
            <a:avLst/>
            <a:gdLst/>
            <a:ahLst/>
            <a:cxnLst/>
            <a:rect l="l" t="t" r="r" b="b"/>
            <a:pathLst>
              <a:path w="12186285" h="5222240">
                <a:moveTo>
                  <a:pt x="0" y="5221897"/>
                </a:moveTo>
                <a:lnTo>
                  <a:pt x="12185992" y="5221897"/>
                </a:lnTo>
                <a:lnTo>
                  <a:pt x="12185992" y="0"/>
                </a:lnTo>
                <a:lnTo>
                  <a:pt x="0" y="0"/>
                </a:lnTo>
                <a:lnTo>
                  <a:pt x="0" y="5221897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598" y="2061642"/>
            <a:ext cx="5386216" cy="639911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709715"/>
            <a:ext cx="5386216" cy="3240359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  <a:lvl2pPr>
              <a:defRPr sz="27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100">
                <a:solidFill>
                  <a:schemeClr val="bg1"/>
                </a:solidFill>
              </a:defRPr>
            </a:lvl4pPr>
            <a:lvl5pPr>
              <a:defRPr sz="2100">
                <a:solidFill>
                  <a:schemeClr val="bg1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7214" y="2061642"/>
            <a:ext cx="5388332" cy="639911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709715"/>
            <a:ext cx="5388332" cy="324036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  <a:lvl2pPr>
              <a:defRPr sz="27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100">
                <a:solidFill>
                  <a:schemeClr val="bg1"/>
                </a:solidFill>
              </a:defRPr>
            </a:lvl4pPr>
            <a:lvl5pPr>
              <a:defRPr sz="2100">
                <a:solidFill>
                  <a:schemeClr val="bg1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521" y="6357822"/>
            <a:ext cx="1309221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2A78D1-4C59-4157-8F1B-3C88B9E5D2D9}" type="datetimeFigureOut">
              <a:rPr lang="nb-NO" smtClean="0"/>
              <a:pPr/>
              <a:t>02.05.2019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90750" y="6382122"/>
            <a:ext cx="3860297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951190" y="6382122"/>
            <a:ext cx="805167" cy="3652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C2E34-9840-4D02-90B4-30C010649BE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606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78D1-4C59-4157-8F1B-3C88B9E5D2D9}" type="datetimeFigureOut">
              <a:rPr lang="nb-NO" smtClean="0"/>
              <a:t>02.05.2019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C2E34-9840-4D02-90B4-30C010649B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79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52" r:id="rId6"/>
    <p:sldLayoutId id="2147483666" r:id="rId7"/>
    <p:sldLayoutId id="2147483653" r:id="rId8"/>
    <p:sldLayoutId id="2147483667" r:id="rId9"/>
    <p:sldLayoutId id="2147483668" r:id="rId10"/>
    <p:sldLayoutId id="2147483654" r:id="rId11"/>
    <p:sldLayoutId id="2147483663" r:id="rId12"/>
    <p:sldLayoutId id="2147483664" r:id="rId13"/>
    <p:sldLayoutId id="2147483665" r:id="rId14"/>
    <p:sldLayoutId id="2147483655" r:id="rId15"/>
    <p:sldLayoutId id="2147483662" r:id="rId16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Open Sans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Open Sans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Open Sans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Open Sans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Open Sans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398" y="2277666"/>
            <a:ext cx="3456384" cy="4935206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95325" y="2133600"/>
            <a:ext cx="7560121" cy="2592338"/>
          </a:xfrm>
        </p:spPr>
        <p:txBody>
          <a:bodyPr>
            <a:normAutofit/>
          </a:bodyPr>
          <a:lstStyle/>
          <a:p>
            <a:r>
              <a:rPr lang="nb-NO" sz="3600" dirty="0"/>
              <a:t>1910 døde pasienter</a:t>
            </a:r>
          </a:p>
          <a:p>
            <a:r>
              <a:rPr lang="nb-NO" sz="1800" b="0" dirty="0"/>
              <a:t>Selvmord i psykisk helsevern og tverrfaglig spesialisert rusbehandling 2008 til 2015 – en nasjonal registerstudie</a:t>
            </a:r>
          </a:p>
          <a:p>
            <a:endParaRPr lang="nb-NO" sz="2000" dirty="0"/>
          </a:p>
          <a:p>
            <a:r>
              <a:rPr lang="nb-NO" sz="2000" dirty="0"/>
              <a:t>UTVALGTE HOVEDFUNN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5754" y="4509576"/>
            <a:ext cx="6953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FF0000"/>
                </a:solidFill>
              </a:rPr>
              <a:t>NB: Denne PowerPoint-presentasjonen er beskyttet av </a:t>
            </a:r>
            <a:r>
              <a:rPr lang="nb-NO" sz="1600" dirty="0" smtClean="0">
                <a:solidFill>
                  <a:srgbClr val="FF0000"/>
                </a:solidFill>
              </a:rPr>
              <a:t>opphavsrett </a:t>
            </a:r>
            <a:r>
              <a:rPr lang="nb-NO" sz="1600" dirty="0" smtClean="0">
                <a:solidFill>
                  <a:srgbClr val="FF0000"/>
                </a:solidFill>
              </a:rPr>
              <a:t>CC </a:t>
            </a:r>
            <a:r>
              <a:rPr lang="nb-NO" sz="1600" dirty="0">
                <a:solidFill>
                  <a:srgbClr val="FF0000"/>
                </a:solidFill>
              </a:rPr>
              <a:t>BY-NC-ND. 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754" y="4941962"/>
            <a:ext cx="585862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solidFill>
                  <a:schemeClr val="bg1"/>
                </a:solidFill>
              </a:rPr>
              <a:t>Vennligst referer på følende måte:</a:t>
            </a:r>
          </a:p>
          <a:p>
            <a:endParaRPr lang="nb-NO" sz="1050" b="1" dirty="0">
              <a:solidFill>
                <a:schemeClr val="bg1"/>
              </a:solidFill>
            </a:endParaRPr>
          </a:p>
          <a:p>
            <a:r>
              <a:rPr lang="nb-NO" sz="10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1000" i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10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22" y="6022082"/>
            <a:ext cx="792088" cy="27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0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21" y="414169"/>
            <a:ext cx="10971372" cy="1003798"/>
          </a:xfrm>
        </p:spPr>
        <p:txBody>
          <a:bodyPr>
            <a:normAutofit fontScale="90000"/>
          </a:bodyPr>
          <a:lstStyle/>
          <a:p>
            <a:pPr algn="ctr"/>
            <a:r>
              <a:rPr lang="nb-NO" sz="2700" dirty="0"/>
              <a:t/>
            </a:r>
            <a:br>
              <a:rPr lang="nb-NO" sz="2700" dirty="0"/>
            </a:br>
            <a:r>
              <a:rPr lang="nb-NO" sz="2700" dirty="0"/>
              <a:t>Hoveddiagnoser </a:t>
            </a:r>
            <a:r>
              <a:rPr lang="nb-NO" sz="3100" dirty="0"/>
              <a:t/>
            </a:r>
            <a:br>
              <a:rPr lang="nb-NO" sz="3100" dirty="0"/>
            </a:br>
            <a:r>
              <a:rPr lang="nb-NO" sz="2200" dirty="0"/>
              <a:t>blant personer døde i selvmord innen ett år etter siste kontakt med psykisk helsevern</a:t>
            </a:r>
            <a:r>
              <a:rPr lang="nb-NO" dirty="0"/>
              <a:t/>
            </a:r>
            <a:br>
              <a:rPr lang="nb-NO" dirty="0"/>
            </a:b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54" y="1780137"/>
            <a:ext cx="5548260" cy="4064077"/>
          </a:xfrm>
        </p:spPr>
      </p:pic>
      <p:sp>
        <p:nvSpPr>
          <p:cNvPr id="6" name="TextBox 5"/>
          <p:cNvSpPr txBox="1"/>
          <p:nvPr/>
        </p:nvSpPr>
        <p:spPr>
          <a:xfrm>
            <a:off x="7319342" y="2662842"/>
            <a:ext cx="3096343" cy="58477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32 % affektive tilstander</a:t>
            </a:r>
          </a:p>
          <a:p>
            <a:pPr algn="ctr"/>
            <a:r>
              <a:rPr lang="nb-N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hvorav 82 % depresjon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9342" y="3645818"/>
            <a:ext cx="3096343" cy="33855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24 % uspesifiserte tilstander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2678" y="6233572"/>
            <a:ext cx="590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i="1" dirty="0"/>
              <a:t>Note: </a:t>
            </a:r>
            <a:r>
              <a:rPr lang="nb-NO" sz="1050" dirty="0"/>
              <a:t>Grupperte hoveddiagnoser (ICD-10) blant personer med siste kontakt i psykisk helsevern innen ett år før selvmord i 2008-2015 </a:t>
            </a:r>
            <a:r>
              <a:rPr lang="nb-NO" sz="1050" i="1" dirty="0"/>
              <a:t>(N </a:t>
            </a:r>
            <a:r>
              <a:rPr lang="nb-NO" sz="1050" dirty="0"/>
              <a:t>= 1515)</a:t>
            </a:r>
            <a:r>
              <a:rPr lang="nb-NO" sz="1050" i="1" dirty="0"/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099" y="4845051"/>
            <a:ext cx="2194750" cy="93886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521" y="584421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</p:spTree>
    <p:extLst>
      <p:ext uri="{BB962C8B-B14F-4D97-AF65-F5344CB8AC3E}">
        <p14:creationId xmlns:p14="http://schemas.microsoft.com/office/powerpoint/2010/main" val="233262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Clippi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910" y="610034"/>
            <a:ext cx="6500778" cy="4680935"/>
          </a:xfr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630710" y="6177886"/>
            <a:ext cx="8640960" cy="4874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Open Sans"/>
                <a:ea typeface="+mj-ea"/>
                <a:cs typeface="+mj-cs"/>
              </a:defRPr>
            </a:lvl1pPr>
          </a:lstStyle>
          <a:p>
            <a:r>
              <a:rPr lang="nb-NO" sz="2500" b="1" dirty="0">
                <a:solidFill>
                  <a:schemeClr val="bg1"/>
                </a:solidFill>
              </a:rPr>
              <a:t>Kobling og uttrekk av registerdata fra DÅR og NPR</a:t>
            </a:r>
            <a:endParaRPr lang="nb-NO" sz="18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1" y="392174"/>
            <a:ext cx="2195877" cy="9361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6033" y="559003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</p:spTree>
    <p:extLst>
      <p:ext uri="{BB962C8B-B14F-4D97-AF65-F5344CB8AC3E}">
        <p14:creationId xmlns:p14="http://schemas.microsoft.com/office/powerpoint/2010/main" val="76290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2400" dirty="0"/>
              <a:t>Andel personer i kontakt med spesialisthelsetjenestene for psykisk helse og rus siste år før selvmord (</a:t>
            </a:r>
            <a:r>
              <a:rPr lang="nb-NO" sz="2400" i="1" dirty="0"/>
              <a:t>N</a:t>
            </a:r>
            <a:r>
              <a:rPr lang="nb-NO" sz="2400" dirty="0"/>
              <a:t> = 1910)</a:t>
            </a:r>
            <a:br>
              <a:rPr lang="nb-NO" sz="2400" dirty="0"/>
            </a:br>
            <a:r>
              <a:rPr lang="nb-NO" sz="2400" dirty="0"/>
              <a:t>2008–2015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0631" y="1992353"/>
            <a:ext cx="6840760" cy="38518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63646" y="2800093"/>
            <a:ext cx="2016224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43 % </a:t>
            </a:r>
          </a:p>
          <a:p>
            <a:pPr algn="ctr"/>
            <a:r>
              <a:rPr lang="nb-N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 alle selvmord </a:t>
            </a:r>
          </a:p>
          <a:p>
            <a:pPr algn="ctr"/>
            <a:r>
              <a:rPr lang="nb-N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perioden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6694" y="6233572"/>
            <a:ext cx="56166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i="1" dirty="0"/>
              <a:t>Note: </a:t>
            </a:r>
            <a:r>
              <a:rPr lang="nb-NO" sz="1050" dirty="0"/>
              <a:t>2008 inkluderer ikke personer med kontakt i år 2007 eller data fra TSB.</a:t>
            </a:r>
          </a:p>
          <a:p>
            <a:r>
              <a:rPr lang="nb-NO" sz="1050" dirty="0"/>
              <a:t>Data på selvmord blant personer uten kontakt hentet fra FHI statistikkbank 21.03.2018.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099" y="4845051"/>
            <a:ext cx="2194750" cy="9388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521" y="584421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</p:spTree>
    <p:extLst>
      <p:ext uri="{BB962C8B-B14F-4D97-AF65-F5344CB8AC3E}">
        <p14:creationId xmlns:p14="http://schemas.microsoft.com/office/powerpoint/2010/main" val="187923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400" dirty="0"/>
              <a:t>Fordeling av selvmord i de ulike spesialisthelsetjenestene </a:t>
            </a:r>
            <a:br>
              <a:rPr lang="nb-NO" sz="2400" dirty="0"/>
            </a:br>
            <a:r>
              <a:rPr lang="nb-NO" sz="2400" dirty="0"/>
              <a:t>perioden 2008–2015 samlet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11" y="2009344"/>
            <a:ext cx="6603665" cy="3960812"/>
          </a:xfrm>
        </p:spPr>
      </p:pic>
      <p:sp>
        <p:nvSpPr>
          <p:cNvPr id="5" name="TextBox 4"/>
          <p:cNvSpPr txBox="1"/>
          <p:nvPr/>
        </p:nvSpPr>
        <p:spPr>
          <a:xfrm>
            <a:off x="2350790" y="1948035"/>
            <a:ext cx="648072" cy="253916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87,5 %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98372" y="4260476"/>
            <a:ext cx="648072" cy="253916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15,5 %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1110" y="4540663"/>
            <a:ext cx="648072" cy="253916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10,4 %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43278" y="4806313"/>
            <a:ext cx="648072" cy="253916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2,4 %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15486" y="3168181"/>
            <a:ext cx="2520280" cy="95410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17,6 % </a:t>
            </a:r>
          </a:p>
          <a:p>
            <a:pPr algn="ctr"/>
            <a:r>
              <a:rPr lang="nb-NO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hadde kontakt med mer enn én sektor siste år før de døde i selvmord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14686" y="6310114"/>
            <a:ext cx="56886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i="1" dirty="0"/>
              <a:t>Note: </a:t>
            </a:r>
            <a:r>
              <a:rPr lang="nb-NO" sz="1050" dirty="0"/>
              <a:t>Mørkeblå søyle viser antall med siste kontakt i aktuell sektor før selvmord, lyseblå viser antall som hadde hatt kontakt med sektoren siste år før selvmord. Sistnevnte er ikke gjensidig utelukkende.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099" y="4845051"/>
            <a:ext cx="2194750" cy="9388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9521" y="584421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</p:spTree>
    <p:extLst>
      <p:ext uri="{BB962C8B-B14F-4D97-AF65-F5344CB8AC3E}">
        <p14:creationId xmlns:p14="http://schemas.microsoft.com/office/powerpoint/2010/main" val="140426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2000" dirty="0"/>
              <a:t>Kjønnsfordeling:</a:t>
            </a:r>
            <a:r>
              <a:rPr lang="nb-NO" sz="2800" dirty="0"/>
              <a:t/>
            </a:r>
            <a:br>
              <a:rPr lang="nb-NO" sz="2800" dirty="0"/>
            </a:br>
            <a:r>
              <a:rPr lang="nb-NO" sz="2400" dirty="0"/>
              <a:t>Flest selvmord blant menn både med og uten kontakt med tjenestene</a:t>
            </a:r>
            <a:br>
              <a:rPr lang="nb-NO" sz="2400" dirty="0"/>
            </a:br>
            <a:r>
              <a:rPr lang="nb-NO" sz="2400" dirty="0"/>
              <a:t>Større andel kvinner i kontakt med tjenestene før selvmord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07" y="2061642"/>
            <a:ext cx="6716776" cy="367021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748" y="2709714"/>
            <a:ext cx="3609145" cy="16826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2678" y="6233572"/>
            <a:ext cx="590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i="1" dirty="0"/>
              <a:t>Note: </a:t>
            </a:r>
            <a:r>
              <a:rPr lang="nb-NO" sz="1050" dirty="0"/>
              <a:t>Personer i kontakt med spesialisthelsetjenestene for psykisk helse og rus siste år før selvmord 2008-2015.</a:t>
            </a:r>
            <a:r>
              <a:rPr lang="nb-NO" sz="1050" i="1" dirty="0"/>
              <a:t> </a:t>
            </a:r>
            <a:r>
              <a:rPr lang="nb-NO" sz="1050" dirty="0"/>
              <a:t>Data på selvmord blant personer uten kontakt hentet fra FHI statistikkbank 21.03.2018.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099" y="4845051"/>
            <a:ext cx="2194750" cy="9388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521" y="584421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</p:spTree>
    <p:extLst>
      <p:ext uri="{BB962C8B-B14F-4D97-AF65-F5344CB8AC3E}">
        <p14:creationId xmlns:p14="http://schemas.microsoft.com/office/powerpoint/2010/main" val="56621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2200" dirty="0"/>
              <a:t>Alder:</a:t>
            </a:r>
            <a:r>
              <a:rPr lang="nb-NO" sz="2800" dirty="0"/>
              <a:t/>
            </a:r>
            <a:br>
              <a:rPr lang="nb-NO" sz="2800" dirty="0"/>
            </a:br>
            <a:r>
              <a:rPr lang="nb-NO" sz="2700" dirty="0"/>
              <a:t>Mindre kontakt med tjenestene før selvmord i de eldste aldersgruppene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1" y="2099312"/>
            <a:ext cx="6421789" cy="360713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273" y="2357215"/>
            <a:ext cx="3828620" cy="23105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42447" y="1930035"/>
            <a:ext cx="2448272" cy="338554"/>
          </a:xfrm>
          <a:prstGeom prst="rect">
            <a:avLst/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Antall i kontakt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92223" y="1945094"/>
            <a:ext cx="3456384" cy="338554"/>
          </a:xfrm>
          <a:prstGeom prst="rect">
            <a:avLst/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Andel av alle selvmord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2678" y="6233572"/>
            <a:ext cx="590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i="1" dirty="0"/>
              <a:t>Note: </a:t>
            </a:r>
            <a:r>
              <a:rPr lang="nb-NO" sz="1050" dirty="0"/>
              <a:t>Personer i kontakt med spesialisthelsetjenestene for psykisk helse og rus siste år før selvmord 2008-2015.</a:t>
            </a:r>
            <a:r>
              <a:rPr lang="nb-NO" sz="1050" i="1" dirty="0"/>
              <a:t> </a:t>
            </a:r>
            <a:r>
              <a:rPr lang="nb-NO" sz="1050" dirty="0"/>
              <a:t>Data på selvmord blant personer uten kontakt hentet fra FHI statistikkbank 21.03.2018.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099" y="4845051"/>
            <a:ext cx="2194750" cy="9388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9521" y="584421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</p:spTree>
    <p:extLst>
      <p:ext uri="{BB962C8B-B14F-4D97-AF65-F5344CB8AC3E}">
        <p14:creationId xmlns:p14="http://schemas.microsoft.com/office/powerpoint/2010/main" val="181603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2200" dirty="0"/>
              <a:t>Av personer i kontakt med psykisk helsevern siste år før selvmord (</a:t>
            </a:r>
            <a:r>
              <a:rPr lang="nb-NO" sz="2200" i="1" dirty="0"/>
              <a:t>N</a:t>
            </a:r>
            <a:r>
              <a:rPr lang="nb-NO" sz="2200" dirty="0"/>
              <a:t> = 1671) hadde </a:t>
            </a:r>
            <a:r>
              <a:rPr lang="nb-NO" sz="2000" dirty="0"/>
              <a:t/>
            </a:r>
            <a:br>
              <a:rPr lang="nb-NO" sz="2000" dirty="0"/>
            </a:br>
            <a:r>
              <a:rPr lang="nb-NO" sz="2700" dirty="0"/>
              <a:t>66,5% (</a:t>
            </a:r>
            <a:r>
              <a:rPr lang="nb-NO" sz="2700" i="1" dirty="0"/>
              <a:t>N</a:t>
            </a:r>
            <a:r>
              <a:rPr lang="nb-NO" sz="2700" dirty="0"/>
              <a:t> = 1112) hatt én eller flere innleggelser</a:t>
            </a:r>
            <a:endParaRPr lang="nb-NO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166" y="1963186"/>
            <a:ext cx="3829649" cy="3278054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30" y="2565698"/>
            <a:ext cx="4104456" cy="27332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099" y="4845051"/>
            <a:ext cx="2194750" cy="9388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521" y="584421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</p:spTree>
    <p:extLst>
      <p:ext uri="{BB962C8B-B14F-4D97-AF65-F5344CB8AC3E}">
        <p14:creationId xmlns:p14="http://schemas.microsoft.com/office/powerpoint/2010/main" val="87632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400" dirty="0"/>
              <a:t>Selvmord blant personer med døgnopphold i psykisk helsevern</a:t>
            </a:r>
            <a:br>
              <a:rPr lang="nb-NO" sz="2400" dirty="0"/>
            </a:br>
            <a:r>
              <a:rPr lang="nb-NO" sz="2400" dirty="0"/>
              <a:t> skjer ofte nært i tid etter utskrivelse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8" y="1845618"/>
            <a:ext cx="5616624" cy="4910018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317" y="2574990"/>
            <a:ext cx="4002154" cy="20048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4927" y="3841172"/>
            <a:ext cx="2520280" cy="73866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50 % av selvmordene</a:t>
            </a:r>
          </a:p>
          <a:p>
            <a:pPr algn="ctr"/>
            <a:r>
              <a:rPr lang="nb-NO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skjedde innen 30 dager etter utskrivelse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099" y="4845051"/>
            <a:ext cx="2194750" cy="9388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75082" y="202688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</p:spTree>
    <p:extLst>
      <p:ext uri="{BB962C8B-B14F-4D97-AF65-F5344CB8AC3E}">
        <p14:creationId xmlns:p14="http://schemas.microsoft.com/office/powerpoint/2010/main" val="276752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21" y="414169"/>
            <a:ext cx="10971372" cy="1003798"/>
          </a:xfrm>
        </p:spPr>
        <p:txBody>
          <a:bodyPr>
            <a:normAutofit fontScale="90000"/>
          </a:bodyPr>
          <a:lstStyle/>
          <a:p>
            <a:pPr algn="ctr"/>
            <a:r>
              <a:rPr lang="nb-NO" sz="2700" dirty="0"/>
              <a:t/>
            </a:r>
            <a:br>
              <a:rPr lang="nb-NO" sz="2700" dirty="0"/>
            </a:br>
            <a:r>
              <a:rPr lang="nb-NO" sz="3100" dirty="0" smtClean="0"/>
              <a:t>Selvmordsmetoder</a:t>
            </a:r>
            <a:br>
              <a:rPr lang="nb-NO" sz="3100" dirty="0" smtClean="0"/>
            </a:br>
            <a:r>
              <a:rPr lang="nb-NO" sz="2700" dirty="0" smtClean="0"/>
              <a:t>blant personer i kontakt med psykisk helsevern siste år</a:t>
            </a:r>
            <a:r>
              <a:rPr lang="nb-NO" dirty="0"/>
              <a:t/>
            </a:r>
            <a:br>
              <a:rPr lang="nb-NO" dirty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42678" y="6233572"/>
            <a:ext cx="590465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i="1" dirty="0"/>
              <a:t>Note: </a:t>
            </a:r>
            <a:r>
              <a:rPr lang="nb-NO" sz="1050" dirty="0" smtClean="0"/>
              <a:t>Innlagt refererer til pasienter under døgnopphold på dødstidspunktet – inkludert pasienter på permisjon eller som har rømt. Ikke innlagte pasienter viser til alle andre personer i kontakt med PHV siste år før selvmord</a:t>
            </a:r>
            <a:endParaRPr lang="nb-NO" sz="105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3099" y="4845051"/>
            <a:ext cx="2194750" cy="93886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521" y="5844214"/>
            <a:ext cx="585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Walby, F.A., Myhre, M.Ø, Kildahl, A.T. (2018). </a:t>
            </a:r>
            <a:r>
              <a:rPr lang="nb-NO" sz="600" i="1" dirty="0">
                <a:ea typeface="Open Sans" panose="020B0606030504020204" pitchFamily="34" charset="0"/>
                <a:cs typeface="Open Sans" panose="020B0606030504020204" pitchFamily="34" charset="0"/>
              </a:rPr>
              <a:t>1910 døde pasienter: Selvmord i psykisk helsevern og tverrfaglig spesialisert rusbehandling 2008 til 2015 – en nasjonal registerstudie. </a:t>
            </a:r>
            <a:r>
              <a:rPr lang="nb-NO" sz="600" dirty="0">
                <a:ea typeface="Open Sans" panose="020B0606030504020204" pitchFamily="34" charset="0"/>
                <a:cs typeface="Open Sans" panose="020B0606030504020204" pitchFamily="34" charset="0"/>
              </a:rPr>
              <a:t>Nasjonalt kartleggingssystem for selvmord i psykisk helsevern og tverrfaglig spesialisert rusbehandling. </a:t>
            </a: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1" y="2564768"/>
            <a:ext cx="8297162" cy="3167087"/>
          </a:xfrm>
        </p:spPr>
      </p:pic>
      <p:sp>
        <p:nvSpPr>
          <p:cNvPr id="12" name="TextBox 11"/>
          <p:cNvSpPr txBox="1"/>
          <p:nvPr/>
        </p:nvSpPr>
        <p:spPr>
          <a:xfrm>
            <a:off x="694606" y="1979993"/>
            <a:ext cx="8424936" cy="584775"/>
          </a:xfrm>
          <a:prstGeom prst="rect">
            <a:avLst/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Selvmordsmetoder blant personer i kontakt med PHV siste år (</a:t>
            </a:r>
            <a:r>
              <a:rPr lang="nb-NO" sz="16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nb-NO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1671), fordelt på hvorvidt pasienten var innlagt eller ikke</a:t>
            </a:r>
            <a:endParaRPr lang="nb-NO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3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rtleggingssystem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6DAF"/>
      </a:accent1>
      <a:accent2>
        <a:srgbClr val="8DADCB"/>
      </a:accent2>
      <a:accent3>
        <a:srgbClr val="4F5966"/>
      </a:accent3>
      <a:accent4>
        <a:srgbClr val="FFE280"/>
      </a:accent4>
      <a:accent5>
        <a:srgbClr val="FABD69"/>
      </a:accent5>
      <a:accent6>
        <a:srgbClr val="9C6AA4"/>
      </a:accent6>
      <a:hlink>
        <a:srgbClr val="67C0C5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mal_kartlsys_grå.potx" id="{A1768F12-F404-407B-9B7A-A506C8C16107}" vid="{CB1D6193-3680-49F0-BE66-B97E6C759D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659EC12708AA4FA29A4597838A7C44" ma:contentTypeVersion="8" ma:contentTypeDescription="Opprett et nytt dokument." ma:contentTypeScope="" ma:versionID="4ccfd7abe31e9dcffed77ff8a7b961a8">
  <xsd:schema xmlns:xsd="http://www.w3.org/2001/XMLSchema" xmlns:xs="http://www.w3.org/2001/XMLSchema" xmlns:p="http://schemas.microsoft.com/office/2006/metadata/properties" xmlns:ns2="7c436a1f-80a0-4d6a-9daa-c10a0a6c7265" xmlns:ns3="2e393561-eae3-4058-b28b-3aeb1e2aae59" targetNamespace="http://schemas.microsoft.com/office/2006/metadata/properties" ma:root="true" ma:fieldsID="596cb6d56c3d7e5da385de9573109ba6" ns2:_="" ns3:_="">
    <xsd:import namespace="7c436a1f-80a0-4d6a-9daa-c10a0a6c7265"/>
    <xsd:import namespace="2e393561-eae3-4058-b28b-3aeb1e2aae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36a1f-80a0-4d6a-9daa-c10a0a6c72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393561-eae3-4058-b28b-3aeb1e2aae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BFB254-0AE7-4A39-B8DA-6A5A1A78B405}">
  <ds:schemaRefs>
    <ds:schemaRef ds:uri="http://schemas.microsoft.com/office/2006/documentManagement/types"/>
    <ds:schemaRef ds:uri="http://purl.org/dc/terms/"/>
    <ds:schemaRef ds:uri="7c436a1f-80a0-4d6a-9daa-c10a0a6c7265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2e393561-eae3-4058-b28b-3aeb1e2aae59"/>
  </ds:schemaRefs>
</ds:datastoreItem>
</file>

<file path=customXml/itemProps2.xml><?xml version="1.0" encoding="utf-8"?>
<ds:datastoreItem xmlns:ds="http://schemas.openxmlformats.org/officeDocument/2006/customXml" ds:itemID="{A5C847EA-FCE5-4693-9432-97199CAB57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EBEF99-876C-4328-856A-3F01D511AB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36a1f-80a0-4d6a-9daa-c10a0a6c7265"/>
    <ds:schemaRef ds:uri="2e393561-eae3-4058-b28b-3aeb1e2aae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ppmal_kartlsys_grå</Template>
  <TotalTime>3128</TotalTime>
  <Words>844</Words>
  <Application>Microsoft Office PowerPoint</Application>
  <PresentationFormat>Custom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Andel personer i kontakt med spesialisthelsetjenestene for psykisk helse og rus siste år før selvmord (N = 1910) 2008–2015</vt:lpstr>
      <vt:lpstr>Fordeling av selvmord i de ulike spesialisthelsetjenestene  perioden 2008–2015 samlet</vt:lpstr>
      <vt:lpstr>Kjønnsfordeling: Flest selvmord blant menn både med og uten kontakt med tjenestene Større andel kvinner i kontakt med tjenestene før selvmord</vt:lpstr>
      <vt:lpstr>Alder: Mindre kontakt med tjenestene før selvmord i de eldste aldersgruppene</vt:lpstr>
      <vt:lpstr>Av personer i kontakt med psykisk helsevern siste år før selvmord (N = 1671) hadde  66,5% (N = 1112) hatt én eller flere innleggelser</vt:lpstr>
      <vt:lpstr>Selvmord blant personer med døgnopphold i psykisk helsevern  skjer ofte nært i tid etter utskrivelse</vt:lpstr>
      <vt:lpstr> Selvmordsmetoder blant personer i kontakt med psykisk helsevern siste år </vt:lpstr>
      <vt:lpstr> Hoveddiagnoser  blant personer døde i selvmord innen ett år etter siste kontakt med psykisk helsevern 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Anine Therese Kildahl</dc:creator>
  <cp:lastModifiedBy>Anine Therese Kildahl</cp:lastModifiedBy>
  <cp:revision>42</cp:revision>
  <dcterms:created xsi:type="dcterms:W3CDTF">2019-01-21T12:45:41Z</dcterms:created>
  <dcterms:modified xsi:type="dcterms:W3CDTF">2019-05-02T13:21:37Z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0x0101000E659EC12708AA4FA29A4597838A7C44</vt:lpwstr>
  </property>
  <property fmtid="{D5CDD505-2E9C-101B-9397-08002B2CF9AE}" pid="3" name="AuthorIds_UIVersion_2560">
    <vt:lpwstr>6</vt:lpwstr>
  </property>
  <property fmtid="{D5CDD505-2E9C-101B-9397-08002B2CF9AE}" pid="4" name="AuthorIds_UIVersion_3072">
    <vt:lpwstr>6</vt:lpwstr>
  </property>
</Properties>
</file>