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302" r:id="rId6"/>
    <p:sldId id="337" r:id="rId7"/>
    <p:sldId id="338" r:id="rId8"/>
    <p:sldId id="267" r:id="rId9"/>
    <p:sldId id="265" r:id="rId10"/>
    <p:sldId id="340" r:id="rId11"/>
    <p:sldId id="284" r:id="rId12"/>
    <p:sldId id="285" r:id="rId13"/>
    <p:sldId id="332" r:id="rId14"/>
    <p:sldId id="287" r:id="rId15"/>
    <p:sldId id="330" r:id="rId16"/>
    <p:sldId id="289" r:id="rId17"/>
    <p:sldId id="329" r:id="rId18"/>
    <p:sldId id="313" r:id="rId19"/>
    <p:sldId id="328" r:id="rId20"/>
    <p:sldId id="293" r:id="rId21"/>
    <p:sldId id="294" r:id="rId22"/>
    <p:sldId id="327" r:id="rId23"/>
  </p:sldIdLst>
  <p:sldSz cx="12190413" cy="6859588"/>
  <p:notesSz cx="9144000" cy="6858000"/>
  <p:defaultTextStyle>
    <a:defPPr>
      <a:defRPr lang="nb-NO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rik Andreas Walby" initials="FAW" lastIdx="3" clrIdx="0">
    <p:extLst>
      <p:ext uri="{19B8F6BF-5375-455C-9EA6-DF929625EA0E}">
        <p15:presenceInfo xmlns:p15="http://schemas.microsoft.com/office/powerpoint/2012/main" userId="S-1-5-21-1927809936-1189766144-1318725885-60741" providerId="AD"/>
      </p:ext>
    </p:extLst>
  </p:cmAuthor>
  <p:cmAuthor id="2" name="Helene Astrup" initials="HA" lastIdx="8" clrIdx="1">
    <p:extLst>
      <p:ext uri="{19B8F6BF-5375-455C-9EA6-DF929625EA0E}">
        <p15:presenceInfo xmlns:p15="http://schemas.microsoft.com/office/powerpoint/2012/main" userId="S-1-5-21-1927809936-1189766144-1318725885-3170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E1E1"/>
    <a:srgbClr val="67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1AD229-DBD3-4353-98DA-8A964403A246}" v="6" dt="2021-10-27T07:16:06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92" y="-53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rik Andreas Walby" userId="da30ecd8-6d63-4dde-8013-993d428230e2" providerId="ADAL" clId="{3A1AD229-DBD3-4353-98DA-8A964403A246}"/>
    <pc:docChg chg="undo custSel delSld modSld sldOrd">
      <pc:chgData name="Fredrik Andreas Walby" userId="da30ecd8-6d63-4dde-8013-993d428230e2" providerId="ADAL" clId="{3A1AD229-DBD3-4353-98DA-8A964403A246}" dt="2021-10-27T07:36:11.679" v="139" actId="20577"/>
      <pc:docMkLst>
        <pc:docMk/>
      </pc:docMkLst>
      <pc:sldChg chg="addSp modSp mod">
        <pc:chgData name="Fredrik Andreas Walby" userId="da30ecd8-6d63-4dde-8013-993d428230e2" providerId="ADAL" clId="{3A1AD229-DBD3-4353-98DA-8A964403A246}" dt="2021-10-27T07:23:38.683" v="120" actId="1076"/>
        <pc:sldMkLst>
          <pc:docMk/>
          <pc:sldMk cId="404645149" sldId="265"/>
        </pc:sldMkLst>
        <pc:spChg chg="mod">
          <ac:chgData name="Fredrik Andreas Walby" userId="da30ecd8-6d63-4dde-8013-993d428230e2" providerId="ADAL" clId="{3A1AD229-DBD3-4353-98DA-8A964403A246}" dt="2021-10-27T07:14:49.366" v="22" actId="20577"/>
          <ac:spMkLst>
            <pc:docMk/>
            <pc:sldMk cId="404645149" sldId="265"/>
            <ac:spMk id="2" creationId="{00000000-0000-0000-0000-000000000000}"/>
          </ac:spMkLst>
        </pc:spChg>
        <pc:spChg chg="mod">
          <ac:chgData name="Fredrik Andreas Walby" userId="da30ecd8-6d63-4dde-8013-993d428230e2" providerId="ADAL" clId="{3A1AD229-DBD3-4353-98DA-8A964403A246}" dt="2021-10-27T07:23:06.029" v="113" actId="14100"/>
          <ac:spMkLst>
            <pc:docMk/>
            <pc:sldMk cId="404645149" sldId="265"/>
            <ac:spMk id="3" creationId="{00000000-0000-0000-0000-000000000000}"/>
          </ac:spMkLst>
        </pc:spChg>
        <pc:spChg chg="mod">
          <ac:chgData name="Fredrik Andreas Walby" userId="da30ecd8-6d63-4dde-8013-993d428230e2" providerId="ADAL" clId="{3A1AD229-DBD3-4353-98DA-8A964403A246}" dt="2021-10-27T07:23:28.375" v="118" actId="1076"/>
          <ac:spMkLst>
            <pc:docMk/>
            <pc:sldMk cId="404645149" sldId="265"/>
            <ac:spMk id="5" creationId="{00000000-0000-0000-0000-000000000000}"/>
          </ac:spMkLst>
        </pc:spChg>
        <pc:spChg chg="mod">
          <ac:chgData name="Fredrik Andreas Walby" userId="da30ecd8-6d63-4dde-8013-993d428230e2" providerId="ADAL" clId="{3A1AD229-DBD3-4353-98DA-8A964403A246}" dt="2021-10-27T07:23:25.344" v="117" actId="1076"/>
          <ac:spMkLst>
            <pc:docMk/>
            <pc:sldMk cId="404645149" sldId="265"/>
            <ac:spMk id="6" creationId="{00000000-0000-0000-0000-000000000000}"/>
          </ac:spMkLst>
        </pc:spChg>
        <pc:spChg chg="mod">
          <ac:chgData name="Fredrik Andreas Walby" userId="da30ecd8-6d63-4dde-8013-993d428230e2" providerId="ADAL" clId="{3A1AD229-DBD3-4353-98DA-8A964403A246}" dt="2021-10-27T07:23:33.620" v="119" actId="1076"/>
          <ac:spMkLst>
            <pc:docMk/>
            <pc:sldMk cId="404645149" sldId="265"/>
            <ac:spMk id="7" creationId="{00000000-0000-0000-0000-000000000000}"/>
          </ac:spMkLst>
        </pc:spChg>
        <pc:spChg chg="mod">
          <ac:chgData name="Fredrik Andreas Walby" userId="da30ecd8-6d63-4dde-8013-993d428230e2" providerId="ADAL" clId="{3A1AD229-DBD3-4353-98DA-8A964403A246}" dt="2021-10-27T07:16:00.209" v="23" actId="1076"/>
          <ac:spMkLst>
            <pc:docMk/>
            <pc:sldMk cId="404645149" sldId="265"/>
            <ac:spMk id="8" creationId="{00000000-0000-0000-0000-000000000000}"/>
          </ac:spMkLst>
        </pc:spChg>
        <pc:spChg chg="add mod">
          <ac:chgData name="Fredrik Andreas Walby" userId="da30ecd8-6d63-4dde-8013-993d428230e2" providerId="ADAL" clId="{3A1AD229-DBD3-4353-98DA-8A964403A246}" dt="2021-10-27T07:23:38.683" v="120" actId="1076"/>
          <ac:spMkLst>
            <pc:docMk/>
            <pc:sldMk cId="404645149" sldId="265"/>
            <ac:spMk id="9" creationId="{03480350-A6AD-46F9-807A-6248A5539D35}"/>
          </ac:spMkLst>
        </pc:spChg>
      </pc:sldChg>
      <pc:sldChg chg="delCm">
        <pc:chgData name="Fredrik Andreas Walby" userId="da30ecd8-6d63-4dde-8013-993d428230e2" providerId="ADAL" clId="{3A1AD229-DBD3-4353-98DA-8A964403A246}" dt="2021-10-27T07:21:52.516" v="96" actId="1592"/>
        <pc:sldMkLst>
          <pc:docMk/>
          <pc:sldMk cId="2208212593" sldId="267"/>
        </pc:sldMkLst>
      </pc:sldChg>
      <pc:sldChg chg="delCm">
        <pc:chgData name="Fredrik Andreas Walby" userId="da30ecd8-6d63-4dde-8013-993d428230e2" providerId="ADAL" clId="{3A1AD229-DBD3-4353-98DA-8A964403A246}" dt="2021-10-27T07:24:09.700" v="121" actId="1592"/>
        <pc:sldMkLst>
          <pc:docMk/>
          <pc:sldMk cId="3589612337" sldId="277"/>
        </pc:sldMkLst>
      </pc:sldChg>
      <pc:sldChg chg="delCm">
        <pc:chgData name="Fredrik Andreas Walby" userId="da30ecd8-6d63-4dde-8013-993d428230e2" providerId="ADAL" clId="{3A1AD229-DBD3-4353-98DA-8A964403A246}" dt="2021-10-27T07:24:31.242" v="122" actId="1592"/>
        <pc:sldMkLst>
          <pc:docMk/>
          <pc:sldMk cId="320829179" sldId="282"/>
        </pc:sldMkLst>
      </pc:sldChg>
      <pc:sldChg chg="modSp mod">
        <pc:chgData name="Fredrik Andreas Walby" userId="da30ecd8-6d63-4dde-8013-993d428230e2" providerId="ADAL" clId="{3A1AD229-DBD3-4353-98DA-8A964403A246}" dt="2021-10-27T07:21:29.932" v="95" actId="20577"/>
        <pc:sldMkLst>
          <pc:docMk/>
          <pc:sldMk cId="793873906" sldId="298"/>
        </pc:sldMkLst>
        <pc:spChg chg="mod">
          <ac:chgData name="Fredrik Andreas Walby" userId="da30ecd8-6d63-4dde-8013-993d428230e2" providerId="ADAL" clId="{3A1AD229-DBD3-4353-98DA-8A964403A246}" dt="2021-10-27T07:21:29.932" v="95" actId="20577"/>
          <ac:spMkLst>
            <pc:docMk/>
            <pc:sldMk cId="793873906" sldId="298"/>
            <ac:spMk id="3" creationId="{00000000-0000-0000-0000-000000000000}"/>
          </ac:spMkLst>
        </pc:spChg>
      </pc:sldChg>
      <pc:sldChg chg="modSp mod">
        <pc:chgData name="Fredrik Andreas Walby" userId="da30ecd8-6d63-4dde-8013-993d428230e2" providerId="ADAL" clId="{3A1AD229-DBD3-4353-98DA-8A964403A246}" dt="2021-10-27T07:36:11.679" v="139" actId="20577"/>
        <pc:sldMkLst>
          <pc:docMk/>
          <pc:sldMk cId="2682454666" sldId="304"/>
        </pc:sldMkLst>
        <pc:spChg chg="mod">
          <ac:chgData name="Fredrik Andreas Walby" userId="da30ecd8-6d63-4dde-8013-993d428230e2" providerId="ADAL" clId="{3A1AD229-DBD3-4353-98DA-8A964403A246}" dt="2021-10-27T07:36:11.679" v="139" actId="20577"/>
          <ac:spMkLst>
            <pc:docMk/>
            <pc:sldMk cId="2682454666" sldId="304"/>
            <ac:spMk id="3" creationId="{00000000-0000-0000-0000-000000000000}"/>
          </ac:spMkLst>
        </pc:spChg>
      </pc:sldChg>
      <pc:sldChg chg="del">
        <pc:chgData name="Fredrik Andreas Walby" userId="da30ecd8-6d63-4dde-8013-993d428230e2" providerId="ADAL" clId="{3A1AD229-DBD3-4353-98DA-8A964403A246}" dt="2021-10-27T07:34:14.582" v="131" actId="2696"/>
        <pc:sldMkLst>
          <pc:docMk/>
          <pc:sldMk cId="961955785" sldId="310"/>
        </pc:sldMkLst>
      </pc:sldChg>
      <pc:sldChg chg="del">
        <pc:chgData name="Fredrik Andreas Walby" userId="da30ecd8-6d63-4dde-8013-993d428230e2" providerId="ADAL" clId="{3A1AD229-DBD3-4353-98DA-8A964403A246}" dt="2021-10-27T07:34:24.053" v="132" actId="2696"/>
        <pc:sldMkLst>
          <pc:docMk/>
          <pc:sldMk cId="4063192340" sldId="311"/>
        </pc:sldMkLst>
      </pc:sldChg>
      <pc:sldChg chg="ord delCm">
        <pc:chgData name="Fredrik Andreas Walby" userId="da30ecd8-6d63-4dde-8013-993d428230e2" providerId="ADAL" clId="{3A1AD229-DBD3-4353-98DA-8A964403A246}" dt="2021-10-27T07:27:08.537" v="130" actId="1592"/>
        <pc:sldMkLst>
          <pc:docMk/>
          <pc:sldMk cId="1105960219" sldId="312"/>
        </pc:sldMkLst>
      </pc:sldChg>
      <pc:sldChg chg="modSp">
        <pc:chgData name="Fredrik Andreas Walby" userId="da30ecd8-6d63-4dde-8013-993d428230e2" providerId="ADAL" clId="{3A1AD229-DBD3-4353-98DA-8A964403A246}" dt="2021-10-27T07:20:30.508" v="91" actId="20577"/>
        <pc:sldMkLst>
          <pc:docMk/>
          <pc:sldMk cId="13939639" sldId="315"/>
        </pc:sldMkLst>
        <pc:spChg chg="mod">
          <ac:chgData name="Fredrik Andreas Walby" userId="da30ecd8-6d63-4dde-8013-993d428230e2" providerId="ADAL" clId="{3A1AD229-DBD3-4353-98DA-8A964403A246}" dt="2021-10-27T07:20:30.508" v="91" actId="20577"/>
          <ac:spMkLst>
            <pc:docMk/>
            <pc:sldMk cId="13939639" sldId="315"/>
            <ac:spMk id="13" creationId="{00000000-0000-0000-0000-000000000000}"/>
          </ac:spMkLst>
        </pc:spChg>
      </pc:sldChg>
      <pc:sldChg chg="modSp mod">
        <pc:chgData name="Fredrik Andreas Walby" userId="da30ecd8-6d63-4dde-8013-993d428230e2" providerId="ADAL" clId="{3A1AD229-DBD3-4353-98DA-8A964403A246}" dt="2021-10-27T07:21:05.627" v="93" actId="20577"/>
        <pc:sldMkLst>
          <pc:docMk/>
          <pc:sldMk cId="283962571" sldId="317"/>
        </pc:sldMkLst>
        <pc:spChg chg="mod">
          <ac:chgData name="Fredrik Andreas Walby" userId="da30ecd8-6d63-4dde-8013-993d428230e2" providerId="ADAL" clId="{3A1AD229-DBD3-4353-98DA-8A964403A246}" dt="2021-10-27T07:21:05.627" v="93" actId="20577"/>
          <ac:spMkLst>
            <pc:docMk/>
            <pc:sldMk cId="283962571" sldId="317"/>
            <ac:spMk id="3" creationId="{00000000-0000-0000-0000-000000000000}"/>
          </ac:spMkLst>
        </pc:spChg>
      </pc:sldChg>
      <pc:sldChg chg="modSp mod">
        <pc:chgData name="Fredrik Andreas Walby" userId="da30ecd8-6d63-4dde-8013-993d428230e2" providerId="ADAL" clId="{3A1AD229-DBD3-4353-98DA-8A964403A246}" dt="2021-10-27T07:26:32.828" v="129" actId="20577"/>
        <pc:sldMkLst>
          <pc:docMk/>
          <pc:sldMk cId="2728769164" sldId="319"/>
        </pc:sldMkLst>
        <pc:spChg chg="mod">
          <ac:chgData name="Fredrik Andreas Walby" userId="da30ecd8-6d63-4dde-8013-993d428230e2" providerId="ADAL" clId="{3A1AD229-DBD3-4353-98DA-8A964403A246}" dt="2021-10-27T07:26:32.828" v="129" actId="20577"/>
          <ac:spMkLst>
            <pc:docMk/>
            <pc:sldMk cId="2728769164" sldId="319"/>
            <ac:spMk id="5" creationId="{00000000-0000-0000-0000-000000000000}"/>
          </ac:spMkLst>
        </pc:spChg>
      </pc:sldChg>
      <pc:sldChg chg="modSp mod">
        <pc:chgData name="Fredrik Andreas Walby" userId="da30ecd8-6d63-4dde-8013-993d428230e2" providerId="ADAL" clId="{3A1AD229-DBD3-4353-98DA-8A964403A246}" dt="2021-10-27T07:24:57.051" v="128" actId="20577"/>
        <pc:sldMkLst>
          <pc:docMk/>
          <pc:sldMk cId="2530167994" sldId="324"/>
        </pc:sldMkLst>
        <pc:spChg chg="mod">
          <ac:chgData name="Fredrik Andreas Walby" userId="da30ecd8-6d63-4dde-8013-993d428230e2" providerId="ADAL" clId="{3A1AD229-DBD3-4353-98DA-8A964403A246}" dt="2021-10-27T07:24:57.051" v="128" actId="20577"/>
          <ac:spMkLst>
            <pc:docMk/>
            <pc:sldMk cId="2530167994" sldId="324"/>
            <ac:spMk id="3" creationId="{00000000-0000-0000-0000-000000000000}"/>
          </ac:spMkLst>
        </pc:spChg>
      </pc:sldChg>
    </pc:docChg>
  </pc:docChgLst>
  <pc:docChgLst>
    <pc:chgData name="Helene Astrup" userId="S::helenast@uio.no::37292ee6-9a14-43fd-8c27-a37184d9426f" providerId="AD" clId="Web-{1683566F-C7C6-4B0A-946E-83BB96E62DC7}"/>
    <pc:docChg chg="modSld">
      <pc:chgData name="Helene Astrup" userId="S::helenast@uio.no::37292ee6-9a14-43fd-8c27-a37184d9426f" providerId="AD" clId="Web-{1683566F-C7C6-4B0A-946E-83BB96E62DC7}" dt="2021-10-21T13:59:17.157" v="40" actId="20577"/>
      <pc:docMkLst>
        <pc:docMk/>
      </pc:docMkLst>
      <pc:sldChg chg="modSp">
        <pc:chgData name="Helene Astrup" userId="S::helenast@uio.no::37292ee6-9a14-43fd-8c27-a37184d9426f" providerId="AD" clId="Web-{1683566F-C7C6-4B0A-946E-83BB96E62DC7}" dt="2021-10-21T13:59:17.157" v="40" actId="20577"/>
        <pc:sldMkLst>
          <pc:docMk/>
          <pc:sldMk cId="1105960219" sldId="312"/>
        </pc:sldMkLst>
        <pc:spChg chg="mod">
          <ac:chgData name="Helene Astrup" userId="S::helenast@uio.no::37292ee6-9a14-43fd-8c27-a37184d9426f" providerId="AD" clId="Web-{1683566F-C7C6-4B0A-946E-83BB96E62DC7}" dt="2021-10-21T13:59:17.157" v="40" actId="20577"/>
          <ac:spMkLst>
            <pc:docMk/>
            <pc:sldMk cId="1105960219" sldId="312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3C104-D96E-4D6B-B30D-A73D77C292BB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7588" y="514350"/>
            <a:ext cx="45688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501E-518C-446E-BDF3-A16D457B23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 2018 </a:t>
            </a:r>
            <a:r>
              <a:rPr lang="nb-NO" err="1"/>
              <a:t>ca</a:t>
            </a:r>
            <a:r>
              <a:rPr lang="nb-NO" baseline="0"/>
              <a:t> </a:t>
            </a:r>
            <a:r>
              <a:rPr lang="nb-NO"/>
              <a:t>13 x høyere for menn i </a:t>
            </a:r>
            <a:r>
              <a:rPr lang="nb-NO" err="1"/>
              <a:t>tsb</a:t>
            </a:r>
            <a:r>
              <a:rPr lang="nb-NO"/>
              <a:t> vs. Menn totale befolkningen</a:t>
            </a:r>
          </a:p>
          <a:p>
            <a:r>
              <a:rPr lang="nb-NO"/>
              <a:t>I 2018 </a:t>
            </a:r>
            <a:r>
              <a:rPr lang="nb-NO" err="1"/>
              <a:t>ca</a:t>
            </a:r>
            <a:r>
              <a:rPr lang="nb-NO"/>
              <a:t> 24 x høyere for kvinner</a:t>
            </a:r>
            <a:r>
              <a:rPr lang="nb-NO" baseline="0"/>
              <a:t> i </a:t>
            </a:r>
            <a:r>
              <a:rPr lang="nb-NO" baseline="0" err="1"/>
              <a:t>tsb</a:t>
            </a:r>
            <a:r>
              <a:rPr lang="nb-NO" baseline="0"/>
              <a:t> vs. Kvinner totale befolkningen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B501E-518C-446E-BDF3-A16D457B23B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877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B501E-518C-446E-BDF3-A16D457B23B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82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Ha med?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B501E-518C-446E-BDF3-A16D457B23B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071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7" y="1893267"/>
            <a:ext cx="12190406" cy="7241354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10941900" y="0"/>
                </a:moveTo>
                <a:lnTo>
                  <a:pt x="0" y="0"/>
                </a:lnTo>
                <a:lnTo>
                  <a:pt x="0" y="5221897"/>
                </a:lnTo>
                <a:lnTo>
                  <a:pt x="12185992" y="5221897"/>
                </a:lnTo>
                <a:lnTo>
                  <a:pt x="12185992" y="174561"/>
                </a:lnTo>
                <a:lnTo>
                  <a:pt x="11093919" y="174561"/>
                </a:lnTo>
                <a:lnTo>
                  <a:pt x="10941900" y="0"/>
                </a:lnTo>
                <a:close/>
              </a:path>
              <a:path w="12186285" h="5222240">
                <a:moveTo>
                  <a:pt x="12185992" y="0"/>
                </a:moveTo>
                <a:lnTo>
                  <a:pt x="11257356" y="0"/>
                </a:lnTo>
                <a:lnTo>
                  <a:pt x="11093919" y="174561"/>
                </a:lnTo>
                <a:lnTo>
                  <a:pt x="12185992" y="174561"/>
                </a:lnTo>
                <a:lnTo>
                  <a:pt x="12185992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033"/>
            <a:ext cx="3629190" cy="2565498"/>
          </a:xfrm>
          <a:prstGeom prst="rect">
            <a:avLst/>
          </a:prstGeom>
        </p:spPr>
      </p:pic>
      <p:sp>
        <p:nvSpPr>
          <p:cNvPr id="14" name="object 3"/>
          <p:cNvSpPr/>
          <p:nvPr userDrawn="1"/>
        </p:nvSpPr>
        <p:spPr>
          <a:xfrm>
            <a:off x="443584" y="1893268"/>
            <a:ext cx="0" cy="3159645"/>
          </a:xfrm>
          <a:custGeom>
            <a:avLst/>
            <a:gdLst/>
            <a:ahLst/>
            <a:cxnLst/>
            <a:rect l="l" t="t" r="r" b="b"/>
            <a:pathLst>
              <a:path h="2369185">
                <a:moveTo>
                  <a:pt x="0" y="0"/>
                </a:moveTo>
                <a:lnTo>
                  <a:pt x="0" y="2368842"/>
                </a:lnTo>
              </a:path>
            </a:pathLst>
          </a:custGeom>
          <a:ln w="1758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695325" y="2133600"/>
            <a:ext cx="9072563" cy="302418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4" y="826482"/>
            <a:ext cx="2865126" cy="429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25500" r="15078" b="32594"/>
          <a:stretch/>
        </p:blipFill>
        <p:spPr>
          <a:xfrm>
            <a:off x="4826330" y="717330"/>
            <a:ext cx="374441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 userDrawn="1"/>
        </p:nvSpPr>
        <p:spPr>
          <a:xfrm>
            <a:off x="1" y="3321"/>
            <a:ext cx="12190413" cy="1770290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598" y="2061642"/>
            <a:ext cx="5386216" cy="639911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709715"/>
            <a:ext cx="5386216" cy="3312368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214" y="2061642"/>
            <a:ext cx="5388332" cy="639911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709714"/>
            <a:ext cx="5388332" cy="3312367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309221" cy="365210"/>
          </a:xfrm>
        </p:spPr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62916" y="6357822"/>
            <a:ext cx="3860297" cy="365210"/>
          </a:xfr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67387" y="6361287"/>
            <a:ext cx="805167" cy="365210"/>
          </a:xfrm>
        </p:spPr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60" y="5662042"/>
            <a:ext cx="2413694" cy="1705639"/>
          </a:xfrm>
          <a:prstGeom prst="rect">
            <a:avLst/>
          </a:prstGeom>
        </p:spPr>
      </p:pic>
      <p:sp>
        <p:nvSpPr>
          <p:cNvPr id="13" name="object 3"/>
          <p:cNvSpPr/>
          <p:nvPr userDrawn="1"/>
        </p:nvSpPr>
        <p:spPr>
          <a:xfrm>
            <a:off x="674999" y="6137776"/>
            <a:ext cx="10980420" cy="100330"/>
          </a:xfrm>
          <a:custGeom>
            <a:avLst/>
            <a:gdLst/>
            <a:ahLst/>
            <a:cxnLst/>
            <a:rect l="l" t="t" r="r" b="b"/>
            <a:pathLst>
              <a:path w="10980420" h="100329">
                <a:moveTo>
                  <a:pt x="0" y="0"/>
                </a:moveTo>
                <a:lnTo>
                  <a:pt x="445300" y="0"/>
                </a:lnTo>
                <a:lnTo>
                  <a:pt x="598716" y="99783"/>
                </a:lnTo>
                <a:lnTo>
                  <a:pt x="728345" y="0"/>
                </a:lnTo>
                <a:lnTo>
                  <a:pt x="10980000" y="0"/>
                </a:lnTo>
              </a:path>
            </a:pathLst>
          </a:custGeom>
          <a:ln w="8801">
            <a:solidFill>
              <a:srgbClr val="4F5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629" y="6343811"/>
            <a:ext cx="221304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6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1637348"/>
            <a:ext cx="12186285" cy="5222240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525245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92849" y="6357822"/>
            <a:ext cx="386029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11230" y="6357822"/>
            <a:ext cx="2844430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 userDrawn="1"/>
        </p:nvSpPr>
        <p:spPr>
          <a:xfrm>
            <a:off x="1" y="3321"/>
            <a:ext cx="12190413" cy="1770290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525245" cy="36521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50790" y="6357822"/>
            <a:ext cx="3860297" cy="36521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27111" y="6351831"/>
            <a:ext cx="2844430" cy="36521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0" y="6156000"/>
            <a:ext cx="201872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 - Helt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12186285" cy="6849376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525245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21562" y="6357822"/>
            <a:ext cx="386029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68655" y="6357822"/>
            <a:ext cx="2844430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2300" y="1630363"/>
            <a:ext cx="11017250" cy="43195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1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st - Blå/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12186285" cy="6849376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525245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92849" y="6346928"/>
            <a:ext cx="386029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17004" y="6346928"/>
            <a:ext cx="2844430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2300" y="1630363"/>
            <a:ext cx="10945813" cy="424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1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0" y="0"/>
            <a:ext cx="12186285" cy="6064885"/>
          </a:xfrm>
          <a:custGeom>
            <a:avLst/>
            <a:gdLst/>
            <a:ahLst/>
            <a:cxnLst/>
            <a:rect l="l" t="t" r="r" b="b"/>
            <a:pathLst>
              <a:path w="12186285" h="6064885">
                <a:moveTo>
                  <a:pt x="0" y="6064351"/>
                </a:moveTo>
                <a:lnTo>
                  <a:pt x="12186005" y="6064351"/>
                </a:lnTo>
                <a:lnTo>
                  <a:pt x="12186005" y="0"/>
                </a:lnTo>
                <a:lnTo>
                  <a:pt x="0" y="0"/>
                </a:lnTo>
                <a:lnTo>
                  <a:pt x="0" y="606435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237213" cy="365210"/>
          </a:xfrm>
        </p:spPr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77505" y="6357822"/>
            <a:ext cx="3860297" cy="365210"/>
          </a:xfrm>
        </p:spPr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68573" y="6357822"/>
            <a:ext cx="612182" cy="365210"/>
          </a:xfrm>
        </p:spPr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60" y="5662042"/>
            <a:ext cx="2413694" cy="1705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1120" y="6347206"/>
            <a:ext cx="221304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5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0" y="5950074"/>
            <a:ext cx="12190413" cy="909514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237213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40707" y="6357822"/>
            <a:ext cx="386029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4977" y="6355186"/>
            <a:ext cx="612182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" y="3321"/>
            <a:ext cx="12190413" cy="1770290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989635"/>
            <a:ext cx="10971372" cy="3960440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48791"/>
            <a:ext cx="1309221" cy="365210"/>
          </a:xfrm>
        </p:spPr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8650" y="6345663"/>
            <a:ext cx="3860297" cy="365210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38855" y="6345663"/>
            <a:ext cx="517135" cy="365210"/>
          </a:xfrm>
        </p:spPr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object 3"/>
          <p:cNvSpPr/>
          <p:nvPr userDrawn="1"/>
        </p:nvSpPr>
        <p:spPr>
          <a:xfrm>
            <a:off x="674999" y="6137776"/>
            <a:ext cx="10980420" cy="100330"/>
          </a:xfrm>
          <a:custGeom>
            <a:avLst/>
            <a:gdLst/>
            <a:ahLst/>
            <a:cxnLst/>
            <a:rect l="l" t="t" r="r" b="b"/>
            <a:pathLst>
              <a:path w="10980420" h="100329">
                <a:moveTo>
                  <a:pt x="0" y="0"/>
                </a:moveTo>
                <a:lnTo>
                  <a:pt x="445300" y="0"/>
                </a:lnTo>
                <a:lnTo>
                  <a:pt x="598716" y="99783"/>
                </a:lnTo>
                <a:lnTo>
                  <a:pt x="728345" y="0"/>
                </a:lnTo>
                <a:lnTo>
                  <a:pt x="10980000" y="0"/>
                </a:lnTo>
              </a:path>
            </a:pathLst>
          </a:custGeom>
          <a:ln w="8801">
            <a:solidFill>
              <a:srgbClr val="4F5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60" y="5662042"/>
            <a:ext cx="2413694" cy="1705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93" y="6348791"/>
            <a:ext cx="2214267" cy="3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2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1627136"/>
            <a:ext cx="12186285" cy="5222240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521" y="1989635"/>
            <a:ext cx="10971372" cy="3960440"/>
          </a:xfrm>
        </p:spPr>
        <p:txBody>
          <a:bodyPr/>
          <a:lstStyle>
            <a:lvl1pPr>
              <a:defRPr sz="29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1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66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object 2"/>
          <p:cNvSpPr/>
          <p:nvPr userDrawn="1"/>
        </p:nvSpPr>
        <p:spPr>
          <a:xfrm>
            <a:off x="0" y="1627136"/>
            <a:ext cx="12186285" cy="5222240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443584" y="1629594"/>
            <a:ext cx="0" cy="3159645"/>
          </a:xfrm>
          <a:custGeom>
            <a:avLst/>
            <a:gdLst/>
            <a:ahLst/>
            <a:cxnLst/>
            <a:rect l="l" t="t" r="r" b="b"/>
            <a:pathLst>
              <a:path h="2369185">
                <a:moveTo>
                  <a:pt x="0" y="0"/>
                </a:moveTo>
                <a:lnTo>
                  <a:pt x="0" y="2368842"/>
                </a:lnTo>
              </a:path>
            </a:pathLst>
          </a:custGeom>
          <a:ln w="1758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10630" y="220565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Kapittelskille</a:t>
            </a:r>
          </a:p>
        </p:txBody>
      </p:sp>
    </p:spTree>
    <p:extLst>
      <p:ext uri="{BB962C8B-B14F-4D97-AF65-F5344CB8AC3E}">
        <p14:creationId xmlns:p14="http://schemas.microsoft.com/office/powerpoint/2010/main" val="109491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82122"/>
            <a:ext cx="1237213" cy="365210"/>
          </a:xfrm>
        </p:spPr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24201" y="6376952"/>
            <a:ext cx="3860297" cy="365210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61966" y="6376952"/>
            <a:ext cx="612182" cy="365210"/>
          </a:xfrm>
        </p:spPr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object 3"/>
          <p:cNvSpPr/>
          <p:nvPr userDrawn="1"/>
        </p:nvSpPr>
        <p:spPr>
          <a:xfrm>
            <a:off x="443584" y="1629594"/>
            <a:ext cx="0" cy="3159645"/>
          </a:xfrm>
          <a:custGeom>
            <a:avLst/>
            <a:gdLst/>
            <a:ahLst/>
            <a:cxnLst/>
            <a:rect l="l" t="t" r="r" b="b"/>
            <a:pathLst>
              <a:path h="2369185">
                <a:moveTo>
                  <a:pt x="0" y="0"/>
                </a:moveTo>
                <a:lnTo>
                  <a:pt x="0" y="2368842"/>
                </a:lnTo>
              </a:path>
            </a:pathLst>
          </a:custGeom>
          <a:ln w="17589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 userDrawn="1"/>
        </p:nvSpPr>
        <p:spPr>
          <a:xfrm>
            <a:off x="1" y="3321"/>
            <a:ext cx="12190413" cy="1770290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60" y="5662042"/>
            <a:ext cx="2413694" cy="1705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1120" y="6347206"/>
            <a:ext cx="2213040" cy="3353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910630" y="220565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noProof="0">
                <a:latin typeface="Arial" panose="020B0604020202020204" pitchFamily="34" charset="0"/>
                <a:cs typeface="Arial" panose="020B0604020202020204" pitchFamily="34" charset="0"/>
              </a:rPr>
              <a:t>Kapittelskille</a:t>
            </a:r>
          </a:p>
        </p:txBody>
      </p:sp>
    </p:spTree>
    <p:extLst>
      <p:ext uri="{BB962C8B-B14F-4D97-AF65-F5344CB8AC3E}">
        <p14:creationId xmlns:p14="http://schemas.microsoft.com/office/powerpoint/2010/main" val="93557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60" y="5662042"/>
            <a:ext cx="2413694" cy="1705639"/>
          </a:xfrm>
          <a:prstGeom prst="rect">
            <a:avLst/>
          </a:prstGeom>
        </p:spPr>
      </p:pic>
      <p:sp>
        <p:nvSpPr>
          <p:cNvPr id="8" name="object 2"/>
          <p:cNvSpPr/>
          <p:nvPr userDrawn="1"/>
        </p:nvSpPr>
        <p:spPr>
          <a:xfrm>
            <a:off x="1" y="3321"/>
            <a:ext cx="12190413" cy="1770290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989634"/>
            <a:ext cx="5384099" cy="4032447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989635"/>
            <a:ext cx="5384099" cy="4032448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6505" y="6347205"/>
            <a:ext cx="1309221" cy="365210"/>
          </a:xfrm>
        </p:spPr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90750" y="6338590"/>
            <a:ext cx="3860297" cy="365210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93620" y="6332254"/>
            <a:ext cx="1134184" cy="365210"/>
          </a:xfrm>
        </p:spPr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object 3"/>
          <p:cNvSpPr/>
          <p:nvPr userDrawn="1"/>
        </p:nvSpPr>
        <p:spPr>
          <a:xfrm>
            <a:off x="674999" y="6137776"/>
            <a:ext cx="10980420" cy="100330"/>
          </a:xfrm>
          <a:custGeom>
            <a:avLst/>
            <a:gdLst/>
            <a:ahLst/>
            <a:cxnLst/>
            <a:rect l="l" t="t" r="r" b="b"/>
            <a:pathLst>
              <a:path w="10980420" h="100329">
                <a:moveTo>
                  <a:pt x="0" y="0"/>
                </a:moveTo>
                <a:lnTo>
                  <a:pt x="445300" y="0"/>
                </a:lnTo>
                <a:lnTo>
                  <a:pt x="598716" y="99783"/>
                </a:lnTo>
                <a:lnTo>
                  <a:pt x="728345" y="0"/>
                </a:lnTo>
                <a:lnTo>
                  <a:pt x="10980000" y="0"/>
                </a:lnTo>
              </a:path>
            </a:pathLst>
          </a:custGeom>
          <a:ln w="8801">
            <a:solidFill>
              <a:srgbClr val="4F5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52" y="6347205"/>
            <a:ext cx="221304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 userDrawn="1"/>
        </p:nvSpPr>
        <p:spPr>
          <a:xfrm>
            <a:off x="0" y="1627136"/>
            <a:ext cx="12186285" cy="5222240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989635"/>
            <a:ext cx="5384099" cy="3888432"/>
          </a:xfrm>
        </p:spPr>
        <p:txBody>
          <a:bodyPr/>
          <a:lstStyle>
            <a:lvl1pPr>
              <a:defRPr sz="29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19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989635"/>
            <a:ext cx="5384099" cy="3888431"/>
          </a:xfrm>
        </p:spPr>
        <p:txBody>
          <a:bodyPr/>
          <a:lstStyle>
            <a:lvl1pPr>
              <a:defRPr sz="29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19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309221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323" y="6351726"/>
            <a:ext cx="386029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06373" y="6351726"/>
            <a:ext cx="1134184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object 3"/>
          <p:cNvSpPr/>
          <p:nvPr userDrawn="1"/>
        </p:nvSpPr>
        <p:spPr>
          <a:xfrm>
            <a:off x="674999" y="5878066"/>
            <a:ext cx="10980420" cy="100330"/>
          </a:xfrm>
          <a:custGeom>
            <a:avLst/>
            <a:gdLst/>
            <a:ahLst/>
            <a:cxnLst/>
            <a:rect l="l" t="t" r="r" b="b"/>
            <a:pathLst>
              <a:path w="10980420" h="100329">
                <a:moveTo>
                  <a:pt x="0" y="0"/>
                </a:moveTo>
                <a:lnTo>
                  <a:pt x="445300" y="0"/>
                </a:lnTo>
                <a:lnTo>
                  <a:pt x="598716" y="99783"/>
                </a:lnTo>
                <a:lnTo>
                  <a:pt x="728345" y="0"/>
                </a:lnTo>
                <a:lnTo>
                  <a:pt x="10980000" y="0"/>
                </a:lnTo>
              </a:path>
            </a:pathLst>
          </a:custGeom>
          <a:ln w="8801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2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 userDrawn="1"/>
        </p:nvSpPr>
        <p:spPr>
          <a:xfrm>
            <a:off x="1" y="3321"/>
            <a:ext cx="12190413" cy="1770290"/>
          </a:xfrm>
          <a:custGeom>
            <a:avLst/>
            <a:gdLst/>
            <a:ahLst/>
            <a:cxnLst/>
            <a:rect l="l" t="t" r="r" b="b"/>
            <a:pathLst>
              <a:path w="12186285" h="1580515">
                <a:moveTo>
                  <a:pt x="0" y="1580184"/>
                </a:moveTo>
                <a:lnTo>
                  <a:pt x="12186005" y="1580184"/>
                </a:lnTo>
                <a:lnTo>
                  <a:pt x="12186005" y="0"/>
                </a:lnTo>
                <a:lnTo>
                  <a:pt x="0" y="0"/>
                </a:lnTo>
                <a:lnTo>
                  <a:pt x="0" y="1580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598" y="2061642"/>
            <a:ext cx="5386216" cy="639911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709715"/>
            <a:ext cx="5386216" cy="3312368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214" y="2061642"/>
            <a:ext cx="5388332" cy="639911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709714"/>
            <a:ext cx="5388332" cy="3312367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309221" cy="365210"/>
          </a:xfrm>
        </p:spPr>
        <p:txBody>
          <a:bodyPr/>
          <a:lstStyle/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08923" y="6357822"/>
            <a:ext cx="3860297" cy="365210"/>
          </a:xfr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959401" y="6357822"/>
            <a:ext cx="805167" cy="365210"/>
          </a:xfrm>
        </p:spPr>
        <p:txBody>
          <a:bodyPr/>
          <a:lstStyle/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60" y="5662042"/>
            <a:ext cx="2413694" cy="1705639"/>
          </a:xfrm>
          <a:prstGeom prst="rect">
            <a:avLst/>
          </a:prstGeom>
        </p:spPr>
      </p:pic>
      <p:sp>
        <p:nvSpPr>
          <p:cNvPr id="13" name="object 3"/>
          <p:cNvSpPr/>
          <p:nvPr userDrawn="1"/>
        </p:nvSpPr>
        <p:spPr>
          <a:xfrm>
            <a:off x="674999" y="6137776"/>
            <a:ext cx="10980420" cy="100330"/>
          </a:xfrm>
          <a:custGeom>
            <a:avLst/>
            <a:gdLst/>
            <a:ahLst/>
            <a:cxnLst/>
            <a:rect l="l" t="t" r="r" b="b"/>
            <a:pathLst>
              <a:path w="10980420" h="100329">
                <a:moveTo>
                  <a:pt x="0" y="0"/>
                </a:moveTo>
                <a:lnTo>
                  <a:pt x="445300" y="0"/>
                </a:lnTo>
                <a:lnTo>
                  <a:pt x="598716" y="99783"/>
                </a:lnTo>
                <a:lnTo>
                  <a:pt x="728345" y="0"/>
                </a:lnTo>
                <a:lnTo>
                  <a:pt x="10980000" y="0"/>
                </a:lnTo>
              </a:path>
            </a:pathLst>
          </a:custGeom>
          <a:ln w="8801">
            <a:solidFill>
              <a:srgbClr val="4F5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1120" y="6343412"/>
            <a:ext cx="221304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 userDrawn="1"/>
        </p:nvSpPr>
        <p:spPr>
          <a:xfrm>
            <a:off x="0" y="1627136"/>
            <a:ext cx="12186285" cy="5222240"/>
          </a:xfrm>
          <a:custGeom>
            <a:avLst/>
            <a:gdLst/>
            <a:ahLst/>
            <a:cxnLst/>
            <a:rect l="l" t="t" r="r" b="b"/>
            <a:pathLst>
              <a:path w="12186285" h="5222240">
                <a:moveTo>
                  <a:pt x="0" y="5221897"/>
                </a:moveTo>
                <a:lnTo>
                  <a:pt x="12185992" y="5221897"/>
                </a:lnTo>
                <a:lnTo>
                  <a:pt x="12185992" y="0"/>
                </a:lnTo>
                <a:lnTo>
                  <a:pt x="0" y="0"/>
                </a:lnTo>
                <a:lnTo>
                  <a:pt x="0" y="522189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598" y="2061642"/>
            <a:ext cx="5386216" cy="639911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709715"/>
            <a:ext cx="5386216" cy="3240359"/>
          </a:xfrm>
        </p:spPr>
        <p:txBody>
          <a:bodyPr/>
          <a:lstStyle>
            <a:lvl1pPr>
              <a:defRPr sz="29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214" y="2061642"/>
            <a:ext cx="5388332" cy="639911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709715"/>
            <a:ext cx="5388332" cy="3240360"/>
          </a:xfrm>
        </p:spPr>
        <p:txBody>
          <a:bodyPr/>
          <a:lstStyle>
            <a:lvl1pPr>
              <a:defRPr sz="29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1309221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A78D1-4C59-4157-8F1B-3C88B9E5D2D9}" type="datetimeFigureOut">
              <a:rPr lang="nb-NO" smtClean="0"/>
              <a:pPr/>
              <a:t>06.12.2021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90750" y="6382122"/>
            <a:ext cx="386029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951190" y="6382122"/>
            <a:ext cx="805167" cy="365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C2E34-9840-4D02-90B4-30C010649BE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0624" r="11400" b="31774"/>
          <a:stretch/>
        </p:blipFill>
        <p:spPr>
          <a:xfrm>
            <a:off x="10008000" y="6048000"/>
            <a:ext cx="210856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6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A78D1-4C59-4157-8F1B-3C88B9E5D2D9}" type="datetimeFigureOut">
              <a:rPr lang="nb-NO" smtClean="0"/>
              <a:t>06.12.2021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C2E34-9840-4D02-90B4-30C010649B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479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52" r:id="rId6"/>
    <p:sldLayoutId id="2147483666" r:id="rId7"/>
    <p:sldLayoutId id="2147483653" r:id="rId8"/>
    <p:sldLayoutId id="2147483667" r:id="rId9"/>
    <p:sldLayoutId id="2147483668" r:id="rId10"/>
    <p:sldLayoutId id="2147483654" r:id="rId11"/>
    <p:sldLayoutId id="2147483663" r:id="rId12"/>
    <p:sldLayoutId id="2147483664" r:id="rId13"/>
    <p:sldLayoutId id="2147483665" r:id="rId14"/>
    <p:sldLayoutId id="2147483655" r:id="rId15"/>
    <p:sldLayoutId id="2147483662" r:id="rId16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20435" y="2166065"/>
            <a:ext cx="9072563" cy="3024188"/>
          </a:xfrm>
        </p:spPr>
        <p:txBody>
          <a:bodyPr>
            <a:normAutofit/>
          </a:bodyPr>
          <a:lstStyle/>
          <a:p>
            <a:r>
              <a:rPr lang="nb-NO" sz="3200" dirty="0"/>
              <a:t>Selvmord i spesialisthelsetjenestene for psykisk helse og </a:t>
            </a:r>
            <a:r>
              <a:rPr lang="nb-NO" sz="3200" dirty="0" smtClean="0"/>
              <a:t>rus</a:t>
            </a:r>
            <a:endParaRPr lang="nb-NO" sz="3200" dirty="0"/>
          </a:p>
          <a:p>
            <a:pPr>
              <a:spcBef>
                <a:spcPts val="1800"/>
              </a:spcBef>
            </a:pPr>
            <a:r>
              <a:rPr lang="nb-NO" dirty="0"/>
              <a:t>Årsrapport </a:t>
            </a:r>
            <a:r>
              <a:rPr lang="nb-NO" dirty="0" smtClean="0"/>
              <a:t>2018</a:t>
            </a:r>
          </a:p>
          <a:p>
            <a:endParaRPr lang="nb-NO" sz="2400" dirty="0" smtClean="0"/>
          </a:p>
          <a:p>
            <a:r>
              <a:rPr lang="nb-NO" sz="2400" dirty="0" smtClean="0"/>
              <a:t>UTVALGTE </a:t>
            </a:r>
            <a:r>
              <a:rPr lang="nb-NO" sz="2400" dirty="0"/>
              <a:t>HOVEDFUNN</a:t>
            </a:r>
          </a:p>
          <a:p>
            <a:endParaRPr lang="nb-NO" sz="4400" dirty="0"/>
          </a:p>
          <a:p>
            <a:endParaRPr lang="nb-N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062" y="2678758"/>
            <a:ext cx="3249450" cy="4426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0435" y="5157504"/>
            <a:ext cx="695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FF0000"/>
                </a:solidFill>
              </a:rPr>
              <a:t>NB: Denne PowerPoint-presentasjonen er beskyttet av </a:t>
            </a:r>
            <a:r>
              <a:rPr lang="nb-NO" sz="1600" dirty="0" smtClean="0">
                <a:solidFill>
                  <a:srgbClr val="FF0000"/>
                </a:solidFill>
              </a:rPr>
              <a:t>opphavsrett CC </a:t>
            </a:r>
            <a:r>
              <a:rPr lang="nb-NO" sz="1600" dirty="0">
                <a:solidFill>
                  <a:srgbClr val="FF0000"/>
                </a:solidFill>
              </a:rPr>
              <a:t>BY-NC-ND.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435" y="5918907"/>
            <a:ext cx="5858623" cy="143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 smtClean="0">
                <a:solidFill>
                  <a:schemeClr val="bg1"/>
                </a:solidFill>
              </a:rPr>
              <a:t>Vennligst referer på følende måte:</a:t>
            </a:r>
          </a:p>
          <a:p>
            <a:endParaRPr lang="nb-NO" sz="1100" b="1" dirty="0" smtClean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b-NO" sz="105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/>
                <a:cs typeface="Calibri" panose="020F0502020204030204" pitchFamily="34" charset="0"/>
              </a:rPr>
              <a:t>Walby, F.A., Astrup, H., Myhre, M.Ø. &amp; Kildahl A.T. (2021). </a:t>
            </a:r>
            <a:r>
              <a:rPr lang="nb-NO" sz="1050" i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/>
                <a:cs typeface="Calibri" panose="020F0502020204030204" pitchFamily="34" charset="0"/>
              </a:rPr>
              <a:t>Nasjonalt kartleggingssystem for selvmord i psykisk helsevern og tverrfaglig spesialisert rusbehandling. Årsrapport 2018.</a:t>
            </a:r>
            <a:r>
              <a:rPr lang="nb-NO" sz="105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/>
                <a:cs typeface="Calibri" panose="020F0502020204030204" pitchFamily="34" charset="0"/>
              </a:rPr>
              <a:t> Nasjonalt kartleggingssystem for selvmord i psykisk helsevern og tverrfaglig spesialisert rusbehandling. Hentet fra: www.uio.no/kartleggingssystemet</a:t>
            </a:r>
            <a:endParaRPr lang="nb-NO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05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8" y="7663054"/>
            <a:ext cx="792088" cy="2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31" y="150133"/>
            <a:ext cx="5998369" cy="5781560"/>
          </a:xfrm>
          <a:prstGeom prst="rect">
            <a:avLst/>
          </a:prstGeom>
        </p:spPr>
      </p:pic>
      <p:sp>
        <p:nvSpPr>
          <p:cNvPr id="4" name="TextBox 8"/>
          <p:cNvSpPr txBox="1"/>
          <p:nvPr/>
        </p:nvSpPr>
        <p:spPr>
          <a:xfrm>
            <a:off x="2606298" y="1362096"/>
            <a:ext cx="1902202" cy="7270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7"/>
          <p:cNvSpPr txBox="1"/>
          <p:nvPr/>
        </p:nvSpPr>
        <p:spPr>
          <a:xfrm>
            <a:off x="7809542" y="1362096"/>
            <a:ext cx="343858" cy="7270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69348" y="1175877"/>
            <a:ext cx="2054434" cy="54974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000" b="1" dirty="0"/>
              <a:t>Skadelig bruk og avhengighet 2018</a:t>
            </a:r>
          </a:p>
          <a:p>
            <a:pPr algn="ctr">
              <a:lnSpc>
                <a:spcPct val="150000"/>
              </a:lnSpc>
            </a:pPr>
            <a:r>
              <a:rPr lang="nb-NO" sz="1000" dirty="0"/>
              <a:t>69,4 %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191" y="6111890"/>
            <a:ext cx="96365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nb-NO" sz="1800" dirty="0">
                <a:solidFill>
                  <a:schemeClr val="bg1"/>
                </a:solidFill>
              </a:rPr>
              <a:t>Del 3.1 Registerdata - TSB</a:t>
            </a:r>
            <a:br>
              <a:rPr lang="nb-NO" sz="1800" dirty="0">
                <a:solidFill>
                  <a:schemeClr val="bg1"/>
                </a:solidFill>
              </a:rPr>
            </a:br>
            <a:r>
              <a:rPr lang="nb-NO" sz="1600" dirty="0" smtClean="0">
                <a:solidFill>
                  <a:schemeClr val="bg1"/>
                </a:solidFill>
              </a:rPr>
              <a:t>Hoveddiagnoser ved siste kontakt i de aktuelle sektorene blant personer i kontakt </a:t>
            </a:r>
            <a:r>
              <a:rPr lang="nb-NO" sz="1600" dirty="0">
                <a:solidFill>
                  <a:schemeClr val="bg1"/>
                </a:solidFill>
              </a:rPr>
              <a:t>med TSB siste år før selvmord</a:t>
            </a:r>
          </a:p>
        </p:txBody>
      </p:sp>
    </p:spTree>
    <p:extLst>
      <p:ext uri="{BB962C8B-B14F-4D97-AF65-F5344CB8AC3E}">
        <p14:creationId xmlns:p14="http://schemas.microsoft.com/office/powerpoint/2010/main" val="50517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Demografiske </a:t>
            </a:r>
            <a:r>
              <a:rPr lang="nb-NO" sz="2200" dirty="0" smtClean="0"/>
              <a:t>forhold – Sivilstatus </a:t>
            </a:r>
            <a:endParaRPr lang="nb-NO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34" y="1965960"/>
            <a:ext cx="6559297" cy="4099561"/>
          </a:xfrm>
        </p:spPr>
      </p:pic>
      <p:sp>
        <p:nvSpPr>
          <p:cNvPr id="3" name="TextBox 2"/>
          <p:cNvSpPr txBox="1"/>
          <p:nvPr/>
        </p:nvSpPr>
        <p:spPr>
          <a:xfrm>
            <a:off x="7114406" y="2856416"/>
            <a:ext cx="1872208" cy="5760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b="1" dirty="0"/>
              <a:t>Statistisk sentralbyrå 2018</a:t>
            </a:r>
            <a:r>
              <a:rPr lang="nb-NO" sz="1000" dirty="0"/>
              <a:t>: </a:t>
            </a:r>
          </a:p>
          <a:p>
            <a:r>
              <a:rPr lang="nb-NO" sz="1000" dirty="0"/>
              <a:t>60 % av personer over 18 var gift eller samboende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2998862" y="3144448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b="1"/>
              <a:t>51,6</a:t>
            </a:r>
          </a:p>
        </p:txBody>
      </p:sp>
      <p:sp>
        <p:nvSpPr>
          <p:cNvPr id="17" name="TextBox 7"/>
          <p:cNvSpPr txBox="1"/>
          <p:nvPr/>
        </p:nvSpPr>
        <p:spPr>
          <a:xfrm>
            <a:off x="4460766" y="4834926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b="1" dirty="0"/>
              <a:t>10,9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5843179" y="4331780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23,4</a:t>
            </a:r>
          </a:p>
        </p:txBody>
      </p:sp>
      <p:sp>
        <p:nvSpPr>
          <p:cNvPr id="19" name="TextBox 9"/>
          <p:cNvSpPr txBox="1"/>
          <p:nvPr/>
        </p:nvSpPr>
        <p:spPr>
          <a:xfrm>
            <a:off x="7218498" y="4694693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14,1</a:t>
            </a:r>
          </a:p>
        </p:txBody>
      </p:sp>
    </p:spTree>
    <p:extLst>
      <p:ext uri="{BB962C8B-B14F-4D97-AF65-F5344CB8AC3E}">
        <p14:creationId xmlns:p14="http://schemas.microsoft.com/office/powerpoint/2010/main" val="190597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88" y="1920558"/>
            <a:ext cx="6558787" cy="4099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4262" y="2953554"/>
            <a:ext cx="1872208" cy="55399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b="1" dirty="0"/>
              <a:t>Statistisk sentralbyrå 2018</a:t>
            </a:r>
            <a:r>
              <a:rPr lang="nb-NO" sz="1000" dirty="0"/>
              <a:t>: </a:t>
            </a:r>
          </a:p>
          <a:p>
            <a:r>
              <a:rPr lang="nb-NO" sz="1000" dirty="0"/>
              <a:t>15 % av befolkningen mottok arbeidsavklaringspenger (AAP)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6095206" y="2834290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b="1" dirty="0"/>
              <a:t>57,8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7258577" y="4633538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14,1</a:t>
            </a:r>
          </a:p>
        </p:txBody>
      </p:sp>
      <p:sp>
        <p:nvSpPr>
          <p:cNvPr id="8" name="TextBox 13"/>
          <p:cNvSpPr txBox="1"/>
          <p:nvPr/>
        </p:nvSpPr>
        <p:spPr>
          <a:xfrm>
            <a:off x="8345941" y="4633538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14,1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3870264" y="4872065"/>
            <a:ext cx="458997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9,4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4975860" y="5052060"/>
            <a:ext cx="549137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4,7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Demografiske </a:t>
            </a:r>
            <a:r>
              <a:rPr lang="nb-NO" sz="2200" dirty="0" smtClean="0"/>
              <a:t>forhold – Inntekt- og arbeidssituasjon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442168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 smtClean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Demografiske </a:t>
            </a:r>
            <a:r>
              <a:rPr lang="nb-NO" sz="2200" dirty="0" smtClean="0"/>
              <a:t>forhold – Type bolig</a:t>
            </a:r>
            <a:endParaRPr lang="nb-NO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58" y="1897796"/>
            <a:ext cx="6767730" cy="4229831"/>
          </a:xfrm>
        </p:spPr>
      </p:pic>
      <p:sp>
        <p:nvSpPr>
          <p:cNvPr id="3" name="TextBox 5"/>
          <p:cNvSpPr txBox="1"/>
          <p:nvPr/>
        </p:nvSpPr>
        <p:spPr>
          <a:xfrm>
            <a:off x="2876590" y="2572586"/>
            <a:ext cx="864096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950" b="1" dirty="0"/>
              <a:t>62,5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4246184" y="5182858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50"/>
              <a:t>4,7</a:t>
            </a:r>
          </a:p>
        </p:txBody>
      </p:sp>
      <p:sp>
        <p:nvSpPr>
          <p:cNvPr id="17" name="TextBox 7"/>
          <p:cNvSpPr txBox="1"/>
          <p:nvPr/>
        </p:nvSpPr>
        <p:spPr>
          <a:xfrm>
            <a:off x="5446623" y="4701185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15,6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6743278" y="5016636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7,8</a:t>
            </a:r>
          </a:p>
        </p:txBody>
      </p:sp>
      <p:sp>
        <p:nvSpPr>
          <p:cNvPr id="19" name="TextBox 9"/>
          <p:cNvSpPr txBox="1"/>
          <p:nvPr/>
        </p:nvSpPr>
        <p:spPr>
          <a:xfrm>
            <a:off x="7882077" y="4944321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9,4</a:t>
            </a:r>
          </a:p>
        </p:txBody>
      </p:sp>
    </p:spTree>
    <p:extLst>
      <p:ext uri="{BB962C8B-B14F-4D97-AF65-F5344CB8AC3E}">
        <p14:creationId xmlns:p14="http://schemas.microsoft.com/office/powerpoint/2010/main" val="54532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85" y="1882140"/>
            <a:ext cx="6752875" cy="4220547"/>
          </a:xfrm>
          <a:prstGeom prst="rect">
            <a:avLst/>
          </a:prstGeom>
        </p:spPr>
      </p:pic>
      <p:sp>
        <p:nvSpPr>
          <p:cNvPr id="5" name="TextBox 10"/>
          <p:cNvSpPr txBox="1"/>
          <p:nvPr/>
        </p:nvSpPr>
        <p:spPr>
          <a:xfrm>
            <a:off x="3313514" y="2825110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b="1" dirty="0"/>
              <a:t>57,8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4534927" y="5128269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4,7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5698982" y="4800245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12,5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8058840" y="4800245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12,5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6878911" y="4789613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12,5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Demografiske forhold – Bosituasjon</a:t>
            </a:r>
          </a:p>
        </p:txBody>
      </p:sp>
    </p:spTree>
    <p:extLst>
      <p:ext uri="{BB962C8B-B14F-4D97-AF65-F5344CB8AC3E}">
        <p14:creationId xmlns:p14="http://schemas.microsoft.com/office/powerpoint/2010/main" val="3300001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845" y="1918374"/>
            <a:ext cx="6158655" cy="4174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8502" y="5166370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4,7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2196" y="4699650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15,6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4122" y="2363386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b="1" dirty="0"/>
              <a:t>76,6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Sykehistorie og kliniske data – Varighet </a:t>
            </a:r>
            <a:r>
              <a:rPr lang="nb-NO" sz="2200" dirty="0" smtClean="0"/>
              <a:t>sykehistorie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22513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80" y="1829117"/>
            <a:ext cx="6527644" cy="4286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9058" y="3289613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b="1" dirty="0"/>
              <a:t>53,1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6926" y="2746286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67,2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8134" y="2287186"/>
            <a:ext cx="50405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 dirty="0"/>
              <a:t>78,1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3514" y="4525154"/>
            <a:ext cx="576064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50" dirty="0"/>
              <a:t>20,8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Sykehistorie og kliniske data</a:t>
            </a:r>
          </a:p>
        </p:txBody>
      </p:sp>
    </p:spTree>
    <p:extLst>
      <p:ext uri="{BB962C8B-B14F-4D97-AF65-F5344CB8AC3E}">
        <p14:creationId xmlns:p14="http://schemas.microsoft.com/office/powerpoint/2010/main" val="66130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Tidligere og nåværende belastninger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77" y="1950105"/>
            <a:ext cx="6461283" cy="4038302"/>
          </a:xfrm>
        </p:spPr>
      </p:pic>
      <p:sp>
        <p:nvSpPr>
          <p:cNvPr id="5" name="TextBox 4"/>
          <p:cNvSpPr txBox="1"/>
          <p:nvPr/>
        </p:nvSpPr>
        <p:spPr>
          <a:xfrm>
            <a:off x="3718942" y="3730730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37,5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350" y="4437906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18,8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9142" y="3730729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37,5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3718942" y="3730730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37,5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7391350" y="4437906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18,8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5519142" y="3730729"/>
            <a:ext cx="43204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50"/>
              <a:t>37,5</a:t>
            </a:r>
          </a:p>
        </p:txBody>
      </p:sp>
    </p:spTree>
    <p:extLst>
      <p:ext uri="{BB962C8B-B14F-4D97-AF65-F5344CB8AC3E}">
        <p14:creationId xmlns:p14="http://schemas.microsoft.com/office/powerpoint/2010/main" val="156287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51842"/>
            <a:ext cx="10971372" cy="114326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5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/>
              <a:t>Symptomer ved siste </a:t>
            </a:r>
            <a:r>
              <a:rPr lang="nb-NO" sz="2200" dirty="0" smtClean="0"/>
              <a:t>kontakt og selvmordsrisikovurdering</a:t>
            </a:r>
            <a:endParaRPr lang="nb-NO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81" y="1903133"/>
            <a:ext cx="6614874" cy="4134296"/>
          </a:xfrm>
        </p:spPr>
      </p:pic>
      <p:sp>
        <p:nvSpPr>
          <p:cNvPr id="3" name="TextBox 5"/>
          <p:cNvSpPr txBox="1"/>
          <p:nvPr/>
        </p:nvSpPr>
        <p:spPr>
          <a:xfrm>
            <a:off x="7421425" y="2292450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/>
              <a:t>42,2</a:t>
            </a:r>
          </a:p>
        </p:txBody>
      </p:sp>
      <p:sp>
        <p:nvSpPr>
          <p:cNvPr id="17" name="TextBox 6"/>
          <p:cNvSpPr txBox="1"/>
          <p:nvPr/>
        </p:nvSpPr>
        <p:spPr>
          <a:xfrm>
            <a:off x="6601836" y="2615769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/>
              <a:t>34,4</a:t>
            </a:r>
          </a:p>
        </p:txBody>
      </p:sp>
      <p:sp>
        <p:nvSpPr>
          <p:cNvPr id="18" name="TextBox 7"/>
          <p:cNvSpPr txBox="1"/>
          <p:nvPr/>
        </p:nvSpPr>
        <p:spPr>
          <a:xfrm>
            <a:off x="5663159" y="2853900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25,0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5484118" y="3192199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23,4</a:t>
            </a:r>
          </a:p>
        </p:txBody>
      </p:sp>
      <p:sp>
        <p:nvSpPr>
          <p:cNvPr id="20" name="TextBox 9"/>
          <p:cNvSpPr txBox="1"/>
          <p:nvPr/>
        </p:nvSpPr>
        <p:spPr>
          <a:xfrm>
            <a:off x="5336674" y="3479788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21,9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4847094" y="3739449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17,2</a:t>
            </a:r>
          </a:p>
        </p:txBody>
      </p:sp>
      <p:sp>
        <p:nvSpPr>
          <p:cNvPr id="22" name="TextBox 11"/>
          <p:cNvSpPr txBox="1"/>
          <p:nvPr/>
        </p:nvSpPr>
        <p:spPr>
          <a:xfrm>
            <a:off x="4387353" y="4064585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12,5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4387353" y="4340517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12,5</a:t>
            </a:r>
          </a:p>
        </p:txBody>
      </p:sp>
      <p:sp>
        <p:nvSpPr>
          <p:cNvPr id="24" name="TextBox 13"/>
          <p:cNvSpPr txBox="1"/>
          <p:nvPr/>
        </p:nvSpPr>
        <p:spPr>
          <a:xfrm>
            <a:off x="4057308" y="4636537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9,4</a:t>
            </a:r>
          </a:p>
        </p:txBody>
      </p:sp>
      <p:sp>
        <p:nvSpPr>
          <p:cNvPr id="25" name="TextBox 14"/>
          <p:cNvSpPr txBox="1"/>
          <p:nvPr/>
        </p:nvSpPr>
        <p:spPr>
          <a:xfrm>
            <a:off x="3899178" y="4934974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7,8</a:t>
            </a:r>
          </a:p>
        </p:txBody>
      </p:sp>
      <p:sp>
        <p:nvSpPr>
          <p:cNvPr id="26" name="TextBox 15"/>
          <p:cNvSpPr txBox="1"/>
          <p:nvPr/>
        </p:nvSpPr>
        <p:spPr>
          <a:xfrm>
            <a:off x="3899178" y="5235243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7,8</a:t>
            </a:r>
          </a:p>
        </p:txBody>
      </p:sp>
    </p:spTree>
    <p:extLst>
      <p:ext uri="{BB962C8B-B14F-4D97-AF65-F5344CB8AC3E}">
        <p14:creationId xmlns:p14="http://schemas.microsoft.com/office/powerpoint/2010/main" val="2776815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23" y="2042160"/>
            <a:ext cx="6398768" cy="39992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500" dirty="0"/>
              <a:t>Del 3.2 Data fra kartleggingsskjema - TSB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2200" dirty="0" smtClean="0"/>
              <a:t>Selvmordsrisikovurdering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6396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0" y="333450"/>
            <a:ext cx="10971372" cy="1143265"/>
          </a:xfrm>
        </p:spPr>
        <p:txBody>
          <a:bodyPr/>
          <a:lstStyle/>
          <a:p>
            <a:r>
              <a:rPr lang="nb-NO"/>
              <a:t>Kartleggingssystemets design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798" y="1916099"/>
            <a:ext cx="7272808" cy="41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9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61" y="787400"/>
            <a:ext cx="8510991" cy="5100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" y="363515"/>
            <a:ext cx="1083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Figur 2. Kobling og uttrekk av registerdata for 2009-2018, samt data fra kartleggingsskjemaer på personer som døde i 2018</a:t>
            </a:r>
            <a:r>
              <a:rPr lang="nb-NO" sz="1200" i="1" dirty="0"/>
              <a:t>.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00289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61" y="374166"/>
            <a:ext cx="8893223" cy="53300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300" y="279400"/>
            <a:ext cx="6800851" cy="92435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nb-NO" sz="8600" dirty="0" smtClean="0"/>
              <a:t>Kobling og uttrekk</a:t>
            </a:r>
            <a:r>
              <a:rPr lang="nb-NO" sz="2200" dirty="0" smtClean="0"/>
              <a:t/>
            </a:r>
            <a:br>
              <a:rPr lang="nb-NO" sz="2200" dirty="0" smtClean="0"/>
            </a:br>
            <a:r>
              <a:rPr lang="nb-NO" sz="6400" dirty="0" smtClean="0"/>
              <a:t>Alle spesialisthelsetjenestene for psykisk helse og rus</a:t>
            </a:r>
            <a:endParaRPr lang="nb-NO" sz="6400" dirty="0"/>
          </a:p>
        </p:txBody>
      </p:sp>
      <p:sp>
        <p:nvSpPr>
          <p:cNvPr id="5" name="TextBox 4"/>
          <p:cNvSpPr txBox="1"/>
          <p:nvPr/>
        </p:nvSpPr>
        <p:spPr>
          <a:xfrm>
            <a:off x="5664200" y="2324100"/>
            <a:ext cx="1841500" cy="1466850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7566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90" y="333450"/>
            <a:ext cx="10971372" cy="114326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1 </a:t>
            </a:r>
            <a:r>
              <a:rPr lang="nb-NO" sz="2600" dirty="0" smtClean="0"/>
              <a:t>Registerdata – Alle tjenestene</a:t>
            </a:r>
            <a:r>
              <a:rPr lang="nb-NO" sz="2400" dirty="0"/>
              <a:t/>
            </a:r>
            <a:br>
              <a:rPr lang="nb-NO" sz="2400" dirty="0"/>
            </a:br>
            <a:r>
              <a:rPr lang="nb-NO" sz="2200" dirty="0"/>
              <a:t>Andel i kontakt med tjenestene siste år før selvmord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9021531" y="2441185"/>
            <a:ext cx="1636177" cy="62581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nb-NO" sz="1100" b="1" dirty="0"/>
              <a:t>Kvinner:</a:t>
            </a:r>
          </a:p>
          <a:p>
            <a:pPr>
              <a:spcBef>
                <a:spcPts val="100"/>
              </a:spcBef>
            </a:pPr>
            <a:r>
              <a:rPr lang="nb-NO" sz="1100" dirty="0"/>
              <a:t>Siste år: </a:t>
            </a:r>
            <a:r>
              <a:rPr lang="nb-NO" sz="1100" b="1" dirty="0"/>
              <a:t>60,6 %</a:t>
            </a:r>
          </a:p>
          <a:p>
            <a:pPr>
              <a:spcBef>
                <a:spcPts val="100"/>
              </a:spcBef>
            </a:pPr>
            <a:r>
              <a:rPr lang="nb-NO" sz="1100" dirty="0"/>
              <a:t>Siste 90 dager: </a:t>
            </a:r>
            <a:r>
              <a:rPr lang="nb-NO" sz="1100" b="1" dirty="0"/>
              <a:t>55,2 %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9021531" y="3552584"/>
            <a:ext cx="1652913" cy="62581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nb-NO" sz="1100" b="1"/>
              <a:t>Menn:</a:t>
            </a:r>
          </a:p>
          <a:p>
            <a:pPr>
              <a:spcBef>
                <a:spcPts val="100"/>
              </a:spcBef>
            </a:pPr>
            <a:r>
              <a:rPr lang="nb-NO" sz="1100"/>
              <a:t>Siste år: </a:t>
            </a:r>
            <a:r>
              <a:rPr lang="nb-NO" sz="1100" b="1"/>
              <a:t>38,0 %</a:t>
            </a:r>
          </a:p>
          <a:p>
            <a:pPr>
              <a:spcBef>
                <a:spcPts val="100"/>
              </a:spcBef>
            </a:pPr>
            <a:r>
              <a:rPr lang="nb-NO" sz="1100"/>
              <a:t>Siste 90 dager: </a:t>
            </a:r>
            <a:r>
              <a:rPr lang="nb-NO" sz="1100" b="1"/>
              <a:t>31,5 %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9021531" y="4663984"/>
            <a:ext cx="1656182" cy="62581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nb-NO" sz="1100" b="1"/>
              <a:t>Totalt:</a:t>
            </a:r>
          </a:p>
          <a:p>
            <a:pPr>
              <a:spcBef>
                <a:spcPts val="100"/>
              </a:spcBef>
            </a:pPr>
            <a:r>
              <a:rPr lang="nb-NO" sz="1100"/>
              <a:t>Siste år: </a:t>
            </a:r>
            <a:r>
              <a:rPr lang="nb-NO" sz="1100" b="1"/>
              <a:t>44,8 %</a:t>
            </a:r>
          </a:p>
          <a:p>
            <a:pPr>
              <a:spcBef>
                <a:spcPts val="100"/>
              </a:spcBef>
            </a:pPr>
            <a:r>
              <a:rPr lang="nb-NO" sz="1100"/>
              <a:t>Siste 90 dager: </a:t>
            </a:r>
            <a:r>
              <a:rPr lang="nb-NO" sz="1100" b="1"/>
              <a:t>38,6 %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9240944" y="195344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dirty="0"/>
              <a:t>2018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99" y="1903934"/>
            <a:ext cx="5965593" cy="41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1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90" y="333450"/>
            <a:ext cx="10971372" cy="114326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1 Registerdata</a:t>
            </a:r>
            <a:r>
              <a:rPr lang="nb-NO" sz="2400" dirty="0"/>
              <a:t/>
            </a:r>
            <a:br>
              <a:rPr lang="nb-NO" sz="2400" dirty="0"/>
            </a:br>
            <a:r>
              <a:rPr lang="nb-NO" sz="2200" dirty="0"/>
              <a:t>Selvmord fordelt på sektor ved siste kontakt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31173" y="3179851"/>
            <a:ext cx="1410492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 dirty="0"/>
              <a:t>PHV-V:</a:t>
            </a:r>
          </a:p>
          <a:p>
            <a:pPr algn="ctr"/>
            <a:r>
              <a:rPr lang="nb-NO" sz="1000" dirty="0"/>
              <a:t>75,3 %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31173" y="4363573"/>
            <a:ext cx="1410492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 dirty="0"/>
              <a:t>Avtalespesialister:</a:t>
            </a:r>
          </a:p>
          <a:p>
            <a:pPr algn="ctr"/>
            <a:r>
              <a:rPr lang="nb-NO" sz="1000" dirty="0"/>
              <a:t>6,6 %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1173" y="4955434"/>
            <a:ext cx="1410492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 dirty="0"/>
              <a:t>PHV-BU :</a:t>
            </a:r>
          </a:p>
          <a:p>
            <a:pPr algn="ctr"/>
            <a:r>
              <a:rPr lang="nb-NO" sz="1000" dirty="0"/>
              <a:t>1,6 %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1173" y="3771712"/>
            <a:ext cx="1410492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/>
              <a:t>TSB:</a:t>
            </a:r>
          </a:p>
          <a:p>
            <a:pPr algn="ctr"/>
            <a:r>
              <a:rPr lang="nb-NO" sz="1000"/>
              <a:t>16,4 %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1841" y="204004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dirty="0"/>
              <a:t>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80350-A6AD-46F9-807A-6248A5539D35}"/>
              </a:ext>
            </a:extLst>
          </p:cNvPr>
          <p:cNvSpPr txBox="1"/>
          <p:nvPr/>
        </p:nvSpPr>
        <p:spPr>
          <a:xfrm>
            <a:off x="8431173" y="2447242"/>
            <a:ext cx="1411912" cy="55399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dirty="0"/>
              <a:t>Totalt antall selvmord etter kontakt: </a:t>
            </a:r>
          </a:p>
          <a:p>
            <a:pPr algn="ctr"/>
            <a:r>
              <a:rPr lang="nb-NO" sz="1000" b="1" dirty="0"/>
              <a:t>304 (44,8 %)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50" y="1951893"/>
            <a:ext cx="5917258" cy="41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61" y="617954"/>
            <a:ext cx="8766139" cy="525384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300" y="279400"/>
            <a:ext cx="6800851" cy="92435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nb-NO" sz="2200" dirty="0" smtClean="0"/>
              <a:t/>
            </a:r>
            <a:br>
              <a:rPr lang="nb-NO" sz="2200" dirty="0" smtClean="0"/>
            </a:br>
            <a:r>
              <a:rPr lang="nb-NO" sz="2200" dirty="0" smtClean="0"/>
              <a:t>Tverrfaglig spesialisert rusbehandling (TSB)</a:t>
            </a:r>
            <a:endParaRPr lang="nb-NO" sz="6400" dirty="0"/>
          </a:p>
        </p:txBody>
      </p:sp>
      <p:sp>
        <p:nvSpPr>
          <p:cNvPr id="5" name="TextBox 4"/>
          <p:cNvSpPr txBox="1"/>
          <p:nvPr/>
        </p:nvSpPr>
        <p:spPr>
          <a:xfrm>
            <a:off x="292100" y="209550"/>
            <a:ext cx="1064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Figur 2. Kobling og uttrekk av registerdata for 2009-2018, samt data fra kartleggingsskjemaer på personer som døde i 2018</a:t>
            </a:r>
            <a:r>
              <a:rPr lang="nb-NO" sz="1200" i="1" dirty="0"/>
              <a:t>.</a:t>
            </a:r>
            <a:endParaRPr lang="nb-NO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626350" y="3702050"/>
            <a:ext cx="2101850" cy="2169750"/>
          </a:xfrm>
          <a:prstGeom prst="rect">
            <a:avLst/>
          </a:prstGeom>
          <a:noFill/>
          <a:ln w="1905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72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3.1 Registerdata</a:t>
            </a:r>
            <a:r>
              <a:rPr lang="nb-NO" dirty="0"/>
              <a:t/>
            </a:r>
            <a:br>
              <a:rPr lang="nb-NO" dirty="0"/>
            </a:br>
            <a:r>
              <a:rPr lang="nb-NO" sz="2200" dirty="0"/>
              <a:t>Selvmordsrate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8528" y="2931475"/>
            <a:ext cx="2062181" cy="103156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100" b="1" dirty="0"/>
              <a:t>Selvmordsrate i den totale befolkningen 2018:</a:t>
            </a:r>
          </a:p>
          <a:p>
            <a:pPr>
              <a:spcAft>
                <a:spcPts val="600"/>
              </a:spcAft>
            </a:pPr>
            <a:r>
              <a:rPr lang="nb-NO" sz="1100" dirty="0"/>
              <a:t>18,2 per 100 000 menn</a:t>
            </a:r>
            <a:endParaRPr lang="nb-NO" sz="1100" b="1" dirty="0"/>
          </a:p>
          <a:p>
            <a:pPr>
              <a:lnSpc>
                <a:spcPct val="150000"/>
              </a:lnSpc>
            </a:pPr>
            <a:r>
              <a:rPr lang="nb-NO" sz="1100" dirty="0"/>
              <a:t>7,8 per 100 000 kvinner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31" y="1928441"/>
            <a:ext cx="5987026" cy="4190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6748" y="2931475"/>
            <a:ext cx="1217873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 dirty="0"/>
              <a:t>Menn 2018:</a:t>
            </a:r>
          </a:p>
          <a:p>
            <a:pPr algn="ctr"/>
            <a:r>
              <a:rPr lang="nb-NO" sz="1000" dirty="0"/>
              <a:t>234,9 per 100 000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6748" y="3498701"/>
            <a:ext cx="1217872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 dirty="0"/>
              <a:t>Kvinner 2018:</a:t>
            </a:r>
          </a:p>
          <a:p>
            <a:pPr algn="ctr"/>
            <a:r>
              <a:rPr lang="nb-NO" sz="1000" dirty="0"/>
              <a:t>188,8 per 100 000</a:t>
            </a:r>
          </a:p>
        </p:txBody>
      </p:sp>
    </p:spTree>
    <p:extLst>
      <p:ext uri="{BB962C8B-B14F-4D97-AF65-F5344CB8AC3E}">
        <p14:creationId xmlns:p14="http://schemas.microsoft.com/office/powerpoint/2010/main" val="349399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sz="2600" dirty="0"/>
              <a:t>Del 3.1 Registerdata</a:t>
            </a:r>
            <a:r>
              <a:rPr lang="nb-NO" dirty="0"/>
              <a:t/>
            </a:r>
            <a:br>
              <a:rPr lang="nb-NO" dirty="0"/>
            </a:br>
            <a:r>
              <a:rPr lang="nb-NO" sz="2200" dirty="0" err="1"/>
              <a:t>Selvmordsmetoder</a:t>
            </a:r>
            <a:endParaRPr lang="nb-NO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133650"/>
            <a:ext cx="6337299" cy="3960812"/>
          </a:xfrm>
        </p:spPr>
      </p:pic>
      <p:sp>
        <p:nvSpPr>
          <p:cNvPr id="3" name="TextBox 2"/>
          <p:cNvSpPr txBox="1"/>
          <p:nvPr/>
        </p:nvSpPr>
        <p:spPr>
          <a:xfrm>
            <a:off x="9407574" y="2997746"/>
            <a:ext cx="1872208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1100" b="1"/>
              <a:t>Befolkningen totalt 2018 (dødsårsaksregisteret):</a:t>
            </a:r>
          </a:p>
          <a:p>
            <a:pPr>
              <a:spcAft>
                <a:spcPts val="600"/>
              </a:spcAft>
            </a:pPr>
            <a:r>
              <a:rPr lang="nb-NO" sz="1100"/>
              <a:t>Henging og kvelning 47 %</a:t>
            </a:r>
          </a:p>
          <a:p>
            <a:r>
              <a:rPr lang="nb-NO" sz="1100"/>
              <a:t>Forgiftning 17 %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164" y="2493691"/>
            <a:ext cx="1163338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/>
              <a:t>Henging 2018: </a:t>
            </a:r>
            <a:r>
              <a:rPr lang="nb-NO" sz="1000"/>
              <a:t>48,6 %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164" y="3937014"/>
            <a:ext cx="1163338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b="1"/>
              <a:t>Forgiftning 2018: </a:t>
            </a:r>
            <a:r>
              <a:rPr lang="nb-NO" sz="1000"/>
              <a:t>23,6 %</a:t>
            </a:r>
          </a:p>
        </p:txBody>
      </p:sp>
    </p:spTree>
    <p:extLst>
      <p:ext uri="{BB962C8B-B14F-4D97-AF65-F5344CB8AC3E}">
        <p14:creationId xmlns:p14="http://schemas.microsoft.com/office/powerpoint/2010/main" val="1409201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rtleggingssystem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6DAF"/>
      </a:accent1>
      <a:accent2>
        <a:srgbClr val="8DADCB"/>
      </a:accent2>
      <a:accent3>
        <a:srgbClr val="4F5966"/>
      </a:accent3>
      <a:accent4>
        <a:srgbClr val="FFE280"/>
      </a:accent4>
      <a:accent5>
        <a:srgbClr val="FABD69"/>
      </a:accent5>
      <a:accent6>
        <a:srgbClr val="9C6AA4"/>
      </a:accent6>
      <a:hlink>
        <a:srgbClr val="67C0C5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66E6E18-FC52-4423-9BE7-D5B4928E1C22}" vid="{6F2EDBFC-8D23-47FF-9BF6-17D91BD944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659EC12708AA4FA29A4597838A7C44" ma:contentTypeVersion="12" ma:contentTypeDescription="Opprett et nytt dokument." ma:contentTypeScope="" ma:versionID="06f9045c66721089c70e4e9ac81666bf">
  <xsd:schema xmlns:xsd="http://www.w3.org/2001/XMLSchema" xmlns:xs="http://www.w3.org/2001/XMLSchema" xmlns:p="http://schemas.microsoft.com/office/2006/metadata/properties" xmlns:ns2="7c436a1f-80a0-4d6a-9daa-c10a0a6c7265" xmlns:ns3="2e393561-eae3-4058-b28b-3aeb1e2aae59" targetNamespace="http://schemas.microsoft.com/office/2006/metadata/properties" ma:root="true" ma:fieldsID="25b41ed6d266b2871c2fc9584212b0ac" ns2:_="" ns3:_="">
    <xsd:import namespace="7c436a1f-80a0-4d6a-9daa-c10a0a6c7265"/>
    <xsd:import namespace="2e393561-eae3-4058-b28b-3aeb1e2aae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36a1f-80a0-4d6a-9daa-c10a0a6c72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93561-eae3-4058-b28b-3aeb1e2aae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F4BA16-2E2F-4661-9BFB-3D66F27D8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36a1f-80a0-4d6a-9daa-c10a0a6c7265"/>
    <ds:schemaRef ds:uri="2e393561-eae3-4058-b28b-3aeb1e2aae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C847EA-FCE5-4693-9432-97199CAB57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BFB254-0AE7-4A39-B8DA-6A5A1A78B405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2e393561-eae3-4058-b28b-3aeb1e2aae59"/>
    <ds:schemaRef ds:uri="http://schemas.microsoft.com/office/2006/metadata/properties"/>
    <ds:schemaRef ds:uri="http://purl.org/dc/elements/1.1/"/>
    <ds:schemaRef ds:uri="7c436a1f-80a0-4d6a-9daa-c10a0a6c726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ppmal_kartlsys_grå</Template>
  <TotalTime>682</TotalTime>
  <Words>552</Words>
  <Application>Microsoft Office PowerPoint</Application>
  <PresentationFormat>Custom</PresentationFormat>
  <Paragraphs>115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Open Sans</vt:lpstr>
      <vt:lpstr>Times New Roman</vt:lpstr>
      <vt:lpstr>Office Theme</vt:lpstr>
      <vt:lpstr>PowerPoint Presentation</vt:lpstr>
      <vt:lpstr>Kartleggingssystemets design</vt:lpstr>
      <vt:lpstr>PowerPoint Presentation</vt:lpstr>
      <vt:lpstr>PowerPoint Presentation</vt:lpstr>
      <vt:lpstr>Del 1 Registerdata – Alle tjenestene Andel i kontakt med tjenestene siste år før selvmord</vt:lpstr>
      <vt:lpstr>Del 1 Registerdata Selvmord fordelt på sektor ved siste kontakt</vt:lpstr>
      <vt:lpstr>PowerPoint Presentation</vt:lpstr>
      <vt:lpstr>Del 3.1 Registerdata Selvmordsrate</vt:lpstr>
      <vt:lpstr>Del 3.1 Registerdata Selvmordsmetoder</vt:lpstr>
      <vt:lpstr>PowerPoint Presentation</vt:lpstr>
      <vt:lpstr>Del 3.2 Data fra kartleggingsskjema - TSB Demografiske forhold – Sivilstatus </vt:lpstr>
      <vt:lpstr>Del 3.2 Data fra kartleggingsskjema - TSB Demografiske forhold – Inntekt- og arbeidssituasjon</vt:lpstr>
      <vt:lpstr>Del 3.2 Data fra kartleggingsskjema - TSB Demografiske forhold – Type bolig</vt:lpstr>
      <vt:lpstr>Del 3.2 Data fra kartleggingsskjema - TSB Demografiske forhold – Bosituasjon</vt:lpstr>
      <vt:lpstr>Del 3.2 Data fra kartleggingsskjema - TSB Sykehistorie og kliniske data – Varighet sykehistorie</vt:lpstr>
      <vt:lpstr>Del 3.2 Data fra kartleggingsskjema - TSB Sykehistorie og kliniske data</vt:lpstr>
      <vt:lpstr>Del 3.2 Data fra kartleggingsskjema - TSB Tidligere og nåværende belastninger</vt:lpstr>
      <vt:lpstr>Del 3.2 Data fra kartleggingsskjema - TSB Symptomer ved siste kontakt og selvmordsrisikovurdering</vt:lpstr>
      <vt:lpstr>Del 3.2 Data fra kartleggingsskjema - TSB Selvmordsrisikovurdering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Anine Therese Kildahl</dc:creator>
  <cp:lastModifiedBy>Helene Astrup</cp:lastModifiedBy>
  <cp:revision>358</cp:revision>
  <dcterms:created xsi:type="dcterms:W3CDTF">2021-10-20T08:18:57Z</dcterms:created>
  <dcterms:modified xsi:type="dcterms:W3CDTF">2021-12-06T13:08:20Z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0x0101000E659EC12708AA4FA29A4597838A7C44</vt:lpwstr>
  </property>
</Properties>
</file>