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82" r:id="rId4"/>
    <p:sldId id="281" r:id="rId5"/>
    <p:sldId id="257" r:id="rId6"/>
    <p:sldId id="259" r:id="rId7"/>
    <p:sldId id="258" r:id="rId8"/>
    <p:sldId id="266" r:id="rId9"/>
    <p:sldId id="279" r:id="rId10"/>
    <p:sldId id="265" r:id="rId11"/>
    <p:sldId id="260" r:id="rId12"/>
    <p:sldId id="262" r:id="rId13"/>
    <p:sldId id="264" r:id="rId14"/>
    <p:sldId id="263" r:id="rId15"/>
    <p:sldId id="267" r:id="rId16"/>
    <p:sldId id="268" r:id="rId17"/>
    <p:sldId id="270" r:id="rId18"/>
    <p:sldId id="269" r:id="rId19"/>
    <p:sldId id="271" r:id="rId20"/>
    <p:sldId id="272" r:id="rId21"/>
    <p:sldId id="273" r:id="rId22"/>
    <p:sldId id="274" r:id="rId23"/>
    <p:sldId id="276" r:id="rId24"/>
    <p:sldId id="277" r:id="rId25"/>
    <p:sldId id="275" r:id="rId26"/>
    <p:sldId id="283" r:id="rId27"/>
  </p:sldIdLst>
  <p:sldSz cx="9144000" cy="6858000" type="screen4x3"/>
  <p:notesSz cx="6723063" cy="9853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6699FF"/>
            </a:solidFill>
          </c:spPr>
          <c:cat>
            <c:strRef>
              <c:f>Sheet1!$A$2:$A$5</c:f>
              <c:strCache>
                <c:ptCount val="4"/>
                <c:pt idx="0">
                  <c:v>Tillit til ledelsen</c:v>
                </c:pt>
                <c:pt idx="1">
                  <c:v>Mening i jobben</c:v>
                </c:pt>
                <c:pt idx="2">
                  <c:v>Jobb- engasjement</c:v>
                </c:pt>
                <c:pt idx="3">
                  <c:v>Autonomi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4.3</c:v>
                </c:pt>
                <c:pt idx="2">
                  <c:v>3.8</c:v>
                </c:pt>
                <c:pt idx="3">
                  <c:v>3.6</c:v>
                </c:pt>
              </c:numCache>
            </c:numRef>
          </c:val>
        </c:ser>
        <c:dLbls/>
        <c:axId val="78801536"/>
        <c:axId val="78815616"/>
      </c:barChart>
      <c:catAx>
        <c:axId val="78801536"/>
        <c:scaling>
          <c:orientation val="minMax"/>
        </c:scaling>
        <c:axPos val="b"/>
        <c:tickLblPos val="nextTo"/>
        <c:crossAx val="78815616"/>
        <c:crosses val="autoZero"/>
        <c:auto val="1"/>
        <c:lblAlgn val="ctr"/>
        <c:lblOffset val="100"/>
      </c:catAx>
      <c:valAx>
        <c:axId val="78815616"/>
        <c:scaling>
          <c:orientation val="minMax"/>
          <c:max val="5"/>
          <c:min val="1"/>
        </c:scaling>
        <c:axPos val="l"/>
        <c:majorGridlines/>
        <c:numFmt formatCode="General" sourceLinked="1"/>
        <c:tickLblPos val="nextTo"/>
        <c:crossAx val="788015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nb-NO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AD41-5C95-4C74-9FAF-225BD339B480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B34E-386C-45BB-82A9-C8D9A4F978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4096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C2CF1-DDC9-4DAF-B598-D6BBB9B15DE8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61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Noen eksempler på skalaer. De fleste skalaene er på 5 punkter.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B34E-386C-45BB-82A9-C8D9A4F978E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3277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Helt fiktive</a:t>
            </a:r>
            <a:r>
              <a:rPr lang="nb-NO" baseline="0" dirty="0" smtClean="0"/>
              <a:t> eksempler på hvordan data kan se ut.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9B34E-386C-45BB-82A9-C8D9A4F978E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0610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CHPR Powerpointtittelslide mal - nors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RCHPR Designelement_Stor_trykkvalit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620713"/>
            <a:ext cx="406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738" y="765175"/>
            <a:ext cx="4968875" cy="2376488"/>
          </a:xfrm>
        </p:spPr>
        <p:txBody>
          <a:bodyPr/>
          <a:lstStyle>
            <a:lvl1pPr algn="l">
              <a:defRPr sz="3600">
                <a:solidFill>
                  <a:srgbClr val="1C7FBD"/>
                </a:solidFill>
              </a:defRPr>
            </a:lvl1pPr>
          </a:lstStyle>
          <a:p>
            <a:pPr lvl="0"/>
            <a:r>
              <a:rPr lang="en-US" noProof="0" smtClean="0"/>
              <a:t>Research Centre for</a:t>
            </a:r>
            <a:br>
              <a:rPr lang="en-US" noProof="0" smtClean="0"/>
            </a:br>
            <a:r>
              <a:rPr lang="en-US" noProof="0" smtClean="0"/>
              <a:t>Health Promotion and</a:t>
            </a:r>
            <a:br>
              <a:rPr lang="en-US" noProof="0" smtClean="0"/>
            </a:br>
            <a:r>
              <a:rPr lang="en-US" noProof="0" smtClean="0"/>
              <a:t>Resources HiST/NTNU</a:t>
            </a:r>
            <a:endParaRPr lang="nb-NO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3500438"/>
            <a:ext cx="4968875" cy="20891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048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04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09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21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502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1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83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066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009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583406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583406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40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fld id="{3CA14D8A-35A0-4BC6-998C-C6373943A9A4}" type="datetimeFigureOut">
              <a:rPr lang="nb-NO" smtClean="0"/>
              <a:pPr/>
              <a:t>12.11.2012</a:t>
            </a:fld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endParaRPr 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70EFD88F-8D2A-4134-B202-676EBB19A66C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RCHPR Powerpointslide mal - nors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15888"/>
            <a:ext cx="76327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0913" y="6453188"/>
            <a:ext cx="33131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25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F8F2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C7FB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C7FB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C7FB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7FB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C7FB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7FB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7FB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7FB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C7FBD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b-NO" dirty="0" smtClean="0"/>
              <a:t>Arbeidsmiljø og –klima undersøkelsen ARK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b-NO" sz="2000" dirty="0" smtClean="0"/>
              <a:t>Medisinsk Fakultet, L-AMU</a:t>
            </a:r>
            <a:r>
              <a:rPr lang="nb-NO" sz="2000" smtClean="0"/>
              <a:t>, </a:t>
            </a:r>
            <a:r>
              <a:rPr lang="nb-NO" sz="2000" smtClean="0"/>
              <a:t>7. </a:t>
            </a:r>
            <a:r>
              <a:rPr lang="nb-NO" sz="2000" dirty="0" smtClean="0"/>
              <a:t>nov. 2012</a:t>
            </a:r>
          </a:p>
          <a:p>
            <a:r>
              <a:rPr lang="nb-NO" dirty="0" smtClean="0"/>
              <a:t>Arbeidsmiljøundersøkelse ved UiO</a:t>
            </a:r>
          </a:p>
          <a:p>
            <a:endParaRPr lang="nb-NO" sz="1600" dirty="0" smtClean="0"/>
          </a:p>
          <a:p>
            <a:r>
              <a:rPr lang="nb-NO" sz="1600" dirty="0" smtClean="0"/>
              <a:t>v/HR-dir. Anita Sandberg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xmlns="" val="308274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måler vi?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Grupper av spørsmål</a:t>
            </a:r>
          </a:p>
          <a:p>
            <a:pPr lvl="1"/>
            <a:r>
              <a:rPr lang="nb-NO" dirty="0" smtClean="0"/>
              <a:t>Omhandler det samme temaet</a:t>
            </a:r>
          </a:p>
          <a:p>
            <a:pPr lvl="1"/>
            <a:r>
              <a:rPr lang="nb-NO" dirty="0" smtClean="0"/>
              <a:t>Litt forskjellig vinkling</a:t>
            </a:r>
          </a:p>
          <a:p>
            <a:r>
              <a:rPr lang="nb-NO" dirty="0" smtClean="0"/>
              <a:t>Validerte spørsmål</a:t>
            </a:r>
          </a:p>
          <a:p>
            <a:pPr lvl="1"/>
            <a:r>
              <a:rPr lang="nb-NO" dirty="0" smtClean="0"/>
              <a:t>Det er forsket på at disse spørsmålene måler det vi er ute etter </a:t>
            </a:r>
          </a:p>
          <a:p>
            <a:r>
              <a:rPr lang="nb-NO" dirty="0" smtClean="0"/>
              <a:t>Skalaer</a:t>
            </a:r>
          </a:p>
          <a:p>
            <a:pPr lvl="1"/>
            <a:r>
              <a:rPr lang="nb-NO" dirty="0" smtClean="0"/>
              <a:t>I svært liten grad – I svært høy grad</a:t>
            </a:r>
          </a:p>
          <a:p>
            <a:pPr lvl="1"/>
            <a:r>
              <a:rPr lang="nb-NO" dirty="0" smtClean="0"/>
              <a:t>Daglig – aldri</a:t>
            </a:r>
          </a:p>
          <a:p>
            <a:pPr lvl="1"/>
            <a:r>
              <a:rPr lang="nb-NO" dirty="0" smtClean="0"/>
              <a:t>Svært uenig – svært enig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93227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20" y="1916832"/>
            <a:ext cx="7696200" cy="655712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Spørsmål om «mening i jobben»: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5086933"/>
              </p:ext>
            </p:extLst>
          </p:nvPr>
        </p:nvGraphicFramePr>
        <p:xfrm>
          <a:off x="611560" y="2780928"/>
          <a:ext cx="7992886" cy="357928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672406"/>
                <a:gridCol w="864096"/>
                <a:gridCol w="864096"/>
                <a:gridCol w="864096"/>
                <a:gridCol w="864096"/>
                <a:gridCol w="864096"/>
              </a:tblGrid>
              <a:tr h="738082">
                <a:tc>
                  <a:txBody>
                    <a:bodyPr/>
                    <a:lstStyle/>
                    <a:p>
                      <a:pPr algn="ctr"/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u="none" strike="noStrike" kern="1200" baseline="0" dirty="0" smtClean="0"/>
                        <a:t>I svært</a:t>
                      </a:r>
                    </a:p>
                    <a:p>
                      <a:pPr algn="ctr"/>
                      <a:r>
                        <a:rPr lang="nb-NO" sz="1800" u="none" strike="noStrike" kern="1200" baseline="0" dirty="0" smtClean="0"/>
                        <a:t>liten</a:t>
                      </a:r>
                    </a:p>
                    <a:p>
                      <a:pPr algn="ctr"/>
                      <a:r>
                        <a:rPr lang="nb-NO" sz="1800" u="none" strike="noStrike" kern="1200" baseline="0" dirty="0" smtClean="0"/>
                        <a:t>grad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u="none" strike="noStrike" kern="1200" baseline="0" dirty="0" smtClean="0"/>
                        <a:t>I liten</a:t>
                      </a:r>
                    </a:p>
                    <a:p>
                      <a:pPr algn="ctr"/>
                      <a:r>
                        <a:rPr lang="nb-NO" sz="1800" u="none" strike="noStrike" kern="1200" baseline="0" dirty="0" smtClean="0"/>
                        <a:t>grad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u="none" strike="noStrike" kern="1200" baseline="0" dirty="0" smtClean="0"/>
                        <a:t>Delvis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u="none" strike="noStrike" kern="1200" baseline="0" dirty="0" smtClean="0"/>
                        <a:t>I høy</a:t>
                      </a:r>
                    </a:p>
                    <a:p>
                      <a:pPr algn="ctr"/>
                      <a:r>
                        <a:rPr lang="nb-NO" sz="1800" u="none" strike="noStrike" kern="1200" baseline="0" dirty="0" smtClean="0"/>
                        <a:t>grad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800" u="none" strike="noStrike" kern="1200" baseline="0" dirty="0" smtClean="0"/>
                        <a:t>I svært</a:t>
                      </a:r>
                    </a:p>
                    <a:p>
                      <a:pPr algn="ctr"/>
                      <a:r>
                        <a:rPr lang="nb-NO" sz="1800" u="none" strike="noStrike" kern="1200" baseline="0" dirty="0" smtClean="0"/>
                        <a:t>høy</a:t>
                      </a:r>
                    </a:p>
                    <a:p>
                      <a:pPr algn="ctr"/>
                      <a:r>
                        <a:rPr lang="nb-NO" sz="1800" u="none" strike="noStrike" kern="1200" baseline="0" dirty="0" smtClean="0"/>
                        <a:t>grad</a:t>
                      </a:r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nb-NO" sz="1800" u="none" strike="noStrike" kern="1200" baseline="0" dirty="0" smtClean="0"/>
                        <a:t>Er dine arbeidsoppgaver meningsfylte?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nb-NO" sz="1800" u="none" strike="noStrike" kern="1200" baseline="0" dirty="0" smtClean="0"/>
                        <a:t>Føler du at arbeidet du gjør er viktig?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nb-NO" sz="1800" u="none" strike="noStrike" kern="1200" baseline="0" dirty="0" smtClean="0"/>
                        <a:t>Føler du deg motivert og engasjert i ditt</a:t>
                      </a:r>
                    </a:p>
                    <a:p>
                      <a:r>
                        <a:rPr lang="nb-NO" sz="1800" u="none" strike="noStrike" kern="1200" baseline="0" dirty="0" smtClean="0"/>
                        <a:t>arbeid?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499992" y="4185084"/>
            <a:ext cx="3817629" cy="440267"/>
            <a:chOff x="4499992" y="4185084"/>
            <a:chExt cx="3817629" cy="440267"/>
          </a:xfrm>
        </p:grpSpPr>
        <p:pic>
          <p:nvPicPr>
            <p:cNvPr id="1028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4499992" y="4185084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5364088" y="4185084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6228184" y="4185084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7092280" y="4185084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7956376" y="4185084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499991" y="4941165"/>
            <a:ext cx="3817629" cy="440267"/>
            <a:chOff x="4499992" y="4941167"/>
            <a:chExt cx="3817629" cy="440267"/>
          </a:xfrm>
        </p:grpSpPr>
        <p:pic>
          <p:nvPicPr>
            <p:cNvPr id="11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4499992" y="4941167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5364088" y="4941167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6228184" y="4941167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7092280" y="4941167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7956376" y="4941167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4507007" y="5733256"/>
            <a:ext cx="3817629" cy="440267"/>
            <a:chOff x="4507007" y="5733256"/>
            <a:chExt cx="3817629" cy="440267"/>
          </a:xfrm>
        </p:grpSpPr>
        <p:pic>
          <p:nvPicPr>
            <p:cNvPr id="16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4507007" y="5733256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5371103" y="5733256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6235199" y="5733256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7099295" y="5733256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This screen shows an example of radio buttons.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418" t="6475" r="9725" b="57694"/>
            <a:stretch/>
          </p:blipFill>
          <p:spPr bwMode="auto">
            <a:xfrm>
              <a:off x="7963391" y="5733256"/>
              <a:ext cx="361245" cy="440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252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bruker vi dataene?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Regner sammen snittverdier pr. spørsmålsgruppe</a:t>
            </a:r>
          </a:p>
          <a:p>
            <a:r>
              <a:rPr lang="nb-NO" dirty="0" smtClean="0"/>
              <a:t>Sammenligner med referansedata</a:t>
            </a:r>
          </a:p>
          <a:p>
            <a:r>
              <a:rPr lang="nb-NO" dirty="0" smtClean="0"/>
              <a:t>Diskuterer hva tallene betyr for akkurat vår enhet</a:t>
            </a:r>
            <a:endParaRPr lang="nb-NO" dirty="0"/>
          </a:p>
        </p:txBody>
      </p:sp>
      <p:pic>
        <p:nvPicPr>
          <p:cNvPr id="6151" name="Picture 7" descr="C:\Users\elinahul\AppData\Local\Microsoft\Windows\Temporary Internet Files\Content.IE5\UX4P63Z2\MP9003414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46109"/>
            <a:ext cx="3265580" cy="23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43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Eksempel: Individressurser</a:t>
            </a:r>
            <a:endParaRPr lang="nb-N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9055625"/>
              </p:ext>
            </p:extLst>
          </p:nvPr>
        </p:nvGraphicFramePr>
        <p:xfrm>
          <a:off x="990600" y="1700808"/>
          <a:ext cx="76962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999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Suksessfaktorer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Forankring i AMU/LAMU</a:t>
            </a:r>
          </a:p>
          <a:p>
            <a:r>
              <a:rPr lang="nb-NO" dirty="0" smtClean="0"/>
              <a:t>Motivasjon til deltagelse i spørreundersøkelsen</a:t>
            </a:r>
          </a:p>
          <a:p>
            <a:r>
              <a:rPr lang="nb-NO" dirty="0" smtClean="0"/>
              <a:t>Aktiv deltagelse på tilbakemeldingsmøter</a:t>
            </a:r>
          </a:p>
          <a:p>
            <a:r>
              <a:rPr lang="nb-NO" dirty="0" smtClean="0"/>
              <a:t>Oppfølging av tiltak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6113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 i gjennomføringen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AMU</a:t>
            </a:r>
          </a:p>
          <a:p>
            <a:r>
              <a:rPr lang="nb-NO" dirty="0" smtClean="0"/>
              <a:t>Prosjektledelsen</a:t>
            </a:r>
          </a:p>
          <a:p>
            <a:r>
              <a:rPr lang="nb-NO" dirty="0" smtClean="0"/>
              <a:t>Partssammensatt utvalg nedsatt av AMU</a:t>
            </a:r>
          </a:p>
          <a:p>
            <a:r>
              <a:rPr lang="nb-NO" dirty="0" smtClean="0"/>
              <a:t>Ledelsen ved enhetene</a:t>
            </a:r>
          </a:p>
          <a:p>
            <a:r>
              <a:rPr lang="nb-NO" dirty="0" smtClean="0"/>
              <a:t>LAMU</a:t>
            </a:r>
          </a:p>
          <a:p>
            <a:r>
              <a:rPr lang="nb-NO" dirty="0" smtClean="0"/>
              <a:t>Verneombudene</a:t>
            </a:r>
          </a:p>
          <a:p>
            <a:r>
              <a:rPr lang="nb-NO" dirty="0" smtClean="0"/>
              <a:t>Medarbeiderne</a:t>
            </a:r>
          </a:p>
          <a:p>
            <a:r>
              <a:rPr lang="nb-NO" dirty="0" smtClean="0"/>
              <a:t>Fagforeningene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377248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AMUs rolle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Vedta gjennomføring av spørreundersøkelse</a:t>
            </a:r>
          </a:p>
          <a:p>
            <a:pPr lvl="1"/>
            <a:r>
              <a:rPr lang="nb-NO" dirty="0" smtClean="0"/>
              <a:t>Nedsette et partssammensatt utvalg som skal følge prosjektet tett</a:t>
            </a:r>
          </a:p>
          <a:p>
            <a:r>
              <a:rPr lang="nb-NO" dirty="0" smtClean="0"/>
              <a:t>Vurdere forslagene til tiltak og foreslå prioritering</a:t>
            </a:r>
          </a:p>
          <a:p>
            <a:r>
              <a:rPr lang="nb-NO" dirty="0" smtClean="0"/>
              <a:t>Etterspørre gjennomføring av tiltak</a:t>
            </a:r>
          </a:p>
          <a:p>
            <a:r>
              <a:rPr lang="nb-NO" dirty="0" smtClean="0"/>
              <a:t>LAMU skal vurdere og foreslå prioriteringer av tiltak lokalt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94254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Prosjektledelsen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Legge rammene for gjennomføringen</a:t>
            </a:r>
          </a:p>
          <a:p>
            <a:r>
              <a:rPr lang="nb-NO" dirty="0" smtClean="0"/>
              <a:t>Veiledning og opplæring</a:t>
            </a:r>
          </a:p>
          <a:p>
            <a:r>
              <a:rPr lang="nb-NO" dirty="0" smtClean="0"/>
              <a:t>Oppsett og utsending av spørreskjema</a:t>
            </a:r>
          </a:p>
          <a:p>
            <a:r>
              <a:rPr lang="nb-NO" dirty="0" smtClean="0"/>
              <a:t>Uttak av rapporter</a:t>
            </a:r>
            <a:endParaRPr lang="nb-NO" dirty="0"/>
          </a:p>
        </p:txBody>
      </p:sp>
      <p:pic>
        <p:nvPicPr>
          <p:cNvPr id="7171" name="Picture 3" descr="C:\Users\elinahul\AppData\Local\Microsoft\Windows\Temporary Internet Files\Content.IE5\CAFVP4QA\MP9004491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923928" cy="294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219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Partssammensatt utvalg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Følge opp utviklingen av prosjektplanen</a:t>
            </a:r>
          </a:p>
          <a:p>
            <a:pPr lvl="1"/>
            <a:r>
              <a:rPr lang="nb-NO" dirty="0" smtClean="0"/>
              <a:t>Spesielt med tanke på anonymitet</a:t>
            </a:r>
          </a:p>
          <a:p>
            <a:r>
              <a:rPr lang="nb-NO" dirty="0"/>
              <a:t>Vurdere forslagene til tiltak og foreslå </a:t>
            </a:r>
            <a:r>
              <a:rPr lang="nb-NO" dirty="0" smtClean="0"/>
              <a:t>prioritering</a:t>
            </a:r>
          </a:p>
          <a:p>
            <a:pPr lvl="1"/>
            <a:r>
              <a:rPr lang="nb-NO" dirty="0" smtClean="0"/>
              <a:t>Prioriteringen legges frem for AMU</a:t>
            </a:r>
          </a:p>
          <a:p>
            <a:r>
              <a:rPr lang="nb-NO" dirty="0" smtClean="0"/>
              <a:t>Evaluere gjennomføringen av prosjektet</a:t>
            </a:r>
          </a:p>
          <a:p>
            <a:pPr lvl="1"/>
            <a:r>
              <a:rPr lang="nb-NO" dirty="0" smtClean="0"/>
              <a:t>Evalueringen legges frem for AMU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992391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Ledelsen ved </a:t>
            </a:r>
            <a:r>
              <a:rPr lang="nb-NO" dirty="0" smtClean="0"/>
              <a:t>enhetene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Lokalt prosjektansvar</a:t>
            </a:r>
          </a:p>
          <a:p>
            <a:pPr lvl="1"/>
            <a:r>
              <a:rPr lang="nb-NO" dirty="0" smtClean="0"/>
              <a:t>Informere og motivere medarbeiderne</a:t>
            </a:r>
          </a:p>
          <a:p>
            <a:pPr lvl="1"/>
            <a:r>
              <a:rPr lang="nb-NO" dirty="0" smtClean="0"/>
              <a:t>Ta verneombudene med på diskusjon</a:t>
            </a:r>
          </a:p>
          <a:p>
            <a:pPr lvl="1"/>
            <a:r>
              <a:rPr lang="nb-NO" dirty="0" smtClean="0"/>
              <a:t>Finne tid og sted for tilbakemeldingsmøtene</a:t>
            </a:r>
          </a:p>
          <a:p>
            <a:pPr lvl="1"/>
            <a:r>
              <a:rPr lang="nb-NO" dirty="0" smtClean="0"/>
              <a:t>Ta forslag med tiltak til LAMU</a:t>
            </a:r>
          </a:p>
          <a:p>
            <a:pPr lvl="1"/>
            <a:r>
              <a:rPr lang="nb-NO" dirty="0" smtClean="0"/>
              <a:t>Utvikle handlingsplaner</a:t>
            </a:r>
          </a:p>
          <a:p>
            <a:pPr lvl="1"/>
            <a:r>
              <a:rPr lang="nb-NO" dirty="0" smtClean="0"/>
              <a:t>Gjennomføre tiltak</a:t>
            </a:r>
          </a:p>
          <a:p>
            <a:r>
              <a:rPr lang="nb-NO" dirty="0" smtClean="0"/>
              <a:t>Svare på spørsmålene i </a:t>
            </a:r>
            <a:r>
              <a:rPr lang="nb-NO" dirty="0" err="1" smtClean="0"/>
              <a:t>faktaarkene</a:t>
            </a:r>
            <a:r>
              <a:rPr lang="nb-NO" dirty="0" smtClean="0"/>
              <a:t> sammen med ledende verneombud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08199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What`s</a:t>
            </a:r>
            <a:r>
              <a:rPr lang="nb-NO" dirty="0" smtClean="0"/>
              <a:t> in it for UH-sektoren?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Hva skal vi med en undersøkelse?</a:t>
            </a:r>
          </a:p>
          <a:p>
            <a:pPr lvl="1"/>
            <a:r>
              <a:rPr lang="nb-NO" sz="2000" dirty="0" smtClean="0"/>
              <a:t>Gi legitimitet for å gjennomføre tiltak som utvikler organisasjonens arbeidsmiljø, kultur og organisering</a:t>
            </a:r>
          </a:p>
          <a:p>
            <a:r>
              <a:rPr lang="nb-NO" sz="2000" dirty="0" smtClean="0"/>
              <a:t>En undersøkelse (så godt det lar seg gjøre innenfor ressursrammen) tilpasset sektorens behov</a:t>
            </a:r>
          </a:p>
          <a:p>
            <a:r>
              <a:rPr lang="nb-NO" sz="2000" dirty="0" smtClean="0"/>
              <a:t>AMU behandler spørsmålet om denne undersøkelsen skal anvendes ved institusjonen – og hvordan - innenfor avklarte rammer.</a:t>
            </a:r>
          </a:p>
          <a:p>
            <a:r>
              <a:rPr lang="nb-NO" sz="2000" dirty="0" smtClean="0"/>
              <a:t>«Gratis» konsept – men ressurskrevende å gjennomføre</a:t>
            </a:r>
          </a:p>
          <a:p>
            <a:r>
              <a:rPr lang="nb-NO" sz="2000" dirty="0" smtClean="0"/>
              <a:t>Bygger kompetanse på dette fagområdet i sektoren</a:t>
            </a:r>
          </a:p>
          <a:p>
            <a:r>
              <a:rPr lang="nb-NO" sz="2000" dirty="0" smtClean="0"/>
              <a:t>Vil gi informasjon som er verdifull </a:t>
            </a:r>
            <a:r>
              <a:rPr lang="nb-NO" sz="2000" dirty="0" err="1" smtClean="0"/>
              <a:t>mht</a:t>
            </a:r>
            <a:r>
              <a:rPr lang="nb-NO" sz="2000" dirty="0" smtClean="0"/>
              <a:t> flere satsingsområder – f.eks. likestilling og midlertidighet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xmlns="" val="412145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Verneombudene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Påse at ledelsen</a:t>
            </a:r>
          </a:p>
          <a:p>
            <a:pPr lvl="1"/>
            <a:r>
              <a:rPr lang="nb-NO" dirty="0"/>
              <a:t>i</a:t>
            </a:r>
            <a:r>
              <a:rPr lang="nb-NO" dirty="0" smtClean="0"/>
              <a:t>nformerer </a:t>
            </a:r>
            <a:r>
              <a:rPr lang="nb-NO" dirty="0"/>
              <a:t>og </a:t>
            </a:r>
            <a:r>
              <a:rPr lang="nb-NO" dirty="0" smtClean="0"/>
              <a:t>motiverer </a:t>
            </a:r>
            <a:r>
              <a:rPr lang="nb-NO" dirty="0"/>
              <a:t>medarbeiderne</a:t>
            </a:r>
          </a:p>
          <a:p>
            <a:pPr lvl="1"/>
            <a:r>
              <a:rPr lang="nb-NO" dirty="0" smtClean="0"/>
              <a:t>tar </a:t>
            </a:r>
            <a:r>
              <a:rPr lang="nb-NO" dirty="0"/>
              <a:t>forslag med tiltak til LAMU</a:t>
            </a:r>
          </a:p>
          <a:p>
            <a:pPr lvl="1"/>
            <a:r>
              <a:rPr lang="nb-NO" dirty="0" smtClean="0"/>
              <a:t>utvikler </a:t>
            </a:r>
            <a:r>
              <a:rPr lang="nb-NO" dirty="0"/>
              <a:t>handlingsplaner</a:t>
            </a:r>
          </a:p>
          <a:p>
            <a:pPr lvl="1"/>
            <a:r>
              <a:rPr lang="nb-NO" dirty="0" smtClean="0"/>
              <a:t>gjennomfører tiltak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pic>
        <p:nvPicPr>
          <p:cNvPr id="8194" name="Picture 2" descr="C:\Users\elinahul\AppData\Local\Microsoft\Windows\Temporary Internet Files\Content.IE5\UX4P63Z2\MP90043315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47606"/>
            <a:ext cx="3486774" cy="25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6363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C:\Users\elinahul\AppData\Local\Microsoft\Windows\Temporary Internet Files\Content.IE5\WFPV035I\MP91022082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7"/>
            <a:ext cx="3456384" cy="339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Medarbeiderne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Delta i spørreundersøkelsen</a:t>
            </a:r>
          </a:p>
          <a:p>
            <a:r>
              <a:rPr lang="nb-NO" dirty="0"/>
              <a:t>Være aktive i </a:t>
            </a:r>
            <a:r>
              <a:rPr lang="nb-NO" dirty="0" smtClean="0"/>
              <a:t>tilbakemeldingsmøtene</a:t>
            </a:r>
          </a:p>
          <a:p>
            <a:r>
              <a:rPr lang="nb-NO" dirty="0" smtClean="0"/>
              <a:t>Komme med forslag til tiltak</a:t>
            </a:r>
            <a:endParaRPr lang="nb-NO" dirty="0"/>
          </a:p>
          <a:p>
            <a:r>
              <a:rPr lang="nb-NO" dirty="0"/>
              <a:t>Bidra til gjennomføring av tiltak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6241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kan vi bruke ARK til?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Arbeidsmiljøutvikling</a:t>
            </a:r>
          </a:p>
          <a:p>
            <a:pPr lvl="1"/>
            <a:r>
              <a:rPr lang="nb-NO" dirty="0" smtClean="0"/>
              <a:t>Hvor er vi sterke/svake og hva kan vi gjøre for å få et enda bedre arbeidsmiljø</a:t>
            </a:r>
          </a:p>
          <a:p>
            <a:r>
              <a:rPr lang="nb-NO" dirty="0" smtClean="0"/>
              <a:t>Følge opp krav i arbeidsmiljølovgivningen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923927" y="4386689"/>
            <a:ext cx="487450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Mitt skip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er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lastet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med: </a:t>
            </a:r>
            <a:r>
              <a:rPr lang="en-US" sz="20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obbengasjement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nerkjennelse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tilitt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støtte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medvirkning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rettferdighet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ressurser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samarbeid</a:t>
            </a:r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sz="2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autonomi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81355"/>
            <a:ext cx="2920946" cy="233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1445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linahul\AppData\Local\Microsoft\Windows\Temporary Internet Files\Content.IE5\WFPV035I\MP9001755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1168"/>
            <a:ext cx="2505472" cy="168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linahul\AppData\Local\Microsoft\Windows\Temporary Internet Files\Content.IE5\WFPV035I\MP9003413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8147" y="188640"/>
            <a:ext cx="1633140" cy="22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løses ikke med ARK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Konflikter</a:t>
            </a:r>
          </a:p>
          <a:p>
            <a:pPr lvl="1"/>
            <a:r>
              <a:rPr lang="nb-NO" dirty="0" smtClean="0"/>
              <a:t>Eksisterende konflikter i et miljø må løses gjennom de eksisterende konflikthåndteringsrutinene</a:t>
            </a:r>
          </a:p>
          <a:p>
            <a:r>
              <a:rPr lang="nb-NO" dirty="0" smtClean="0"/>
              <a:t>Varsling</a:t>
            </a:r>
          </a:p>
          <a:p>
            <a:pPr lvl="1"/>
            <a:r>
              <a:rPr lang="nb-NO" dirty="0" smtClean="0"/>
              <a:t>For varsling av kritikkverdige forhold på arbeidsplassen skal varslingsrutinen følges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539287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tema vi ikke spør om direkte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Mobbing</a:t>
            </a:r>
          </a:p>
          <a:p>
            <a:r>
              <a:rPr lang="nb-NO" dirty="0" smtClean="0"/>
              <a:t>Sex-trakassering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Problemer som angår enkeltindivider kan ikke løses med en anonym spørreundersøkelse</a:t>
            </a:r>
          </a:p>
          <a:p>
            <a:r>
              <a:rPr lang="nb-NO" dirty="0" smtClean="0"/>
              <a:t>Et dårlig arbeidsmiljø vil bli synlig i de andre spørsmålene og kan jobbes med på generelt grunnlag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716674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ARK er et utviklingsverktøy – </a:t>
            </a:r>
            <a:br>
              <a:rPr lang="nb-NO" dirty="0" smtClean="0"/>
            </a:br>
            <a:r>
              <a:rPr lang="nb-NO" dirty="0" smtClean="0"/>
              <a:t>noen utfordringer vi står ovenfor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Hvordan bidra til at ARK er interessant å følge opp også for andre enn AMU? Spesielt virksomhetenes styrer og toppledelse.</a:t>
            </a:r>
          </a:p>
          <a:p>
            <a:r>
              <a:rPr lang="nb-NO" dirty="0" smtClean="0"/>
              <a:t>Hvordan bidra til at ARK er den ene/viktigste kartleggingen virksomhetene foretar innenfor psykososialt – og organisatorisk arbeidsmiljø?</a:t>
            </a:r>
          </a:p>
          <a:p>
            <a:r>
              <a:rPr lang="nb-NO" dirty="0" smtClean="0"/>
              <a:t>Hvordan bidra til at ARK ikke politiseres – gjennom ulike «særkrav» til f.eks. kartlegging som låser diskusjonene og ikke bygger opp under et helhetssyn og trygghet rundt bruken av ARK</a:t>
            </a:r>
          </a:p>
        </p:txBody>
      </p:sp>
    </p:spTree>
    <p:extLst>
      <p:ext uri="{BB962C8B-B14F-4D97-AF65-F5344CB8AC3E}">
        <p14:creationId xmlns:p14="http://schemas.microsoft.com/office/powerpoint/2010/main" xmlns="" val="24816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Medlemmer i gruppene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1400" dirty="0" smtClean="0"/>
              <a:t>Kompetansegruppa:</a:t>
            </a:r>
          </a:p>
          <a:p>
            <a:r>
              <a:rPr lang="nb-NO" sz="1400" dirty="0" smtClean="0"/>
              <a:t>Kirsti Godal </a:t>
            </a:r>
            <a:r>
              <a:rPr lang="nb-NO" sz="1400" dirty="0" err="1" smtClean="0"/>
              <a:t>Undebakke</a:t>
            </a:r>
            <a:r>
              <a:rPr lang="nb-NO" sz="1400" dirty="0" smtClean="0"/>
              <a:t>, rådgiver og prosjektleder NTNU</a:t>
            </a:r>
          </a:p>
          <a:p>
            <a:r>
              <a:rPr lang="nb-NO" sz="1400" dirty="0" smtClean="0"/>
              <a:t>Tone Bergan, psykolog/seniorrådgiver UiB</a:t>
            </a:r>
          </a:p>
          <a:p>
            <a:r>
              <a:rPr lang="nb-NO" sz="1400" dirty="0" smtClean="0"/>
              <a:t>Sissel </a:t>
            </a:r>
            <a:r>
              <a:rPr lang="nb-NO" sz="1400" dirty="0" err="1" smtClean="0"/>
              <a:t>Tjosaas</a:t>
            </a:r>
            <a:r>
              <a:rPr lang="nb-NO" sz="1400" dirty="0" smtClean="0"/>
              <a:t>, rådgiver personal UiT</a:t>
            </a:r>
          </a:p>
          <a:p>
            <a:r>
              <a:rPr lang="nb-NO" sz="1400" dirty="0" smtClean="0"/>
              <a:t>Elin A. Hult, prosjektkoordinator UiO og prosjektleder UiO</a:t>
            </a:r>
          </a:p>
          <a:p>
            <a:r>
              <a:rPr lang="nb-NO" sz="1400" dirty="0" smtClean="0"/>
              <a:t>Anita Sandberg, prosjektleder UHR</a:t>
            </a:r>
          </a:p>
          <a:p>
            <a:endParaRPr lang="nb-NO" sz="1400" dirty="0" smtClean="0"/>
          </a:p>
          <a:p>
            <a:pPr marL="0" indent="0">
              <a:buNone/>
            </a:pPr>
            <a:r>
              <a:rPr lang="nb-NO" sz="1400" dirty="0" smtClean="0"/>
              <a:t>Forskergruppa:</a:t>
            </a:r>
          </a:p>
          <a:p>
            <a:r>
              <a:rPr lang="nb-NO" sz="1400" dirty="0" smtClean="0"/>
              <a:t>Elin O. Rosvold, prof. medisin, BHT-seksjonssjef; UiO</a:t>
            </a:r>
          </a:p>
          <a:p>
            <a:r>
              <a:rPr lang="nb-NO" sz="1400" dirty="0" smtClean="0"/>
              <a:t>Siw-Tone </a:t>
            </a:r>
            <a:r>
              <a:rPr lang="nb-NO" sz="1400" dirty="0" err="1" smtClean="0"/>
              <a:t>Innstrand</a:t>
            </a:r>
            <a:r>
              <a:rPr lang="nb-NO" sz="1400" dirty="0" smtClean="0"/>
              <a:t>, prof. i helsevitenskap, NTNU</a:t>
            </a:r>
          </a:p>
          <a:p>
            <a:r>
              <a:rPr lang="nb-NO" sz="1400" dirty="0" smtClean="0"/>
              <a:t>Thomas Hoff, prof. psykologi, SV, UiO</a:t>
            </a:r>
          </a:p>
          <a:p>
            <a:r>
              <a:rPr lang="nb-NO" sz="1400" dirty="0" smtClean="0"/>
              <a:t>Monica Liljefjell, 1. amanuensis </a:t>
            </a:r>
            <a:r>
              <a:rPr lang="nb-NO" sz="1400" dirty="0" err="1" smtClean="0"/>
              <a:t>HiSør</a:t>
            </a:r>
            <a:r>
              <a:rPr lang="nb-NO" sz="1400" dirty="0" smtClean="0"/>
              <a:t>-Trøndelag, nestleder SV-institutt for helsevitenskap, NTNU</a:t>
            </a:r>
          </a:p>
          <a:p>
            <a:r>
              <a:rPr lang="nb-NO" sz="1400" dirty="0" smtClean="0"/>
              <a:t>Marit Christensen, </a:t>
            </a:r>
            <a:r>
              <a:rPr lang="nb-NO" sz="1400" dirty="0" err="1" smtClean="0"/>
              <a:t>ph.d</a:t>
            </a:r>
            <a:r>
              <a:rPr lang="nb-NO" sz="1400" dirty="0" smtClean="0"/>
              <a:t>. psykologi, NTNU</a:t>
            </a:r>
          </a:p>
          <a:p>
            <a:endParaRPr lang="nb-NO" sz="1400" dirty="0"/>
          </a:p>
          <a:p>
            <a:pPr marL="0" indent="0">
              <a:buNone/>
            </a:pPr>
            <a:r>
              <a:rPr lang="nb-NO" sz="1400" dirty="0" smtClean="0"/>
              <a:t>Referansegruppa består av  ressurspersoner på fagområdet – innenfra og utenfra sektoren (De Facto, STAMI, AT, Orkla)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xmlns="" val="245914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Utviklingsprosjektet i regi av UHR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ARK er en helhetlig «pakke»</a:t>
            </a:r>
          </a:p>
          <a:p>
            <a:pPr lvl="1"/>
            <a:r>
              <a:rPr lang="nb-NO" dirty="0" smtClean="0"/>
              <a:t>Krav om forankring i AMU</a:t>
            </a:r>
          </a:p>
          <a:p>
            <a:pPr lvl="1"/>
            <a:r>
              <a:rPr lang="nb-NO" dirty="0" smtClean="0"/>
              <a:t>Spørreskjema</a:t>
            </a:r>
          </a:p>
          <a:p>
            <a:pPr lvl="2"/>
            <a:r>
              <a:rPr lang="nb-NO" dirty="0" smtClean="0"/>
              <a:t>Spørreskjema til hver enkelt tilsatt</a:t>
            </a:r>
          </a:p>
          <a:p>
            <a:pPr lvl="2"/>
            <a:r>
              <a:rPr lang="nb-NO" dirty="0" err="1" smtClean="0"/>
              <a:t>Faktaark</a:t>
            </a:r>
            <a:r>
              <a:rPr lang="nb-NO" dirty="0" smtClean="0"/>
              <a:t> om virksomheten</a:t>
            </a:r>
          </a:p>
          <a:p>
            <a:pPr lvl="1"/>
            <a:r>
              <a:rPr lang="nb-NO" dirty="0" smtClean="0"/>
              <a:t>Konsept for oppfølging av resultatene</a:t>
            </a:r>
          </a:p>
          <a:p>
            <a:pPr lvl="2"/>
            <a:r>
              <a:rPr lang="nb-NO" dirty="0" smtClean="0"/>
              <a:t>Tilbakemeldingsmøter</a:t>
            </a:r>
          </a:p>
          <a:p>
            <a:pPr lvl="2"/>
            <a:r>
              <a:rPr lang="nb-NO" dirty="0" smtClean="0"/>
              <a:t>Arbeid med tiltak</a:t>
            </a:r>
          </a:p>
          <a:p>
            <a:pPr lvl="1"/>
            <a:r>
              <a:rPr lang="nb-NO" dirty="0" smtClean="0"/>
              <a:t>Basert på forskning, kan brukes til ytterligere forskning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282952" cy="104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761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Utviklingsprosjektet i regi av UHR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Pilot på TF</a:t>
            </a:r>
          </a:p>
          <a:p>
            <a:pPr lvl="1"/>
            <a:r>
              <a:rPr lang="nb-NO" dirty="0"/>
              <a:t>Spørreundersøkelse gjennomført</a:t>
            </a:r>
          </a:p>
          <a:p>
            <a:pPr lvl="1"/>
            <a:r>
              <a:rPr lang="nb-NO" dirty="0"/>
              <a:t>Tilbakemeldingsmøter gjennomføres 6. og 7. november</a:t>
            </a:r>
          </a:p>
          <a:p>
            <a:pPr lvl="1"/>
            <a:r>
              <a:rPr lang="nb-NO" dirty="0"/>
              <a:t>Evaluering gjenstår</a:t>
            </a:r>
          </a:p>
          <a:p>
            <a:r>
              <a:rPr lang="nb-NO" dirty="0"/>
              <a:t>NTNU har spørreskjemaet ute nå</a:t>
            </a:r>
          </a:p>
          <a:p>
            <a:r>
              <a:rPr lang="nb-NO" dirty="0"/>
              <a:t>ARK lanseres våren 2013</a:t>
            </a:r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282952" cy="104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813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ARK-UiO 2013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Forbereder oppstart av prosjekt</a:t>
            </a:r>
          </a:p>
          <a:p>
            <a:pPr lvl="1"/>
            <a:r>
              <a:rPr lang="nb-NO" dirty="0" smtClean="0"/>
              <a:t>Presentasjon av ARK i diverse fora fra </a:t>
            </a:r>
            <a:r>
              <a:rPr lang="nb-NO" dirty="0" err="1" smtClean="0"/>
              <a:t>des</a:t>
            </a:r>
            <a:r>
              <a:rPr lang="nb-NO" dirty="0" smtClean="0"/>
              <a:t>/jan/</a:t>
            </a:r>
            <a:r>
              <a:rPr lang="nb-NO" dirty="0" err="1" smtClean="0"/>
              <a:t>feb</a:t>
            </a:r>
            <a:endParaRPr lang="nb-NO" dirty="0" smtClean="0"/>
          </a:p>
          <a:p>
            <a:pPr lvl="2"/>
            <a:r>
              <a:rPr lang="nb-NO" dirty="0" smtClean="0"/>
              <a:t>Verneombudssamling</a:t>
            </a:r>
          </a:p>
          <a:p>
            <a:pPr lvl="2"/>
            <a:r>
              <a:rPr lang="nb-NO" dirty="0" smtClean="0"/>
              <a:t>LAMU-seminaret</a:t>
            </a:r>
          </a:p>
          <a:p>
            <a:pPr lvl="2"/>
            <a:r>
              <a:rPr lang="nb-NO" dirty="0" smtClean="0"/>
              <a:t>Div. lederfora</a:t>
            </a:r>
          </a:p>
          <a:p>
            <a:pPr lvl="1"/>
            <a:r>
              <a:rPr lang="nb-NO" dirty="0" smtClean="0"/>
              <a:t>Prosjektplan</a:t>
            </a:r>
          </a:p>
          <a:p>
            <a:pPr lvl="2"/>
            <a:r>
              <a:rPr lang="nb-NO" dirty="0" smtClean="0"/>
              <a:t>Utkast rundt årsskiftet</a:t>
            </a:r>
          </a:p>
          <a:p>
            <a:pPr lvl="3"/>
            <a:r>
              <a:rPr lang="nb-NO" dirty="0" smtClean="0"/>
              <a:t>Organisering av prosjektet ved UiO</a:t>
            </a:r>
          </a:p>
          <a:p>
            <a:pPr lvl="3"/>
            <a:r>
              <a:rPr lang="nb-NO" dirty="0" smtClean="0"/>
              <a:t>Tidsplan for gjennomføring</a:t>
            </a:r>
          </a:p>
          <a:p>
            <a:pPr lvl="2"/>
            <a:r>
              <a:rPr lang="nb-NO" dirty="0" smtClean="0"/>
              <a:t>Skal diskuteres i det partssammensatte utvalget nedsatt av AMU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1215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nahul\AppData\Local\Microsoft\Windows\Temporary Internet Files\Content.IE5\CAFVP4QA\MP90040926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91608"/>
            <a:ext cx="1946920" cy="19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teori bak ARK</a:t>
            </a:r>
            <a:endParaRPr lang="nb-NO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Jobbkrav-ressursmodellen (The Job </a:t>
            </a:r>
            <a:r>
              <a:rPr lang="nb-NO" dirty="0" err="1" smtClean="0"/>
              <a:t>Demands</a:t>
            </a:r>
            <a:r>
              <a:rPr lang="nb-NO" dirty="0" smtClean="0"/>
              <a:t>–Resources Model, JD-R)</a:t>
            </a:r>
          </a:p>
          <a:p>
            <a:pPr lvl="1"/>
            <a:r>
              <a:rPr lang="nb-NO" dirty="0"/>
              <a:t>utbrenthet og engasjement kan bli produsert av to spesifikke arbeidsforhold som finnes i enhver organisatorisk kontekst: jobbkrav og jobbressurser</a:t>
            </a:r>
            <a:endParaRPr lang="nb-NO" dirty="0" smtClean="0"/>
          </a:p>
          <a:p>
            <a:pPr lvl="1"/>
            <a:r>
              <a:rPr lang="nb-NO" dirty="0" smtClean="0"/>
              <a:t>uavhengig </a:t>
            </a:r>
            <a:r>
              <a:rPr lang="nb-NO" dirty="0"/>
              <a:t>av hvilke krav en jobb stiller eller hvilke ressurser som er </a:t>
            </a:r>
            <a:r>
              <a:rPr lang="nb-NO" dirty="0" smtClean="0"/>
              <a:t>tilgjengelige</a:t>
            </a:r>
          </a:p>
          <a:p>
            <a:pPr lvl="1"/>
            <a:r>
              <a:rPr lang="nb-NO" dirty="0" smtClean="0"/>
              <a:t>Individet i sentrum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6477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Litt mer teori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Teorien om konkurrerende </a:t>
            </a:r>
            <a:r>
              <a:rPr lang="nb-NO" dirty="0" smtClean="0"/>
              <a:t>verdier</a:t>
            </a:r>
          </a:p>
          <a:p>
            <a:pPr lvl="1"/>
            <a:r>
              <a:rPr lang="nb-NO" dirty="0" smtClean="0"/>
              <a:t>Samarbeid, Kontroll, Innovasjon</a:t>
            </a:r>
            <a:r>
              <a:rPr lang="nb-NO" dirty="0"/>
              <a:t> </a:t>
            </a:r>
            <a:r>
              <a:rPr lang="nb-NO" dirty="0" smtClean="0"/>
              <a:t>og Effektivitet</a:t>
            </a:r>
          </a:p>
          <a:p>
            <a:pPr lvl="1"/>
            <a:r>
              <a:rPr lang="nb-NO" dirty="0" smtClean="0"/>
              <a:t>Måler klimaet i virksomheten </a:t>
            </a:r>
            <a:endParaRPr lang="nb-NO" dirty="0"/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3"/>
            <a:ext cx="42560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1819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2268538" y="1412875"/>
            <a:ext cx="1008062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Jobb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krav</a:t>
            </a:r>
          </a:p>
        </p:txBody>
      </p:sp>
      <p:sp>
        <p:nvSpPr>
          <p:cNvPr id="3" name="Ellipse 2"/>
          <p:cNvSpPr/>
          <p:nvPr/>
        </p:nvSpPr>
        <p:spPr>
          <a:xfrm>
            <a:off x="2268538" y="2205038"/>
            <a:ext cx="103505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Jobb ressurser</a:t>
            </a:r>
          </a:p>
        </p:txBody>
      </p:sp>
      <p:sp>
        <p:nvSpPr>
          <p:cNvPr id="4" name="Ellipse 3"/>
          <p:cNvSpPr/>
          <p:nvPr/>
        </p:nvSpPr>
        <p:spPr>
          <a:xfrm>
            <a:off x="3492500" y="1412875"/>
            <a:ext cx="1062038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Belastning</a:t>
            </a:r>
          </a:p>
        </p:txBody>
      </p:sp>
      <p:sp>
        <p:nvSpPr>
          <p:cNvPr id="5" name="Ellipse 4"/>
          <p:cNvSpPr/>
          <p:nvPr/>
        </p:nvSpPr>
        <p:spPr>
          <a:xfrm>
            <a:off x="3492500" y="2211388"/>
            <a:ext cx="10795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Motivasjon</a:t>
            </a:r>
          </a:p>
        </p:txBody>
      </p:sp>
      <p:sp>
        <p:nvSpPr>
          <p:cNvPr id="6" name="Ellipse 5"/>
          <p:cNvSpPr/>
          <p:nvPr/>
        </p:nvSpPr>
        <p:spPr>
          <a:xfrm>
            <a:off x="1835150" y="1125538"/>
            <a:ext cx="3241675" cy="1943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651625" y="2787650"/>
            <a:ext cx="1808163" cy="1146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Individuelle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og organisatoriske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«</a:t>
            </a:r>
            <a:r>
              <a:rPr lang="nb-NO" sz="1200" dirty="0" err="1">
                <a:solidFill>
                  <a:srgbClr val="0070C0"/>
                </a:solidFill>
              </a:rPr>
              <a:t>outcomes</a:t>
            </a:r>
            <a:r>
              <a:rPr lang="nb-NO" sz="1200" dirty="0">
                <a:solidFill>
                  <a:srgbClr val="0070C0"/>
                </a:solidFill>
              </a:rPr>
              <a:t>»</a:t>
            </a:r>
          </a:p>
        </p:txBody>
      </p:sp>
      <p:cxnSp>
        <p:nvCxnSpPr>
          <p:cNvPr id="14" name="Rett linje 13"/>
          <p:cNvCxnSpPr/>
          <p:nvPr/>
        </p:nvCxnSpPr>
        <p:spPr>
          <a:xfrm>
            <a:off x="7659688" y="3933825"/>
            <a:ext cx="0" cy="1582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7659688" y="1658938"/>
            <a:ext cx="1295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Turnover</a:t>
            </a:r>
          </a:p>
        </p:txBody>
      </p:sp>
      <p:sp>
        <p:nvSpPr>
          <p:cNvPr id="16" name="Rektangel 15"/>
          <p:cNvSpPr/>
          <p:nvPr/>
        </p:nvSpPr>
        <p:spPr>
          <a:xfrm>
            <a:off x="7659688" y="1935163"/>
            <a:ext cx="1295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Yteevne</a:t>
            </a:r>
          </a:p>
        </p:txBody>
      </p:sp>
      <p:sp>
        <p:nvSpPr>
          <p:cNvPr id="17" name="Rektangel 16"/>
          <p:cNvSpPr/>
          <p:nvPr/>
        </p:nvSpPr>
        <p:spPr>
          <a:xfrm>
            <a:off x="7654925" y="2279650"/>
            <a:ext cx="1295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Jobb tilfredshet</a:t>
            </a:r>
          </a:p>
        </p:txBody>
      </p:sp>
      <p:sp>
        <p:nvSpPr>
          <p:cNvPr id="18" name="Rektangel 17"/>
          <p:cNvSpPr/>
          <p:nvPr/>
        </p:nvSpPr>
        <p:spPr>
          <a:xfrm>
            <a:off x="7659688" y="1346200"/>
            <a:ext cx="1295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Involvering</a:t>
            </a:r>
          </a:p>
        </p:txBody>
      </p:sp>
      <p:cxnSp>
        <p:nvCxnSpPr>
          <p:cNvPr id="20" name="Rett linje 19"/>
          <p:cNvCxnSpPr>
            <a:stCxn id="18" idx="1"/>
          </p:cNvCxnSpPr>
          <p:nvPr/>
        </p:nvCxnSpPr>
        <p:spPr>
          <a:xfrm flipH="1">
            <a:off x="7340600" y="1454150"/>
            <a:ext cx="319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/>
          <p:cNvCxnSpPr>
            <a:stCxn id="15" idx="1"/>
          </p:cNvCxnSpPr>
          <p:nvPr/>
        </p:nvCxnSpPr>
        <p:spPr>
          <a:xfrm flipH="1">
            <a:off x="7380288" y="1766888"/>
            <a:ext cx="27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25"/>
          <p:cNvCxnSpPr>
            <a:stCxn id="16" idx="1"/>
          </p:cNvCxnSpPr>
          <p:nvPr/>
        </p:nvCxnSpPr>
        <p:spPr>
          <a:xfrm flipH="1">
            <a:off x="7380288" y="2043113"/>
            <a:ext cx="27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>
            <a:stCxn id="17" idx="1"/>
          </p:cNvCxnSpPr>
          <p:nvPr/>
        </p:nvCxnSpPr>
        <p:spPr>
          <a:xfrm flipH="1">
            <a:off x="7362825" y="2387600"/>
            <a:ext cx="292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ktangel 40"/>
          <p:cNvSpPr/>
          <p:nvPr/>
        </p:nvSpPr>
        <p:spPr>
          <a:xfrm>
            <a:off x="3222465" y="2979639"/>
            <a:ext cx="5677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  <a:t>+</a:t>
            </a:r>
          </a:p>
        </p:txBody>
      </p:sp>
      <p:cxnSp>
        <p:nvCxnSpPr>
          <p:cNvPr id="43" name="Rett pil 42"/>
          <p:cNvCxnSpPr>
            <a:stCxn id="6" idx="6"/>
            <a:endCxn id="8" idx="2"/>
          </p:cNvCxnSpPr>
          <p:nvPr/>
        </p:nvCxnSpPr>
        <p:spPr>
          <a:xfrm>
            <a:off x="5076825" y="2097088"/>
            <a:ext cx="1574800" cy="12636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pil 46"/>
          <p:cNvCxnSpPr>
            <a:endCxn id="8" idx="2"/>
          </p:cNvCxnSpPr>
          <p:nvPr/>
        </p:nvCxnSpPr>
        <p:spPr>
          <a:xfrm flipV="1">
            <a:off x="5076825" y="3360738"/>
            <a:ext cx="1574800" cy="17605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ktangel 48"/>
          <p:cNvSpPr/>
          <p:nvPr/>
        </p:nvSpPr>
        <p:spPr>
          <a:xfrm>
            <a:off x="6063429" y="2898591"/>
            <a:ext cx="5677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5400" b="1" spc="300" dirty="0">
                <a:ln w="11430" cmpd="sng">
                  <a:solidFill>
                    <a:srgbClr val="BBE0E3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BBE0E3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BBE0E3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BBE0E3">
                      <a:satMod val="220000"/>
                      <a:alpha val="35000"/>
                    </a:srgbClr>
                  </a:glow>
                </a:effectLst>
              </a:rPr>
              <a:t>=</a:t>
            </a:r>
          </a:p>
        </p:txBody>
      </p:sp>
      <p:cxnSp>
        <p:nvCxnSpPr>
          <p:cNvPr id="51" name="Rett pil 50"/>
          <p:cNvCxnSpPr>
            <a:stCxn id="2" idx="6"/>
            <a:endCxn id="4" idx="2"/>
          </p:cNvCxnSpPr>
          <p:nvPr/>
        </p:nvCxnSpPr>
        <p:spPr>
          <a:xfrm>
            <a:off x="3276600" y="1700213"/>
            <a:ext cx="21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 52"/>
          <p:cNvCxnSpPr>
            <a:stCxn id="3" idx="6"/>
            <a:endCxn id="5" idx="2"/>
          </p:cNvCxnSpPr>
          <p:nvPr/>
        </p:nvCxnSpPr>
        <p:spPr>
          <a:xfrm>
            <a:off x="3303588" y="2492375"/>
            <a:ext cx="188912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 54"/>
          <p:cNvCxnSpPr>
            <a:stCxn id="2" idx="4"/>
            <a:endCxn id="3" idx="0"/>
          </p:cNvCxnSpPr>
          <p:nvPr/>
        </p:nvCxnSpPr>
        <p:spPr>
          <a:xfrm>
            <a:off x="2771775" y="1989138"/>
            <a:ext cx="14288" cy="215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pil 56"/>
          <p:cNvCxnSpPr>
            <a:stCxn id="4" idx="4"/>
            <a:endCxn id="5" idx="0"/>
          </p:cNvCxnSpPr>
          <p:nvPr/>
        </p:nvCxnSpPr>
        <p:spPr>
          <a:xfrm>
            <a:off x="4022725" y="1989138"/>
            <a:ext cx="9525" cy="2222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pil 58"/>
          <p:cNvCxnSpPr>
            <a:stCxn id="5" idx="6"/>
            <a:endCxn id="6" idx="6"/>
          </p:cNvCxnSpPr>
          <p:nvPr/>
        </p:nvCxnSpPr>
        <p:spPr>
          <a:xfrm flipV="1">
            <a:off x="4572000" y="2097088"/>
            <a:ext cx="504825" cy="401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pil 60"/>
          <p:cNvCxnSpPr>
            <a:stCxn id="4" idx="6"/>
            <a:endCxn id="6" idx="6"/>
          </p:cNvCxnSpPr>
          <p:nvPr/>
        </p:nvCxnSpPr>
        <p:spPr>
          <a:xfrm>
            <a:off x="4554538" y="1700213"/>
            <a:ext cx="522287" cy="396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3" name="TekstSylinder 61"/>
          <p:cNvSpPr txBox="1">
            <a:spLocks noChangeArrowheads="1"/>
          </p:cNvSpPr>
          <p:nvPr/>
        </p:nvSpPr>
        <p:spPr bwMode="auto">
          <a:xfrm>
            <a:off x="3297238" y="1454150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84" name="TekstSylinder 62"/>
          <p:cNvSpPr txBox="1">
            <a:spLocks noChangeArrowheads="1"/>
          </p:cNvSpPr>
          <p:nvPr/>
        </p:nvSpPr>
        <p:spPr bwMode="auto">
          <a:xfrm>
            <a:off x="3249613" y="2460625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85" name="TekstSylinder 63"/>
          <p:cNvSpPr txBox="1">
            <a:spLocks noChangeArrowheads="1"/>
          </p:cNvSpPr>
          <p:nvPr/>
        </p:nvSpPr>
        <p:spPr bwMode="auto">
          <a:xfrm>
            <a:off x="4735513" y="2232025"/>
            <a:ext cx="342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19486" name="TekstSylinder 64"/>
          <p:cNvSpPr txBox="1">
            <a:spLocks noChangeArrowheads="1"/>
          </p:cNvSpPr>
          <p:nvPr/>
        </p:nvSpPr>
        <p:spPr bwMode="auto">
          <a:xfrm>
            <a:off x="4735513" y="1700213"/>
            <a:ext cx="22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9487" name="TekstSylinder 65"/>
          <p:cNvSpPr txBox="1">
            <a:spLocks noChangeArrowheads="1"/>
          </p:cNvSpPr>
          <p:nvPr/>
        </p:nvSpPr>
        <p:spPr bwMode="auto">
          <a:xfrm>
            <a:off x="2562225" y="1973263"/>
            <a:ext cx="223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9488" name="TekstSylinder 66"/>
          <p:cNvSpPr txBox="1">
            <a:spLocks noChangeArrowheads="1"/>
          </p:cNvSpPr>
          <p:nvPr/>
        </p:nvSpPr>
        <p:spPr bwMode="auto">
          <a:xfrm>
            <a:off x="4067175" y="1995488"/>
            <a:ext cx="2238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 sz="1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68" name="Rektangel 67"/>
          <p:cNvSpPr/>
          <p:nvPr/>
        </p:nvSpPr>
        <p:spPr>
          <a:xfrm>
            <a:off x="5076825" y="969963"/>
            <a:ext cx="1320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Stress</a:t>
            </a:r>
          </a:p>
        </p:txBody>
      </p:sp>
      <p:sp>
        <p:nvSpPr>
          <p:cNvPr id="70" name="Rektangel 69"/>
          <p:cNvSpPr/>
          <p:nvPr/>
        </p:nvSpPr>
        <p:spPr>
          <a:xfrm>
            <a:off x="5076825" y="1201738"/>
            <a:ext cx="1320800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Utbrenthet</a:t>
            </a:r>
          </a:p>
        </p:txBody>
      </p:sp>
      <p:sp>
        <p:nvSpPr>
          <p:cNvPr id="71" name="Rektangel 70"/>
          <p:cNvSpPr/>
          <p:nvPr/>
        </p:nvSpPr>
        <p:spPr>
          <a:xfrm>
            <a:off x="133350" y="1130300"/>
            <a:ext cx="1320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Kvantitative krav</a:t>
            </a:r>
          </a:p>
        </p:txBody>
      </p:sp>
      <p:sp>
        <p:nvSpPr>
          <p:cNvPr id="72" name="Rektangel 71"/>
          <p:cNvSpPr/>
          <p:nvPr/>
        </p:nvSpPr>
        <p:spPr>
          <a:xfrm>
            <a:off x="133350" y="1389063"/>
            <a:ext cx="1320800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Kognitive krav</a:t>
            </a:r>
          </a:p>
        </p:txBody>
      </p:sp>
      <p:sp>
        <p:nvSpPr>
          <p:cNvPr id="73" name="Rektangel 72"/>
          <p:cNvSpPr/>
          <p:nvPr/>
        </p:nvSpPr>
        <p:spPr>
          <a:xfrm>
            <a:off x="133350" y="1628775"/>
            <a:ext cx="132080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Kompetansekrav</a:t>
            </a:r>
          </a:p>
        </p:txBody>
      </p:sp>
      <p:sp>
        <p:nvSpPr>
          <p:cNvPr id="74" name="Rektangel 73"/>
          <p:cNvSpPr/>
          <p:nvPr/>
        </p:nvSpPr>
        <p:spPr>
          <a:xfrm>
            <a:off x="133350" y="1874838"/>
            <a:ext cx="1320800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Oppg. gjennomfør</a:t>
            </a:r>
          </a:p>
        </p:txBody>
      </p:sp>
      <p:cxnSp>
        <p:nvCxnSpPr>
          <p:cNvPr id="76" name="Rett linje 75"/>
          <p:cNvCxnSpPr>
            <a:stCxn id="2" idx="2"/>
            <a:endCxn id="73" idx="3"/>
          </p:cNvCxnSpPr>
          <p:nvPr/>
        </p:nvCxnSpPr>
        <p:spPr>
          <a:xfrm flipH="1">
            <a:off x="1454150" y="1700213"/>
            <a:ext cx="814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/>
          <p:cNvCxnSpPr>
            <a:stCxn id="71" idx="3"/>
          </p:cNvCxnSpPr>
          <p:nvPr/>
        </p:nvCxnSpPr>
        <p:spPr>
          <a:xfrm>
            <a:off x="1454150" y="1201738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tt linje 80"/>
          <p:cNvCxnSpPr/>
          <p:nvPr/>
        </p:nvCxnSpPr>
        <p:spPr>
          <a:xfrm>
            <a:off x="1619250" y="1201738"/>
            <a:ext cx="0" cy="771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linje 82"/>
          <p:cNvCxnSpPr>
            <a:stCxn id="72" idx="3"/>
          </p:cNvCxnSpPr>
          <p:nvPr/>
        </p:nvCxnSpPr>
        <p:spPr>
          <a:xfrm>
            <a:off x="1454150" y="1462088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/>
          <p:cNvCxnSpPr>
            <a:stCxn id="74" idx="3"/>
          </p:cNvCxnSpPr>
          <p:nvPr/>
        </p:nvCxnSpPr>
        <p:spPr>
          <a:xfrm>
            <a:off x="1454150" y="1946275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/>
          <p:cNvCxnSpPr>
            <a:stCxn id="4" idx="0"/>
          </p:cNvCxnSpPr>
          <p:nvPr/>
        </p:nvCxnSpPr>
        <p:spPr>
          <a:xfrm flipV="1">
            <a:off x="4022725" y="1041400"/>
            <a:ext cx="9525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tt linje 88"/>
          <p:cNvCxnSpPr>
            <a:endCxn id="68" idx="1"/>
          </p:cNvCxnSpPr>
          <p:nvPr/>
        </p:nvCxnSpPr>
        <p:spPr>
          <a:xfrm>
            <a:off x="4032250" y="1041400"/>
            <a:ext cx="1044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tt linje 90"/>
          <p:cNvCxnSpPr/>
          <p:nvPr/>
        </p:nvCxnSpPr>
        <p:spPr>
          <a:xfrm flipH="1">
            <a:off x="4845050" y="1006475"/>
            <a:ext cx="3175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tt linje 92"/>
          <p:cNvCxnSpPr>
            <a:stCxn id="70" idx="1"/>
          </p:cNvCxnSpPr>
          <p:nvPr/>
        </p:nvCxnSpPr>
        <p:spPr>
          <a:xfrm flipH="1">
            <a:off x="4845050" y="1273175"/>
            <a:ext cx="231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/>
          <p:cNvSpPr/>
          <p:nvPr/>
        </p:nvSpPr>
        <p:spPr>
          <a:xfrm>
            <a:off x="133350" y="2120900"/>
            <a:ext cx="1320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 err="1">
                <a:solidFill>
                  <a:srgbClr val="0070C0"/>
                </a:solidFill>
              </a:rPr>
              <a:t>Oppg.kvalitet</a:t>
            </a:r>
            <a:endParaRPr lang="nb-NO" sz="900" dirty="0">
              <a:solidFill>
                <a:srgbClr val="0070C0"/>
              </a:solidFill>
            </a:endParaRPr>
          </a:p>
        </p:txBody>
      </p:sp>
      <p:cxnSp>
        <p:nvCxnSpPr>
          <p:cNvPr id="96" name="Rett linje 95"/>
          <p:cNvCxnSpPr/>
          <p:nvPr/>
        </p:nvCxnSpPr>
        <p:spPr>
          <a:xfrm>
            <a:off x="1619250" y="1946275"/>
            <a:ext cx="0" cy="246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Rett linje 97"/>
          <p:cNvCxnSpPr>
            <a:stCxn id="94" idx="3"/>
          </p:cNvCxnSpPr>
          <p:nvPr/>
        </p:nvCxnSpPr>
        <p:spPr>
          <a:xfrm>
            <a:off x="1454150" y="2192338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ktangel 98"/>
          <p:cNvSpPr/>
          <p:nvPr/>
        </p:nvSpPr>
        <p:spPr>
          <a:xfrm>
            <a:off x="115888" y="2439988"/>
            <a:ext cx="1322387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Innflytelse</a:t>
            </a:r>
          </a:p>
        </p:txBody>
      </p:sp>
      <p:sp>
        <p:nvSpPr>
          <p:cNvPr id="100" name="Rektangel 99"/>
          <p:cNvSpPr/>
          <p:nvPr/>
        </p:nvSpPr>
        <p:spPr>
          <a:xfrm>
            <a:off x="115888" y="2644775"/>
            <a:ext cx="1322387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Autonomi</a:t>
            </a:r>
          </a:p>
        </p:txBody>
      </p:sp>
      <p:sp>
        <p:nvSpPr>
          <p:cNvPr id="101" name="Rektangel 100"/>
          <p:cNvSpPr/>
          <p:nvPr/>
        </p:nvSpPr>
        <p:spPr>
          <a:xfrm>
            <a:off x="119063" y="2863850"/>
            <a:ext cx="1322387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Kontroll</a:t>
            </a:r>
          </a:p>
        </p:txBody>
      </p:sp>
      <p:sp>
        <p:nvSpPr>
          <p:cNvPr id="104" name="Rektangel 103"/>
          <p:cNvSpPr/>
          <p:nvPr/>
        </p:nvSpPr>
        <p:spPr>
          <a:xfrm>
            <a:off x="702294" y="188640"/>
            <a:ext cx="765786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200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Healthy</a:t>
            </a:r>
            <a:r>
              <a:rPr lang="nb-NO" sz="2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 </a:t>
            </a:r>
            <a:r>
              <a:rPr lang="nb-NO" sz="200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individuals</a:t>
            </a:r>
            <a:r>
              <a:rPr lang="nb-NO" sz="2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 + </a:t>
            </a:r>
            <a:r>
              <a:rPr lang="nb-NO" sz="200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Healthy</a:t>
            </a:r>
            <a:r>
              <a:rPr lang="nb-NO" sz="2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 </a:t>
            </a:r>
            <a:r>
              <a:rPr lang="nb-NO" sz="200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climate</a:t>
            </a:r>
            <a:r>
              <a:rPr lang="nb-NO" sz="2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 = </a:t>
            </a:r>
            <a:r>
              <a:rPr lang="nb-NO" sz="200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Healthy</a:t>
            </a:r>
            <a:r>
              <a:rPr lang="nb-NO" sz="2000" b="1" dirty="0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 </a:t>
            </a:r>
            <a:r>
              <a:rPr lang="nb-NO" sz="2000" b="1" dirty="0" err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EF8F2C"/>
                </a:solidFill>
              </a:rPr>
              <a:t>organisations</a:t>
            </a:r>
            <a:endParaRPr lang="nb-NO" sz="20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EF8F2C"/>
              </a:solidFill>
            </a:endParaRPr>
          </a:p>
        </p:txBody>
      </p:sp>
      <p:sp>
        <p:nvSpPr>
          <p:cNvPr id="105" name="Rektangel 104"/>
          <p:cNvSpPr/>
          <p:nvPr/>
        </p:nvSpPr>
        <p:spPr>
          <a:xfrm>
            <a:off x="115888" y="3094038"/>
            <a:ext cx="1322387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Mening</a:t>
            </a:r>
          </a:p>
        </p:txBody>
      </p:sp>
      <p:sp>
        <p:nvSpPr>
          <p:cNvPr id="106" name="Rektangel 105"/>
          <p:cNvSpPr/>
          <p:nvPr/>
        </p:nvSpPr>
        <p:spPr>
          <a:xfrm>
            <a:off x="128588" y="3287713"/>
            <a:ext cx="13223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Anerkjennelse</a:t>
            </a:r>
          </a:p>
        </p:txBody>
      </p:sp>
      <p:sp>
        <p:nvSpPr>
          <p:cNvPr id="117" name="Rektangel 116"/>
          <p:cNvSpPr/>
          <p:nvPr/>
        </p:nvSpPr>
        <p:spPr>
          <a:xfrm>
            <a:off x="115888" y="3506788"/>
            <a:ext cx="1322387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Sosial støtte</a:t>
            </a:r>
          </a:p>
        </p:txBody>
      </p:sp>
      <p:sp>
        <p:nvSpPr>
          <p:cNvPr id="118" name="Rektangel 117"/>
          <p:cNvSpPr/>
          <p:nvPr/>
        </p:nvSpPr>
        <p:spPr>
          <a:xfrm>
            <a:off x="133350" y="3749675"/>
            <a:ext cx="132080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Utviklingsmuligheter</a:t>
            </a:r>
          </a:p>
        </p:txBody>
      </p:sp>
      <p:cxnSp>
        <p:nvCxnSpPr>
          <p:cNvPr id="120" name="Rett linje 119"/>
          <p:cNvCxnSpPr>
            <a:stCxn id="3" idx="2"/>
          </p:cNvCxnSpPr>
          <p:nvPr/>
        </p:nvCxnSpPr>
        <p:spPr>
          <a:xfrm flipH="1">
            <a:off x="1331913" y="2492375"/>
            <a:ext cx="936625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/>
          <p:cNvCxnSpPr/>
          <p:nvPr/>
        </p:nvCxnSpPr>
        <p:spPr>
          <a:xfrm>
            <a:off x="1619250" y="2498725"/>
            <a:ext cx="0" cy="1323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tt linje 123"/>
          <p:cNvCxnSpPr>
            <a:stCxn id="100" idx="3"/>
          </p:cNvCxnSpPr>
          <p:nvPr/>
        </p:nvCxnSpPr>
        <p:spPr>
          <a:xfrm>
            <a:off x="1438275" y="2717800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tt linje 127"/>
          <p:cNvCxnSpPr>
            <a:stCxn id="101" idx="3"/>
          </p:cNvCxnSpPr>
          <p:nvPr/>
        </p:nvCxnSpPr>
        <p:spPr>
          <a:xfrm>
            <a:off x="1441450" y="2935288"/>
            <a:ext cx="17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Rett linje 129"/>
          <p:cNvCxnSpPr>
            <a:stCxn id="105" idx="3"/>
          </p:cNvCxnSpPr>
          <p:nvPr/>
        </p:nvCxnSpPr>
        <p:spPr>
          <a:xfrm>
            <a:off x="1438275" y="3165475"/>
            <a:ext cx="1809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tt linje 131"/>
          <p:cNvCxnSpPr>
            <a:stCxn id="106" idx="3"/>
          </p:cNvCxnSpPr>
          <p:nvPr/>
        </p:nvCxnSpPr>
        <p:spPr>
          <a:xfrm flipV="1">
            <a:off x="1450975" y="3360738"/>
            <a:ext cx="168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/>
          <p:cNvCxnSpPr>
            <a:stCxn id="117" idx="3"/>
          </p:cNvCxnSpPr>
          <p:nvPr/>
        </p:nvCxnSpPr>
        <p:spPr>
          <a:xfrm>
            <a:off x="1438275" y="3578225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tt linje 135"/>
          <p:cNvCxnSpPr>
            <a:stCxn id="118" idx="3"/>
          </p:cNvCxnSpPr>
          <p:nvPr/>
        </p:nvCxnSpPr>
        <p:spPr>
          <a:xfrm>
            <a:off x="1454150" y="3822700"/>
            <a:ext cx="165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ktangel 137"/>
          <p:cNvSpPr/>
          <p:nvPr/>
        </p:nvSpPr>
        <p:spPr>
          <a:xfrm>
            <a:off x="4530725" y="3216275"/>
            <a:ext cx="1322388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Engasjement</a:t>
            </a:r>
            <a:endParaRPr lang="nb-NO" sz="1000" dirty="0">
              <a:solidFill>
                <a:srgbClr val="FFFFFF"/>
              </a:solidFill>
            </a:endParaRPr>
          </a:p>
        </p:txBody>
      </p:sp>
      <p:sp>
        <p:nvSpPr>
          <p:cNvPr id="139" name="Rektangel 138"/>
          <p:cNvSpPr/>
          <p:nvPr/>
        </p:nvSpPr>
        <p:spPr>
          <a:xfrm>
            <a:off x="4554538" y="3441700"/>
            <a:ext cx="1320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Motivasjon</a:t>
            </a:r>
          </a:p>
        </p:txBody>
      </p:sp>
      <p:sp>
        <p:nvSpPr>
          <p:cNvPr id="140" name="Rektangel 139"/>
          <p:cNvSpPr/>
          <p:nvPr/>
        </p:nvSpPr>
        <p:spPr>
          <a:xfrm>
            <a:off x="4530725" y="3678238"/>
            <a:ext cx="132238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Velvære</a:t>
            </a:r>
          </a:p>
        </p:txBody>
      </p:sp>
      <p:cxnSp>
        <p:nvCxnSpPr>
          <p:cNvPr id="142" name="Rett linje 141"/>
          <p:cNvCxnSpPr>
            <a:stCxn id="5" idx="4"/>
          </p:cNvCxnSpPr>
          <p:nvPr/>
        </p:nvCxnSpPr>
        <p:spPr>
          <a:xfrm>
            <a:off x="4032250" y="2787650"/>
            <a:ext cx="0" cy="96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Rett linje 143"/>
          <p:cNvCxnSpPr>
            <a:stCxn id="138" idx="1"/>
          </p:cNvCxnSpPr>
          <p:nvPr/>
        </p:nvCxnSpPr>
        <p:spPr>
          <a:xfrm flipH="1">
            <a:off x="4021138" y="3287713"/>
            <a:ext cx="509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Rett linje 145"/>
          <p:cNvCxnSpPr>
            <a:stCxn id="139" idx="1"/>
          </p:cNvCxnSpPr>
          <p:nvPr/>
        </p:nvCxnSpPr>
        <p:spPr>
          <a:xfrm flipH="1">
            <a:off x="4032250" y="3513138"/>
            <a:ext cx="52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ett linje 147"/>
          <p:cNvCxnSpPr>
            <a:stCxn id="140" idx="1"/>
          </p:cNvCxnSpPr>
          <p:nvPr/>
        </p:nvCxnSpPr>
        <p:spPr>
          <a:xfrm flipH="1">
            <a:off x="4032250" y="3749675"/>
            <a:ext cx="4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30" name="TekstSylinder 150"/>
          <p:cNvSpPr txBox="1">
            <a:spLocks noChangeArrowheads="1"/>
          </p:cNvSpPr>
          <p:nvPr/>
        </p:nvSpPr>
        <p:spPr bwMode="auto">
          <a:xfrm>
            <a:off x="3121025" y="5037138"/>
            <a:ext cx="76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rgbClr val="0070C0"/>
                </a:solidFill>
              </a:rPr>
              <a:t>Klima</a:t>
            </a:r>
          </a:p>
        </p:txBody>
      </p:sp>
      <p:sp>
        <p:nvSpPr>
          <p:cNvPr id="19531" name="Rektangel 151"/>
          <p:cNvSpPr>
            <a:spLocks noChangeArrowheads="1"/>
          </p:cNvSpPr>
          <p:nvPr/>
        </p:nvSpPr>
        <p:spPr bwMode="auto">
          <a:xfrm>
            <a:off x="2989263" y="1870075"/>
            <a:ext cx="9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>
                <a:solidFill>
                  <a:srgbClr val="0070C0"/>
                </a:solidFill>
              </a:rPr>
              <a:t>Individ</a:t>
            </a:r>
          </a:p>
        </p:txBody>
      </p:sp>
      <p:sp>
        <p:nvSpPr>
          <p:cNvPr id="97" name="Rektangel 96"/>
          <p:cNvSpPr/>
          <p:nvPr/>
        </p:nvSpPr>
        <p:spPr>
          <a:xfrm>
            <a:off x="6203950" y="5624513"/>
            <a:ext cx="1296988" cy="217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Publiserings </a:t>
            </a:r>
            <a:r>
              <a:rPr lang="nb-NO" sz="1200" dirty="0" err="1">
                <a:solidFill>
                  <a:srgbClr val="0070C0"/>
                </a:solidFill>
              </a:rPr>
              <a:t>kv</a:t>
            </a:r>
            <a:endParaRPr lang="nb-NO" sz="1200" dirty="0">
              <a:solidFill>
                <a:srgbClr val="0070C0"/>
              </a:solidFill>
            </a:endParaRPr>
          </a:p>
        </p:txBody>
      </p:sp>
      <p:sp>
        <p:nvSpPr>
          <p:cNvPr id="102" name="Rektangel 101"/>
          <p:cNvSpPr/>
          <p:nvPr/>
        </p:nvSpPr>
        <p:spPr>
          <a:xfrm>
            <a:off x="6203950" y="5970588"/>
            <a:ext cx="1296988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100" dirty="0">
                <a:solidFill>
                  <a:srgbClr val="0070C0"/>
                </a:solidFill>
              </a:rPr>
              <a:t>Student gjennom</a:t>
            </a:r>
          </a:p>
        </p:txBody>
      </p:sp>
      <p:sp>
        <p:nvSpPr>
          <p:cNvPr id="103" name="Rektangel 102"/>
          <p:cNvSpPr/>
          <p:nvPr/>
        </p:nvSpPr>
        <p:spPr>
          <a:xfrm>
            <a:off x="6183313" y="6265863"/>
            <a:ext cx="12954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srgbClr val="0070C0"/>
                </a:solidFill>
              </a:rPr>
              <a:t>Omdømme</a:t>
            </a:r>
          </a:p>
        </p:txBody>
      </p:sp>
      <p:cxnSp>
        <p:nvCxnSpPr>
          <p:cNvPr id="35" name="Rett linje 34"/>
          <p:cNvCxnSpPr/>
          <p:nvPr/>
        </p:nvCxnSpPr>
        <p:spPr>
          <a:xfrm flipH="1">
            <a:off x="7662863" y="5499100"/>
            <a:ext cx="6350" cy="900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>
            <a:stCxn id="97" idx="3"/>
          </p:cNvCxnSpPr>
          <p:nvPr/>
        </p:nvCxnSpPr>
        <p:spPr>
          <a:xfrm>
            <a:off x="7500938" y="5732463"/>
            <a:ext cx="179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>
            <a:stCxn id="102" idx="3"/>
          </p:cNvCxnSpPr>
          <p:nvPr/>
        </p:nvCxnSpPr>
        <p:spPr>
          <a:xfrm>
            <a:off x="7500938" y="6078538"/>
            <a:ext cx="184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>
            <a:stCxn id="103" idx="3"/>
          </p:cNvCxnSpPr>
          <p:nvPr/>
        </p:nvCxnSpPr>
        <p:spPr>
          <a:xfrm>
            <a:off x="7478713" y="6373813"/>
            <a:ext cx="206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>
            <a:off x="7340600" y="1454150"/>
            <a:ext cx="22225" cy="140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ktangel 85"/>
          <p:cNvSpPr/>
          <p:nvPr/>
        </p:nvSpPr>
        <p:spPr>
          <a:xfrm>
            <a:off x="133350" y="4521200"/>
            <a:ext cx="1320800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Støtte fra ledelsen</a:t>
            </a:r>
          </a:p>
        </p:txBody>
      </p:sp>
      <p:sp>
        <p:nvSpPr>
          <p:cNvPr id="88" name="Rektangel 87"/>
          <p:cNvSpPr/>
          <p:nvPr/>
        </p:nvSpPr>
        <p:spPr>
          <a:xfrm>
            <a:off x="133350" y="4751388"/>
            <a:ext cx="1320800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Medvirkning</a:t>
            </a:r>
          </a:p>
        </p:txBody>
      </p:sp>
      <p:sp>
        <p:nvSpPr>
          <p:cNvPr id="90" name="Rektangel 89"/>
          <p:cNvSpPr/>
          <p:nvPr/>
        </p:nvSpPr>
        <p:spPr>
          <a:xfrm>
            <a:off x="2693988" y="3830638"/>
            <a:ext cx="13223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Utadrettet fokus</a:t>
            </a:r>
          </a:p>
        </p:txBody>
      </p:sp>
      <p:sp>
        <p:nvSpPr>
          <p:cNvPr id="92" name="Rektangel 91"/>
          <p:cNvSpPr/>
          <p:nvPr/>
        </p:nvSpPr>
        <p:spPr>
          <a:xfrm>
            <a:off x="2709863" y="4046538"/>
            <a:ext cx="13223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Refleksivitet</a:t>
            </a:r>
          </a:p>
        </p:txBody>
      </p:sp>
      <p:sp>
        <p:nvSpPr>
          <p:cNvPr id="95" name="Rektangel 94"/>
          <p:cNvSpPr/>
          <p:nvPr/>
        </p:nvSpPr>
        <p:spPr>
          <a:xfrm>
            <a:off x="1619250" y="6186488"/>
            <a:ext cx="1322388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Formalisering</a:t>
            </a:r>
          </a:p>
        </p:txBody>
      </p:sp>
      <p:sp>
        <p:nvSpPr>
          <p:cNvPr id="108" name="Rektangel 107"/>
          <p:cNvSpPr/>
          <p:nvPr/>
        </p:nvSpPr>
        <p:spPr>
          <a:xfrm>
            <a:off x="1619250" y="6461125"/>
            <a:ext cx="1322388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Tradisjon</a:t>
            </a:r>
          </a:p>
        </p:txBody>
      </p:sp>
      <p:sp>
        <p:nvSpPr>
          <p:cNvPr id="109" name="Rektangel 108"/>
          <p:cNvSpPr/>
          <p:nvPr/>
        </p:nvSpPr>
        <p:spPr>
          <a:xfrm>
            <a:off x="5389563" y="5011738"/>
            <a:ext cx="1322387" cy="14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Kvalitet</a:t>
            </a:r>
          </a:p>
        </p:txBody>
      </p:sp>
      <p:sp>
        <p:nvSpPr>
          <p:cNvPr id="110" name="Rektangel 109"/>
          <p:cNvSpPr/>
          <p:nvPr/>
        </p:nvSpPr>
        <p:spPr>
          <a:xfrm>
            <a:off x="5372100" y="5241925"/>
            <a:ext cx="1320800" cy="14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>
                <a:solidFill>
                  <a:srgbClr val="0070C0"/>
                </a:solidFill>
              </a:rPr>
              <a:t>Innsats</a:t>
            </a:r>
          </a:p>
        </p:txBody>
      </p:sp>
      <p:cxnSp>
        <p:nvCxnSpPr>
          <p:cNvPr id="10" name="Rett linje 9"/>
          <p:cNvCxnSpPr>
            <a:stCxn id="111" idx="2"/>
            <a:endCxn id="88" idx="3"/>
          </p:cNvCxnSpPr>
          <p:nvPr/>
        </p:nvCxnSpPr>
        <p:spPr>
          <a:xfrm flipH="1">
            <a:off x="1454150" y="4795838"/>
            <a:ext cx="900113" cy="26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>
            <a:stCxn id="86" idx="3"/>
          </p:cNvCxnSpPr>
          <p:nvPr/>
        </p:nvCxnSpPr>
        <p:spPr>
          <a:xfrm>
            <a:off x="1454150" y="4592638"/>
            <a:ext cx="131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/>
          <p:cNvCxnSpPr/>
          <p:nvPr/>
        </p:nvCxnSpPr>
        <p:spPr>
          <a:xfrm>
            <a:off x="1570038" y="4591050"/>
            <a:ext cx="0" cy="204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>
            <a:off x="3178175" y="5746750"/>
            <a:ext cx="11113" cy="78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>
            <a:stCxn id="108" idx="3"/>
          </p:cNvCxnSpPr>
          <p:nvPr/>
        </p:nvCxnSpPr>
        <p:spPr>
          <a:xfrm>
            <a:off x="2941638" y="6534150"/>
            <a:ext cx="247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linje 30"/>
          <p:cNvCxnSpPr>
            <a:stCxn id="95" idx="3"/>
          </p:cNvCxnSpPr>
          <p:nvPr/>
        </p:nvCxnSpPr>
        <p:spPr>
          <a:xfrm>
            <a:off x="2941638" y="6259513"/>
            <a:ext cx="222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 flipV="1">
            <a:off x="4197350" y="3903663"/>
            <a:ext cx="3175" cy="604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V="1">
            <a:off x="4022725" y="3903663"/>
            <a:ext cx="16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linje 45"/>
          <p:cNvCxnSpPr>
            <a:stCxn id="92" idx="3"/>
          </p:cNvCxnSpPr>
          <p:nvPr/>
        </p:nvCxnSpPr>
        <p:spPr>
          <a:xfrm flipV="1">
            <a:off x="4032250" y="4113213"/>
            <a:ext cx="15240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2354263" y="4508500"/>
            <a:ext cx="1008062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00" dirty="0">
                <a:solidFill>
                  <a:srgbClr val="0070C0"/>
                </a:solidFill>
              </a:rPr>
              <a:t>Samarbeid</a:t>
            </a:r>
          </a:p>
        </p:txBody>
      </p:sp>
      <p:sp>
        <p:nvSpPr>
          <p:cNvPr id="112" name="Ellipse 111"/>
          <p:cNvSpPr/>
          <p:nvPr/>
        </p:nvSpPr>
        <p:spPr>
          <a:xfrm>
            <a:off x="3736975" y="4508500"/>
            <a:ext cx="1008063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00" dirty="0">
                <a:solidFill>
                  <a:srgbClr val="0070C0"/>
                </a:solidFill>
              </a:rPr>
              <a:t>Innovasjon</a:t>
            </a:r>
          </a:p>
        </p:txBody>
      </p:sp>
      <p:sp>
        <p:nvSpPr>
          <p:cNvPr id="113" name="Ellipse 112"/>
          <p:cNvSpPr/>
          <p:nvPr/>
        </p:nvSpPr>
        <p:spPr>
          <a:xfrm>
            <a:off x="1847850" y="4270375"/>
            <a:ext cx="3240088" cy="1943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nb-NO">
              <a:solidFill>
                <a:srgbClr val="FFFFFF"/>
              </a:solidFill>
            </a:endParaRPr>
          </a:p>
        </p:txBody>
      </p:sp>
      <p:sp>
        <p:nvSpPr>
          <p:cNvPr id="114" name="Ellipse 113"/>
          <p:cNvSpPr/>
          <p:nvPr/>
        </p:nvSpPr>
        <p:spPr>
          <a:xfrm>
            <a:off x="2347913" y="5334000"/>
            <a:ext cx="1008062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Kontroll</a:t>
            </a:r>
          </a:p>
        </p:txBody>
      </p:sp>
      <p:sp>
        <p:nvSpPr>
          <p:cNvPr id="115" name="Ellipse 114"/>
          <p:cNvSpPr/>
          <p:nvPr/>
        </p:nvSpPr>
        <p:spPr>
          <a:xfrm>
            <a:off x="3733800" y="5349875"/>
            <a:ext cx="1008063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900" dirty="0">
                <a:solidFill>
                  <a:srgbClr val="0070C0"/>
                </a:solidFill>
              </a:rPr>
              <a:t>Effektivitet</a:t>
            </a:r>
          </a:p>
        </p:txBody>
      </p:sp>
      <p:cxnSp>
        <p:nvCxnSpPr>
          <p:cNvPr id="21" name="Rett linje 20"/>
          <p:cNvCxnSpPr>
            <a:stCxn id="115" idx="6"/>
          </p:cNvCxnSpPr>
          <p:nvPr/>
        </p:nvCxnSpPr>
        <p:spPr>
          <a:xfrm>
            <a:off x="4741863" y="5637213"/>
            <a:ext cx="461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/>
          <p:cNvCxnSpPr/>
          <p:nvPr/>
        </p:nvCxnSpPr>
        <p:spPr>
          <a:xfrm flipV="1">
            <a:off x="5192713" y="5084763"/>
            <a:ext cx="22225" cy="53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linje 37"/>
          <p:cNvCxnSpPr>
            <a:stCxn id="109" idx="1"/>
          </p:cNvCxnSpPr>
          <p:nvPr/>
        </p:nvCxnSpPr>
        <p:spPr>
          <a:xfrm flipH="1">
            <a:off x="5214938" y="5084763"/>
            <a:ext cx="174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>
            <a:stCxn id="110" idx="1"/>
          </p:cNvCxnSpPr>
          <p:nvPr/>
        </p:nvCxnSpPr>
        <p:spPr>
          <a:xfrm flipH="1">
            <a:off x="5203825" y="5314950"/>
            <a:ext cx="168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tt pil 74"/>
          <p:cNvCxnSpPr>
            <a:stCxn id="111" idx="6"/>
            <a:endCxn id="112" idx="2"/>
          </p:cNvCxnSpPr>
          <p:nvPr/>
        </p:nvCxnSpPr>
        <p:spPr>
          <a:xfrm>
            <a:off x="3362325" y="4795838"/>
            <a:ext cx="3746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pil 79"/>
          <p:cNvCxnSpPr>
            <a:stCxn id="112" idx="4"/>
            <a:endCxn id="115" idx="0"/>
          </p:cNvCxnSpPr>
          <p:nvPr/>
        </p:nvCxnSpPr>
        <p:spPr>
          <a:xfrm flipH="1">
            <a:off x="4237038" y="5084763"/>
            <a:ext cx="4762" cy="2651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pil 83"/>
          <p:cNvCxnSpPr>
            <a:stCxn id="111" idx="4"/>
            <a:endCxn id="114" idx="0"/>
          </p:cNvCxnSpPr>
          <p:nvPr/>
        </p:nvCxnSpPr>
        <p:spPr>
          <a:xfrm flipH="1">
            <a:off x="2851150" y="5084763"/>
            <a:ext cx="7938" cy="2492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ett pil 118"/>
          <p:cNvCxnSpPr>
            <a:stCxn id="114" idx="6"/>
            <a:endCxn id="115" idx="2"/>
          </p:cNvCxnSpPr>
          <p:nvPr/>
        </p:nvCxnSpPr>
        <p:spPr>
          <a:xfrm>
            <a:off x="3355975" y="5621338"/>
            <a:ext cx="377825" cy="1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pil 130"/>
          <p:cNvCxnSpPr/>
          <p:nvPr/>
        </p:nvCxnSpPr>
        <p:spPr>
          <a:xfrm>
            <a:off x="2562225" y="2935288"/>
            <a:ext cx="0" cy="143033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86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8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CHPR Powerpoint mal_norsk liggende">
  <a:themeElements>
    <a:clrScheme name="RCHPR Powerpoint mal_norsk 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CHPR Powerpoint mal_norsk liggen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CHPR Powerpoint mal_norsk 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HPR Powerpoint mal_norsk liggen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HPR Powerpoint mal_norsk liggen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HPR Powerpoint mal_norsk liggen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HPR Powerpoint mal_norsk liggen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HPR Powerpoint mal_norsk liggen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HPR Powerpoint mal_norsk liggen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HPR Powerpoint mal_norsk liggen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HPR Powerpoint mal_norsk liggen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HPR Powerpoint mal_norsk liggen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HPR Powerpoint mal_norsk liggen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CHPR Powerpoint mal_norsk liggen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6216</TotalTime>
  <Words>1019</Words>
  <Application>Microsoft Office PowerPoint</Application>
  <PresentationFormat>On-screen Show (4:3)</PresentationFormat>
  <Paragraphs>232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Theme8</vt:lpstr>
      <vt:lpstr>RCHPR Powerpoint mal_norsk liggende</vt:lpstr>
      <vt:lpstr>Arbeidsmiljø og –klima undersøkelsen ARK</vt:lpstr>
      <vt:lpstr>What`s in it for UH-sektoren?</vt:lpstr>
      <vt:lpstr>Medlemmer i gruppene</vt:lpstr>
      <vt:lpstr>Utviklingsprosjektet i regi av UHR</vt:lpstr>
      <vt:lpstr>Utviklingsprosjektet i regi av UHR</vt:lpstr>
      <vt:lpstr>ARK-UiO 2013</vt:lpstr>
      <vt:lpstr>Litt teori bak ARK</vt:lpstr>
      <vt:lpstr>Litt mer teori</vt:lpstr>
      <vt:lpstr>Slide 9</vt:lpstr>
      <vt:lpstr>Hvordan måler vi?</vt:lpstr>
      <vt:lpstr>Eksempel</vt:lpstr>
      <vt:lpstr>Hvordan bruker vi dataene?</vt:lpstr>
      <vt:lpstr>Eksempel: Individressurser</vt:lpstr>
      <vt:lpstr>Suksessfaktorer</vt:lpstr>
      <vt:lpstr>Roller i gjennomføringen</vt:lpstr>
      <vt:lpstr>AMUs rolle</vt:lpstr>
      <vt:lpstr>Prosjektledelsen</vt:lpstr>
      <vt:lpstr>Partssammensatt utvalg</vt:lpstr>
      <vt:lpstr>Ledelsen ved enhetene</vt:lpstr>
      <vt:lpstr>Verneombudene</vt:lpstr>
      <vt:lpstr>Medarbeiderne</vt:lpstr>
      <vt:lpstr>Hva kan vi bruke ARK til?</vt:lpstr>
      <vt:lpstr>Hva løses ikke med ARK</vt:lpstr>
      <vt:lpstr>Noen tema vi ikke spør om direkte</vt:lpstr>
      <vt:lpstr>ARK er et utviklingsverktøy –  noen utfordringer vi står ovenfor</vt:lpstr>
    </vt:vector>
  </TitlesOfParts>
  <Company>Universitetet i Oslo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Arbeidsmiljø og –klima undersøkelsen ARK</dc:title>
  <dc:creator>Elin Agathe Hult</dc:creator>
  <cp:lastModifiedBy>livfi</cp:lastModifiedBy>
  <cp:revision>41</cp:revision>
  <cp:lastPrinted>2012-11-06T11:29:35Z</cp:lastPrinted>
  <dcterms:created xsi:type="dcterms:W3CDTF">2012-11-01T08:24:46Z</dcterms:created>
  <dcterms:modified xsi:type="dcterms:W3CDTF">2012-11-12T08:17:43Z</dcterms:modified>
</cp:coreProperties>
</file>