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  <p:sldMasterId id="2147483761" r:id="rId2"/>
    <p:sldMasterId id="2147483774" r:id="rId3"/>
    <p:sldMasterId id="2147483738" r:id="rId4"/>
    <p:sldMasterId id="2147483786" r:id="rId5"/>
  </p:sldMasterIdLst>
  <p:notesMasterIdLst>
    <p:notesMasterId r:id="rId22"/>
  </p:notesMasterIdLst>
  <p:handoutMasterIdLst>
    <p:handoutMasterId r:id="rId23"/>
  </p:handoutMasterIdLst>
  <p:sldIdLst>
    <p:sldId id="256" r:id="rId6"/>
    <p:sldId id="333" r:id="rId7"/>
    <p:sldId id="334" r:id="rId8"/>
    <p:sldId id="310" r:id="rId9"/>
    <p:sldId id="311" r:id="rId10"/>
    <p:sldId id="322" r:id="rId11"/>
    <p:sldId id="316" r:id="rId12"/>
    <p:sldId id="325" r:id="rId13"/>
    <p:sldId id="326" r:id="rId14"/>
    <p:sldId id="327" r:id="rId15"/>
    <p:sldId id="330" r:id="rId16"/>
    <p:sldId id="308" r:id="rId17"/>
    <p:sldId id="319" r:id="rId18"/>
    <p:sldId id="315" r:id="rId19"/>
    <p:sldId id="331" r:id="rId20"/>
    <p:sldId id="332" r:id="rId21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e Renneflott" initials="L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60A"/>
    <a:srgbClr val="D48F12"/>
    <a:srgbClr val="DD8709"/>
    <a:srgbClr val="43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5477" autoAdjust="0"/>
  </p:normalViewPr>
  <p:slideViewPr>
    <p:cSldViewPr>
      <p:cViewPr>
        <p:scale>
          <a:sx n="100" d="100"/>
          <a:sy n="100" d="100"/>
        </p:scale>
        <p:origin x="-2676" y="-41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90F70F-F073-5E45-93D9-D311F88BF605}" type="datetime1">
              <a:rPr lang="nb-NO"/>
              <a:pPr>
                <a:defRPr/>
              </a:pPr>
              <a:t>02.06.2016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069810-1276-FE4C-9C13-496BA63787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B4F33-0A36-4A46-968A-02FC27E43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b.no/Global/Tilsyn/Dokumenter/brosjyre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Lenken til </a:t>
            </a:r>
            <a:r>
              <a:rPr lang="nb-NO" dirty="0" err="1" smtClean="0"/>
              <a:t>innmelderskjem</a:t>
            </a:r>
            <a:r>
              <a:rPr lang="nb-NO" dirty="0" smtClean="0"/>
              <a:t>&lt; kan legges</a:t>
            </a:r>
            <a:r>
              <a:rPr lang="nb-NO" baseline="0" dirty="0" smtClean="0"/>
              <a:t> på lokale HMS-sider. Se eksempler på HMS-sider for OD og IBV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7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HMS-styringssystemet</a:t>
            </a:r>
            <a:r>
              <a:rPr lang="nb-NO" baseline="0" dirty="0" smtClean="0"/>
              <a:t> ved UiO, sentrale og lokale prosedyrer, skal ivareta UiO plikter </a:t>
            </a:r>
            <a:r>
              <a:rPr lang="nb-NO" baseline="0" dirty="0" err="1" smtClean="0"/>
              <a:t>ihht</a:t>
            </a:r>
            <a:r>
              <a:rPr lang="nb-NO" baseline="0" dirty="0" smtClean="0"/>
              <a:t> Arbeidsmiljøloven og tilhørende forskrifter. Se samsvarsvurdering http://www.uio.no/om/hms/</a:t>
            </a:r>
            <a:r>
              <a:rPr lang="nb-NO" baseline="0" dirty="0" err="1" smtClean="0"/>
              <a:t>arbeidsmiljo</a:t>
            </a:r>
            <a:r>
              <a:rPr lang="nb-NO" baseline="0" dirty="0" smtClean="0"/>
              <a:t>/prosedyrer/samsvarsvurdering/samsvarvurdering.html. Avvik fra/brudd på disse prosedyrene vil også være avvik fra HMS-lovgivning.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7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 mer om dette i brosjyre</a:t>
            </a:r>
            <a:r>
              <a:rPr lang="nb-NO" baseline="0" dirty="0" smtClean="0"/>
              <a:t> </a:t>
            </a:r>
            <a:r>
              <a:rPr lang="nb-NO" sz="1200" kern="0" dirty="0" smtClean="0">
                <a:solidFill>
                  <a:srgbClr val="000000"/>
                </a:solidFill>
                <a:latin typeface="Arial"/>
                <a:ea typeface="ヒラギノ角ゴ Pro W3"/>
                <a:hlinkClick r:id="rId3"/>
              </a:rPr>
              <a:t>http://www.dsb.no/Global/Tilsyn/Dokumenter/brosjy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Prosedyren godkjennes 9. juni og vil da bli lagt ut på</a:t>
            </a:r>
            <a:r>
              <a:rPr lang="nb-NO" baseline="0" dirty="0" smtClean="0"/>
              <a:t> web. Prosedyre for uønskede hendelser blir da byttet ut med prosedyre for håndtering av HMS-avvik.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4F33-0A36-4A46-968A-02FC27E432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8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D5497-7E55-0141-A0F8-7C4794048BEF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Beskriver prosessen</a:t>
            </a:r>
            <a:r>
              <a:rPr lang="nb-NO" baseline="0" dirty="0" smtClean="0"/>
              <a:t> bak håndtering av HMS-avvik fra innmelding til lukking av avvik.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014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DFC7-E4AE-DA4A-A28F-D90A23F0E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2305-88D2-2F4A-9F64-C9284E82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23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7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29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54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95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79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94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50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3.9.2015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Mal for </a:t>
            </a:r>
            <a:r>
              <a:rPr lang="en-US" dirty="0" err="1" smtClean="0"/>
              <a:t>styringsdokument</a:t>
            </a:r>
            <a:r>
              <a:rPr lang="en-US" dirty="0" smtClean="0"/>
              <a:t>  </a:t>
            </a:r>
            <a:r>
              <a:rPr lang="en-US" dirty="0" err="1" smtClean="0"/>
              <a:t>september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E124-581F-5C46-A44F-4620125B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35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68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13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87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91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66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5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18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41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Mal for </a:t>
            </a:r>
            <a:r>
              <a:rPr lang="en-US" dirty="0" err="1" smtClean="0"/>
              <a:t>styringsdokument</a:t>
            </a:r>
            <a:r>
              <a:rPr lang="en-US" dirty="0" smtClean="0"/>
              <a:t>  </a:t>
            </a:r>
            <a:r>
              <a:rPr lang="en-US" dirty="0" err="1" smtClean="0"/>
              <a:t>september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39E4-BABD-9A42-969D-B4518A7A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391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77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47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40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806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288"/>
            <a:ext cx="9144000" cy="68722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6" tIns="51198" rIns="102396" bIns="51198"/>
          <a:lstStyle/>
          <a:p>
            <a:pPr algn="ctr" eaLnBrk="1" hangingPunct="1">
              <a:defRPr/>
            </a:pPr>
            <a:endParaRPr lang="en-GB" sz="18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30175"/>
            <a:ext cx="7223125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03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3252788"/>
            <a:ext cx="6337300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95288" y="3392489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288" y="1557338"/>
            <a:ext cx="6337300" cy="1455103"/>
          </a:xfrm>
        </p:spPr>
        <p:txBody>
          <a:bodyPr anchor="b">
            <a:normAutofit/>
          </a:bodyPr>
          <a:lstStyle>
            <a:lvl1pPr>
              <a:defRPr sz="4800" b="1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84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95288" y="1844675"/>
            <a:ext cx="8353425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747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76251"/>
            <a:ext cx="8353424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641"/>
            <a:ext cx="8353425" cy="2876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5288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716463" y="1844675"/>
            <a:ext cx="403225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476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Mal for </a:t>
            </a:r>
            <a:r>
              <a:rPr lang="en-US" dirty="0" err="1" smtClean="0"/>
              <a:t>styringsdokument</a:t>
            </a:r>
            <a:r>
              <a:rPr lang="en-US" dirty="0" smtClean="0"/>
              <a:t> </a:t>
            </a:r>
            <a:r>
              <a:rPr lang="en-US" dirty="0" err="1" smtClean="0"/>
              <a:t>sep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7560-D567-954F-82D9-BB1E4970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hv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5287" y="1557338"/>
            <a:ext cx="6408737" cy="1211977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120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12"/>
          <p:cNvCxnSpPr/>
          <p:nvPr userDrawn="1"/>
        </p:nvCxnSpPr>
        <p:spPr>
          <a:xfrm>
            <a:off x="395288" y="2924175"/>
            <a:ext cx="6408737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95287" y="1557339"/>
            <a:ext cx="6408737" cy="1223962"/>
          </a:xfrm>
        </p:spPr>
        <p:txBody>
          <a:bodyPr anchor="b"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6264276" cy="307777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23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grey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648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9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(sand)">
    <p:bg>
      <p:bgPr>
        <a:solidFill>
          <a:srgbClr val="F6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 (light green)">
    <p:bg>
      <p:bgPr>
        <a:solidFill>
          <a:srgbClr val="DB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5288" y="188913"/>
            <a:ext cx="8353425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475200"/>
            <a:ext cx="8353425" cy="86518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2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t="2754" r="1962" b="2754"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2" y="476250"/>
            <a:ext cx="7775575" cy="53292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55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45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ordeaux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05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gre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C2BD-4BA6-B24A-A2C4-893A696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lack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6223000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49" y="476251"/>
            <a:ext cx="7272339" cy="230505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550" y="3213100"/>
            <a:ext cx="7272338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633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black)">
    <p:bg>
      <p:bgPr>
        <a:solidFill>
          <a:schemeClr val="accent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3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481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nb-NO" sz="1800" dirty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" name="Rett linje 10"/>
          <p:cNvCxnSpPr/>
          <p:nvPr userDrawn="1"/>
        </p:nvCxnSpPr>
        <p:spPr>
          <a:xfrm rot="5400000" flipH="1" flipV="1">
            <a:off x="-366712" y="4090987"/>
            <a:ext cx="3124200" cy="1311275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863" y="6100763"/>
            <a:ext cx="5572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524750" cy="4751933"/>
          </a:xfr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defRPr sz="7200" b="0" cap="none" baseline="0">
                <a:solidFill>
                  <a:schemeClr val="tx2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1"/>
          </p:nvPr>
        </p:nvSpPr>
        <p:spPr>
          <a:xfrm>
            <a:off x="719138" y="6111065"/>
            <a:ext cx="7201234" cy="287338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buNone/>
              <a:defRPr sz="1600" b="1">
                <a:solidFill>
                  <a:schemeClr val="accent3"/>
                </a:solidFill>
                <a:latin typeface="+mn-lt"/>
              </a:defRPr>
            </a:lvl2pPr>
            <a:lvl3pPr>
              <a:buNone/>
              <a:defRPr sz="1600" b="1">
                <a:solidFill>
                  <a:schemeClr val="accent3"/>
                </a:solidFill>
                <a:latin typeface="+mn-lt"/>
              </a:defRPr>
            </a:lvl3pPr>
            <a:lvl4pPr>
              <a:buNone/>
              <a:defRPr sz="1600" b="1">
                <a:solidFill>
                  <a:schemeClr val="accent3"/>
                </a:solidFill>
                <a:latin typeface="+mn-lt"/>
              </a:defRPr>
            </a:lvl4pPr>
            <a:lvl5pPr>
              <a:buNone/>
              <a:defRPr sz="1600" b="1">
                <a:solidFill>
                  <a:schemeClr val="accent3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23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algn="ctr" eaLnBrk="1" hangingPunct="1"/>
            <a:endParaRPr lang="nb-NO" sz="2400" dirty="0" err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2833" y="6109832"/>
            <a:ext cx="645392" cy="6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32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ctr" eaLnBrk="1" hangingPunct="1"/>
            <a:endParaRPr lang="en-GB" sz="2400" dirty="0" err="1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9" y="-27384"/>
            <a:ext cx="9223127" cy="698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67" y="6219566"/>
            <a:ext cx="5169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6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36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75BE-194E-0D4B-8A8D-7A3924C9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87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27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4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74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1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9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4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02.06.2016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3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5648-21E9-4045-A53E-31B6D20C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2F49-CC1A-6D40-AD19-21EFC6D2B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D237-50B1-A542-816F-BE831EA1D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 smtClean="0"/>
              <a:t>11. april 2011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Mal for styringsdokument mars 2015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5701889-BFCA-DD44-9982-59E386C3F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6341-7E07-4D25-823D-56B55E4595E5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DB91-49ED-4007-B6E9-FBBAEB1A56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FB00-ABE1-4363-AF93-9FDD6D80F486}" type="datetimeFigureOut">
              <a:rPr lang="nb-NO" smtClean="0"/>
              <a:t>02.06.2016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BB9C-99D2-4E4B-98D1-224508236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5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4663"/>
            <a:ext cx="83518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3088"/>
            <a:ext cx="83518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638" y="6227763"/>
            <a:ext cx="48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+mj-lt"/>
          <a:ea typeface="ＭＳ Ｐゴシック" charset="0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5D0749"/>
          </a:solidFill>
          <a:latin typeface="Georgia" charset="0"/>
          <a:ea typeface="ＭＳ Ｐゴシック" charset="0"/>
        </a:defRPr>
      </a:lvl5pPr>
      <a:lvl6pPr marL="51198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6pPr>
      <a:lvl7pPr marL="102396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7pPr>
      <a:lvl8pPr marL="153594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8pPr>
      <a:lvl9pPr marL="204792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9pPr>
    </p:titleStyle>
    <p:bodyStyle>
      <a:lvl1pPr marL="266700" indent="-266700" algn="l" rtl="0" eaLnBrk="1" fontAlgn="base" hangingPunct="1">
        <a:spcBef>
          <a:spcPts val="338"/>
        </a:spcBef>
        <a:spcAft>
          <a:spcPts val="338"/>
        </a:spcAft>
        <a:buFont typeface="Arial" charset="0"/>
        <a:buChar char="•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1pPr>
      <a:lvl2pPr marL="542925" indent="-276225" algn="l" rtl="0" eaLnBrk="1" fontAlgn="base" hangingPunct="1">
        <a:spcBef>
          <a:spcPts val="450"/>
        </a:spcBef>
        <a:spcAft>
          <a:spcPts val="450"/>
        </a:spcAft>
        <a:buChar char="–"/>
        <a:defRPr sz="20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2pPr>
      <a:lvl3pPr marL="903288" indent="-296863" algn="l" rtl="0" eaLnBrk="1" fontAlgn="base" hangingPunct="1">
        <a:spcBef>
          <a:spcPts val="450"/>
        </a:spcBef>
        <a:spcAft>
          <a:spcPts val="450"/>
        </a:spcAft>
        <a:buChar char="•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3pPr>
      <a:lvl4pPr marL="1309688" indent="-307975" algn="l" rtl="0" eaLnBrk="1" fontAlgn="base" hangingPunct="1">
        <a:spcBef>
          <a:spcPts val="450"/>
        </a:spcBef>
        <a:spcAft>
          <a:spcPts val="450"/>
        </a:spcAft>
        <a:buChar char="–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4pPr>
      <a:lvl5pPr marL="1701800" indent="-298450" algn="l" rtl="0" eaLnBrk="1" fontAlgn="base" hangingPunct="1">
        <a:spcBef>
          <a:spcPts val="450"/>
        </a:spcBef>
        <a:spcAft>
          <a:spcPts val="450"/>
        </a:spcAft>
        <a:buChar char="»"/>
        <a:defRPr sz="2700">
          <a:solidFill>
            <a:srgbClr val="080808"/>
          </a:solidFill>
          <a:latin typeface="+mn-lt"/>
          <a:ea typeface="ＭＳ Ｐゴシック" charset="0"/>
          <a:cs typeface="Arial" pitchFamily="34" charset="0"/>
        </a:defRPr>
      </a:lvl5pPr>
      <a:lvl6pPr marL="281589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6pPr>
      <a:lvl7pPr marL="3327871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7pPr>
      <a:lvl8pPr marL="383985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8pPr>
      <a:lvl9pPr marL="4351830" indent="-25599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4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2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0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88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60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41" algn="l" defTabSz="1023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76DF00D-E655-43F4-9A5F-1425D4B9AC20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02.06.2016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031AA4-78E5-4E40-B5EA-ADB1B407AB5B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7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b.no/Global/Tilsyn/Dokumenter/brosjyr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sz="3200" b="1" dirty="0" smtClean="0"/>
              <a:t>Elektronisk system for HMS-avvik</a:t>
            </a:r>
          </a:p>
          <a:p>
            <a:pPr eaLnBrk="1" hangingPunct="1"/>
            <a:r>
              <a:rPr lang="nb-NO" sz="2000" i="1" dirty="0" smtClean="0"/>
              <a:t> Orientering</a:t>
            </a:r>
            <a:endParaRPr lang="nb-NO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 smtClean="0"/>
              <a:t>Saksbehandler = HMS-koordinator</a:t>
            </a:r>
            <a:endParaRPr lang="nb-N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3250704" cy="492941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Systemet implementeres sekvensielt</a:t>
            </a:r>
          </a:p>
          <a:p>
            <a:endParaRPr lang="nb-NO" sz="2400" dirty="0" smtClean="0"/>
          </a:p>
          <a:p>
            <a:r>
              <a:rPr lang="nb-NO" sz="2400" dirty="0" smtClean="0"/>
              <a:t>HMSB tar kontakt for opplæring og  brukerstøtte</a:t>
            </a:r>
          </a:p>
          <a:p>
            <a:endParaRPr lang="nb-NO" sz="2400" dirty="0" smtClean="0"/>
          </a:p>
          <a:p>
            <a:r>
              <a:rPr lang="nb-NO" sz="2400" dirty="0" smtClean="0"/>
              <a:t>Kontaktperson  ved HMSB er Nina Elise </a:t>
            </a:r>
            <a:r>
              <a:rPr lang="nb-NO" sz="2400" dirty="0" smtClean="0"/>
              <a:t>Eik</a:t>
            </a:r>
            <a:endParaRPr lang="nb-NO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37011"/>
              </p:ext>
            </p:extLst>
          </p:nvPr>
        </p:nvGraphicFramePr>
        <p:xfrm>
          <a:off x="3923928" y="1196752"/>
          <a:ext cx="4392488" cy="2088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389"/>
                <a:gridCol w="885220"/>
                <a:gridCol w="1848879"/>
              </a:tblGrid>
              <a:tr h="32617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 dirty="0">
                          <a:effectLst/>
                        </a:rPr>
                        <a:t>Saksbehandler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Enhet (2)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 dirty="0">
                          <a:effectLst/>
                        </a:rPr>
                        <a:t>Enhet (3)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399762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Elisabeth Olsen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34057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Liv E Alver Bjørland 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 smtClean="0">
                          <a:effectLst/>
                        </a:rPr>
                        <a:t>Bioteknologisenteret/NCMM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34057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Anne Skotte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 smtClean="0">
                          <a:effectLst/>
                        </a:rPr>
                        <a:t>Institutt</a:t>
                      </a:r>
                      <a:r>
                        <a:rPr lang="nb-NO" sz="900" u="none" strike="noStrike" baseline="0" dirty="0" smtClean="0">
                          <a:effectLst/>
                        </a:rPr>
                        <a:t> for medisinske basalfag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34057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Marianne Midthus Østby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MED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Institutt for klinisk medisin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  <a:tr h="34057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Knut Tore Stokke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Institutt for helse og samfunn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6" marR="7556" marT="755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865B9-88B1-C047-AB7B-EDBA275501B2}" type="slidenum">
              <a:rPr lang="en-US" smtClean="0"/>
              <a:pPr/>
              <a:t>12</a:t>
            </a:fld>
            <a:endParaRPr lang="en-US" dirty="0" smtClean="0"/>
          </a:p>
        </p:txBody>
      </p:sp>
      <p:cxnSp>
        <p:nvCxnSpPr>
          <p:cNvPr id="3" name="Rett linje 2"/>
          <p:cNvCxnSpPr/>
          <p:nvPr/>
        </p:nvCxnSpPr>
        <p:spPr bwMode="auto">
          <a:xfrm>
            <a:off x="323528" y="908720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Rett linje 8"/>
          <p:cNvCxnSpPr/>
          <p:nvPr/>
        </p:nvCxnSpPr>
        <p:spPr bwMode="auto">
          <a:xfrm>
            <a:off x="323528" y="1796819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ett linje 9"/>
          <p:cNvCxnSpPr/>
          <p:nvPr/>
        </p:nvCxnSpPr>
        <p:spPr bwMode="auto">
          <a:xfrm>
            <a:off x="323528" y="3573017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Rett linje 10"/>
          <p:cNvCxnSpPr/>
          <p:nvPr/>
        </p:nvCxnSpPr>
        <p:spPr bwMode="auto">
          <a:xfrm>
            <a:off x="323528" y="4461116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ett linje 11"/>
          <p:cNvCxnSpPr/>
          <p:nvPr/>
        </p:nvCxnSpPr>
        <p:spPr bwMode="auto">
          <a:xfrm>
            <a:off x="323528" y="5349215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ett linje 12"/>
          <p:cNvCxnSpPr/>
          <p:nvPr/>
        </p:nvCxnSpPr>
        <p:spPr bwMode="auto">
          <a:xfrm>
            <a:off x="323528" y="6237312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Rett linje 13"/>
          <p:cNvCxnSpPr/>
          <p:nvPr/>
        </p:nvCxnSpPr>
        <p:spPr bwMode="auto">
          <a:xfrm>
            <a:off x="323528" y="2684918"/>
            <a:ext cx="8496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kstSylinder 3"/>
          <p:cNvSpPr txBox="1"/>
          <p:nvPr/>
        </p:nvSpPr>
        <p:spPr>
          <a:xfrm rot="16200000">
            <a:off x="95101" y="1229657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MELDER</a:t>
            </a:r>
            <a:endParaRPr lang="nb-NO" sz="1000" dirty="0"/>
          </a:p>
        </p:txBody>
      </p:sp>
      <p:sp>
        <p:nvSpPr>
          <p:cNvPr id="17" name="TekstSylinder 16"/>
          <p:cNvSpPr txBox="1"/>
          <p:nvPr/>
        </p:nvSpPr>
        <p:spPr>
          <a:xfrm rot="16200000">
            <a:off x="-29131" y="2049866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SAKS-</a:t>
            </a:r>
          </a:p>
          <a:p>
            <a:pPr algn="ctr"/>
            <a:r>
              <a:rPr lang="nb-NO" sz="1000" dirty="0" smtClean="0"/>
              <a:t>BEHANDLER</a:t>
            </a:r>
            <a:endParaRPr lang="nb-NO" sz="1000" dirty="0"/>
          </a:p>
        </p:txBody>
      </p:sp>
      <p:sp>
        <p:nvSpPr>
          <p:cNvPr id="18" name="TekstSylinder 17"/>
          <p:cNvSpPr txBox="1"/>
          <p:nvPr/>
        </p:nvSpPr>
        <p:spPr>
          <a:xfrm rot="16200000">
            <a:off x="148802" y="3014907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LEDER</a:t>
            </a:r>
          </a:p>
        </p:txBody>
      </p:sp>
      <p:sp>
        <p:nvSpPr>
          <p:cNvPr id="19" name="TekstSylinder 18"/>
          <p:cNvSpPr txBox="1"/>
          <p:nvPr/>
        </p:nvSpPr>
        <p:spPr>
          <a:xfrm rot="16200000">
            <a:off x="119948" y="470511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VERNE-</a:t>
            </a:r>
            <a:br>
              <a:rPr lang="nb-NO" sz="1000" dirty="0" smtClean="0"/>
            </a:br>
            <a:r>
              <a:rPr lang="nb-NO" sz="1000" dirty="0" smtClean="0"/>
              <a:t>OMBUD</a:t>
            </a:r>
            <a:endParaRPr lang="nb-NO" sz="1000" dirty="0"/>
          </a:p>
        </p:txBody>
      </p:sp>
      <p:sp>
        <p:nvSpPr>
          <p:cNvPr id="20" name="TekstSylinder 19"/>
          <p:cNvSpPr txBox="1"/>
          <p:nvPr/>
        </p:nvSpPr>
        <p:spPr>
          <a:xfrm rot="16200000">
            <a:off x="-3484" y="3826059"/>
            <a:ext cx="91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TILTAKS-</a:t>
            </a:r>
          </a:p>
          <a:p>
            <a:pPr algn="ctr"/>
            <a:r>
              <a:rPr lang="nb-NO" sz="1000" dirty="0" smtClean="0"/>
              <a:t>ANSVARLIG</a:t>
            </a:r>
          </a:p>
        </p:txBody>
      </p:sp>
      <p:sp>
        <p:nvSpPr>
          <p:cNvPr id="21" name="TekstSylinder 20"/>
          <p:cNvSpPr txBox="1"/>
          <p:nvPr/>
        </p:nvSpPr>
        <p:spPr>
          <a:xfrm rot="16200000">
            <a:off x="176854" y="567919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smtClean="0"/>
              <a:t>HMSB</a:t>
            </a:r>
          </a:p>
        </p:txBody>
      </p:sp>
      <p:sp>
        <p:nvSpPr>
          <p:cNvPr id="5" name="Avrundet rektangel 4"/>
          <p:cNvSpPr/>
          <p:nvPr/>
        </p:nvSpPr>
        <p:spPr bwMode="auto">
          <a:xfrm>
            <a:off x="683568" y="109514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Registrere hendelse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Avrundet rektangel 23"/>
          <p:cNvSpPr/>
          <p:nvPr/>
        </p:nvSpPr>
        <p:spPr bwMode="auto">
          <a:xfrm>
            <a:off x="1259632" y="199241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Kvalitets-sikre og klassifisere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Avrundet rektangel 24"/>
          <p:cNvSpPr/>
          <p:nvPr/>
        </p:nvSpPr>
        <p:spPr bwMode="auto">
          <a:xfrm>
            <a:off x="2195736" y="198953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Informere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Avrundet rektangel 25"/>
          <p:cNvSpPr/>
          <p:nvPr/>
        </p:nvSpPr>
        <p:spPr bwMode="auto">
          <a:xfrm>
            <a:off x="2127940" y="2832485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Avrundet rektangel 26"/>
          <p:cNvSpPr/>
          <p:nvPr/>
        </p:nvSpPr>
        <p:spPr bwMode="auto">
          <a:xfrm>
            <a:off x="2123728" y="4659097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Avrundet rektangel 27"/>
          <p:cNvSpPr/>
          <p:nvPr/>
        </p:nvSpPr>
        <p:spPr bwMode="auto">
          <a:xfrm>
            <a:off x="2127940" y="5544681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Avrundet rektangel 5"/>
          <p:cNvSpPr/>
          <p:nvPr/>
        </p:nvSpPr>
        <p:spPr bwMode="auto">
          <a:xfrm>
            <a:off x="2055932" y="547899"/>
            <a:ext cx="936104" cy="56355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Informere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Avrundet rektangel 29"/>
          <p:cNvSpPr/>
          <p:nvPr/>
        </p:nvSpPr>
        <p:spPr bwMode="auto">
          <a:xfrm>
            <a:off x="3059832" y="1987076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Vurdere og foreslå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Avrundet rektangel 30"/>
          <p:cNvSpPr/>
          <p:nvPr/>
        </p:nvSpPr>
        <p:spPr bwMode="auto">
          <a:xfrm>
            <a:off x="3851920" y="2832485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Beslutte og iverksette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Avrundet rektangel 31"/>
          <p:cNvSpPr/>
          <p:nvPr/>
        </p:nvSpPr>
        <p:spPr bwMode="auto">
          <a:xfrm>
            <a:off x="4644008" y="401682"/>
            <a:ext cx="936104" cy="563551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Koordinere og informere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3" name="Avrundet rektangel 32"/>
          <p:cNvSpPr/>
          <p:nvPr/>
        </p:nvSpPr>
        <p:spPr bwMode="auto">
          <a:xfrm>
            <a:off x="4644008" y="199716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800" dirty="0"/>
              <a:t>Koordinere og informere</a:t>
            </a:r>
          </a:p>
        </p:txBody>
      </p:sp>
      <p:sp>
        <p:nvSpPr>
          <p:cNvPr id="34" name="Avrundet rektangel 33"/>
          <p:cNvSpPr/>
          <p:nvPr/>
        </p:nvSpPr>
        <p:spPr bwMode="auto">
          <a:xfrm>
            <a:off x="5580112" y="3759444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Utføre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Avrundet rektangel 34"/>
          <p:cNvSpPr/>
          <p:nvPr/>
        </p:nvSpPr>
        <p:spPr bwMode="auto">
          <a:xfrm>
            <a:off x="4644008" y="4658353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Avrundet rektangel 35"/>
          <p:cNvSpPr/>
          <p:nvPr/>
        </p:nvSpPr>
        <p:spPr bwMode="auto">
          <a:xfrm>
            <a:off x="7596336" y="484854"/>
            <a:ext cx="936104" cy="557507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900" b="1" dirty="0" smtClean="0"/>
              <a:t>Informere og lukke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7" name="Avrundet rektangel 36"/>
          <p:cNvSpPr/>
          <p:nvPr/>
        </p:nvSpPr>
        <p:spPr bwMode="auto">
          <a:xfrm>
            <a:off x="6156176" y="199465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Følge opp og anbefale lukking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Avrundet rektangel 37"/>
          <p:cNvSpPr/>
          <p:nvPr/>
        </p:nvSpPr>
        <p:spPr bwMode="auto">
          <a:xfrm>
            <a:off x="6732240" y="287134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Beslutte lukking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Avrundet rektangel 38"/>
          <p:cNvSpPr/>
          <p:nvPr/>
        </p:nvSpPr>
        <p:spPr bwMode="auto">
          <a:xfrm>
            <a:off x="4644008" y="1098876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Avrundet rektangel 39"/>
          <p:cNvSpPr/>
          <p:nvPr/>
        </p:nvSpPr>
        <p:spPr bwMode="auto">
          <a:xfrm>
            <a:off x="4716016" y="5445224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Avrundet rektangel 40"/>
          <p:cNvSpPr/>
          <p:nvPr/>
        </p:nvSpPr>
        <p:spPr bwMode="auto">
          <a:xfrm>
            <a:off x="7668344" y="5521943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Avrundet rektangel 41"/>
          <p:cNvSpPr/>
          <p:nvPr/>
        </p:nvSpPr>
        <p:spPr bwMode="auto">
          <a:xfrm>
            <a:off x="7668344" y="4647540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Avrundet rektangel 42"/>
          <p:cNvSpPr/>
          <p:nvPr/>
        </p:nvSpPr>
        <p:spPr bwMode="auto">
          <a:xfrm>
            <a:off x="7668344" y="1098876"/>
            <a:ext cx="792088" cy="515249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Motta informasjon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Avrundet rektangel 43"/>
          <p:cNvSpPr/>
          <p:nvPr/>
        </p:nvSpPr>
        <p:spPr bwMode="auto">
          <a:xfrm>
            <a:off x="7668344" y="1986972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Informere og lukke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Vinkel 7"/>
          <p:cNvCxnSpPr>
            <a:stCxn id="5" idx="3"/>
            <a:endCxn id="24" idx="0"/>
          </p:cNvCxnSpPr>
          <p:nvPr/>
        </p:nvCxnSpPr>
        <p:spPr bwMode="auto">
          <a:xfrm>
            <a:off x="1475656" y="1352767"/>
            <a:ext cx="180020" cy="6396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Vinkel 21"/>
          <p:cNvCxnSpPr>
            <a:stCxn id="24" idx="3"/>
            <a:endCxn id="25" idx="1"/>
          </p:cNvCxnSpPr>
          <p:nvPr/>
        </p:nvCxnSpPr>
        <p:spPr bwMode="auto">
          <a:xfrm flipV="1">
            <a:off x="2051720" y="2247158"/>
            <a:ext cx="144016" cy="288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Vinkel 44"/>
          <p:cNvCxnSpPr>
            <a:stCxn id="25" idx="3"/>
          </p:cNvCxnSpPr>
          <p:nvPr/>
        </p:nvCxnSpPr>
        <p:spPr bwMode="auto">
          <a:xfrm flipV="1">
            <a:off x="2987824" y="2244701"/>
            <a:ext cx="144016" cy="245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Vinkel 46"/>
          <p:cNvCxnSpPr>
            <a:stCxn id="30" idx="3"/>
            <a:endCxn id="31" idx="0"/>
          </p:cNvCxnSpPr>
          <p:nvPr/>
        </p:nvCxnSpPr>
        <p:spPr bwMode="auto">
          <a:xfrm>
            <a:off x="3851920" y="2244701"/>
            <a:ext cx="396044" cy="58778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Vinkel 48"/>
          <p:cNvCxnSpPr>
            <a:stCxn id="31" idx="3"/>
            <a:endCxn id="33" idx="2"/>
          </p:cNvCxnSpPr>
          <p:nvPr/>
        </p:nvCxnSpPr>
        <p:spPr bwMode="auto">
          <a:xfrm flipV="1">
            <a:off x="4644008" y="2512412"/>
            <a:ext cx="396044" cy="57769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Vinkel 50"/>
          <p:cNvCxnSpPr>
            <a:stCxn id="34" idx="3"/>
            <a:endCxn id="37" idx="2"/>
          </p:cNvCxnSpPr>
          <p:nvPr/>
        </p:nvCxnSpPr>
        <p:spPr bwMode="auto">
          <a:xfrm flipV="1">
            <a:off x="6372200" y="2509901"/>
            <a:ext cx="180020" cy="150716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Vinkel 53"/>
          <p:cNvCxnSpPr>
            <a:stCxn id="37" idx="3"/>
            <a:endCxn id="38" idx="0"/>
          </p:cNvCxnSpPr>
          <p:nvPr/>
        </p:nvCxnSpPr>
        <p:spPr bwMode="auto">
          <a:xfrm>
            <a:off x="6948264" y="2252277"/>
            <a:ext cx="180020" cy="61906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Vinkel 55"/>
          <p:cNvCxnSpPr>
            <a:stCxn id="38" idx="3"/>
            <a:endCxn id="44" idx="2"/>
          </p:cNvCxnSpPr>
          <p:nvPr/>
        </p:nvCxnSpPr>
        <p:spPr bwMode="auto">
          <a:xfrm flipV="1">
            <a:off x="7524328" y="2502221"/>
            <a:ext cx="540060" cy="6267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Vinkel 51"/>
          <p:cNvCxnSpPr>
            <a:stCxn id="33" idx="3"/>
            <a:endCxn id="34" idx="0"/>
          </p:cNvCxnSpPr>
          <p:nvPr/>
        </p:nvCxnSpPr>
        <p:spPr bwMode="auto">
          <a:xfrm>
            <a:off x="5436096" y="2254788"/>
            <a:ext cx="540060" cy="150465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Avrundet rektangel 49"/>
          <p:cNvSpPr/>
          <p:nvPr/>
        </p:nvSpPr>
        <p:spPr bwMode="auto">
          <a:xfrm>
            <a:off x="3033368" y="4647539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Bidra til å utvikle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" name="Avrundet rektangel 52"/>
          <p:cNvSpPr/>
          <p:nvPr/>
        </p:nvSpPr>
        <p:spPr bwMode="auto">
          <a:xfrm>
            <a:off x="3000518" y="548682"/>
            <a:ext cx="851402" cy="567646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Foreslå tiltak</a:t>
            </a:r>
            <a:endParaRPr kumimoji="0" lang="nb-N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5" name="Avrundet rektangel 29"/>
          <p:cNvSpPr/>
          <p:nvPr/>
        </p:nvSpPr>
        <p:spPr bwMode="auto">
          <a:xfrm>
            <a:off x="3034524" y="2847083"/>
            <a:ext cx="792088" cy="5152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dirty="0" smtClean="0"/>
              <a:t>Bidra til å utvikle tiltak</a:t>
            </a:r>
            <a:endParaRPr kumimoji="0" lang="nb-NO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01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Innmelding i CIM avvikssystem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Lenke til elektronisk skjema på web</a:t>
            </a:r>
          </a:p>
          <a:p>
            <a:r>
              <a:rPr lang="nb-NO" dirty="0"/>
              <a:t>N</a:t>
            </a:r>
            <a:r>
              <a:rPr lang="nb-NO" dirty="0" smtClean="0"/>
              <a:t>avn på innmelder og organisasjonstilhørighet kommer opp automatisk opp ved innlogging</a:t>
            </a:r>
          </a:p>
          <a:p>
            <a:r>
              <a:rPr lang="nb-NO" dirty="0" smtClean="0"/>
              <a:t>Hva? Hvor? Når? Hvorfor?</a:t>
            </a:r>
          </a:p>
          <a:p>
            <a:r>
              <a:rPr lang="nb-NO" dirty="0" smtClean="0"/>
              <a:t>Konsekvens, også potensiell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11144" cy="574576"/>
          </a:xfrm>
        </p:spPr>
        <p:txBody>
          <a:bodyPr/>
          <a:lstStyle/>
          <a:p>
            <a:r>
              <a:rPr lang="nb-NO" sz="1800" dirty="0" smtClean="0"/>
              <a:t>Elektronisk innmeldingsskjema</a:t>
            </a:r>
            <a:endParaRPr lang="nb-NO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5799095" cy="4985011"/>
          </a:xfrm>
        </p:spPr>
      </p:pic>
      <p:sp>
        <p:nvSpPr>
          <p:cNvPr id="7" name="Rectangle 6"/>
          <p:cNvSpPr/>
          <p:nvPr/>
        </p:nvSpPr>
        <p:spPr bwMode="auto">
          <a:xfrm>
            <a:off x="1115616" y="1916832"/>
            <a:ext cx="2880320" cy="3600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88539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Disse feltene fylles automatisk ut ved innlogging.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9412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646584"/>
          </a:xfrm>
        </p:spPr>
        <p:txBody>
          <a:bodyPr/>
          <a:lstStyle/>
          <a:p>
            <a:r>
              <a:rPr lang="nb-NO" dirty="0" smtClean="0"/>
              <a:t>Saksbehandling i </a:t>
            </a:r>
            <a:r>
              <a:rPr lang="nb-NO" dirty="0"/>
              <a:t>CIM </a:t>
            </a:r>
            <a:endParaRPr lang="nb-NO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CIM henter ansatte-data fra SAP</a:t>
            </a:r>
          </a:p>
          <a:p>
            <a:r>
              <a:rPr lang="nb-NO" dirty="0" smtClean="0"/>
              <a:t>Saken rutes automatisk til saksbehandler i tilhørende organisasjon (fakultet/institutt)</a:t>
            </a:r>
          </a:p>
          <a:p>
            <a:r>
              <a:rPr lang="nb-NO" dirty="0" smtClean="0"/>
              <a:t>Mulighet til å sende avviket videre til annen saksbehandler</a:t>
            </a:r>
          </a:p>
          <a:p>
            <a:r>
              <a:rPr lang="nb-NO" dirty="0" smtClean="0"/>
              <a:t>Maler (til innmelder, leder, verneombud)</a:t>
            </a:r>
          </a:p>
          <a:p>
            <a:r>
              <a:rPr lang="nb-NO" dirty="0" smtClean="0"/>
              <a:t>Tiltakskort /momentlister</a:t>
            </a:r>
            <a:endParaRPr lang="nb-NO" dirty="0"/>
          </a:p>
          <a:p>
            <a:r>
              <a:rPr lang="nb-NO" dirty="0" smtClean="0"/>
              <a:t>Kategorisering - statistikk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Rapporter – trendanalyse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LAMU</a:t>
            </a:r>
          </a:p>
          <a:p>
            <a:r>
              <a:rPr lang="nb-NO" dirty="0" smtClean="0"/>
              <a:t>Ledelsens gjennomgang</a:t>
            </a:r>
          </a:p>
          <a:p>
            <a:r>
              <a:rPr lang="nb-NO" dirty="0" smtClean="0"/>
              <a:t>Risikovurderinger</a:t>
            </a:r>
          </a:p>
          <a:p>
            <a:r>
              <a:rPr lang="nb-NO" dirty="0" smtClean="0"/>
              <a:t>Vernerunder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Verneorganisasjonens rolle i håndtering av HMS-avvik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Work</a:t>
            </a:r>
            <a:r>
              <a:rPr lang="nb-NO" dirty="0" smtClean="0"/>
              <a:t>-shop høst 2016: </a:t>
            </a:r>
          </a:p>
          <a:p>
            <a:pPr lvl="1"/>
            <a:r>
              <a:rPr lang="nb-NO" dirty="0" smtClean="0"/>
              <a:t>Arbeid  i LAMU - rapportering av HMS-avvik</a:t>
            </a:r>
          </a:p>
          <a:p>
            <a:r>
              <a:rPr lang="nb-NO" dirty="0" smtClean="0"/>
              <a:t>Verneombudssamling høst 2016: </a:t>
            </a:r>
          </a:p>
          <a:p>
            <a:pPr lvl="1"/>
            <a:r>
              <a:rPr lang="nb-NO" dirty="0" smtClean="0"/>
              <a:t>Rapportering </a:t>
            </a:r>
            <a:r>
              <a:rPr lang="nb-NO" dirty="0"/>
              <a:t>av HMS-avvik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96200" cy="1143000"/>
          </a:xfrm>
        </p:spPr>
        <p:txBody>
          <a:bodyPr/>
          <a:lstStyle/>
          <a:p>
            <a:pPr marL="0" indent="0"/>
            <a:r>
              <a:rPr lang="nb-NO" dirty="0"/>
              <a:t>Bakgrunn og </a:t>
            </a:r>
            <a:r>
              <a:rPr lang="nb-NO" dirty="0" smtClean="0"/>
              <a:t>begrunnelse (1)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7696200" cy="4104456"/>
          </a:xfrm>
        </p:spPr>
        <p:txBody>
          <a:bodyPr/>
          <a:lstStyle/>
          <a:p>
            <a:r>
              <a:rPr lang="nb-NO" sz="2000" dirty="0"/>
              <a:t>Arbeidsmiljøloven og forskrift om internkontroll setter krav til at alle virksomheter skal ha et fungerende internkontrollsystem. 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Nåværende </a:t>
            </a:r>
            <a:r>
              <a:rPr lang="nb-NO" sz="2000" dirty="0"/>
              <a:t>løsning for avviksrapportering ved UiO er ikke tilfredsstillende. Arbeidstilsynet ga i 2013 UiO pålegg om å implementere et hensiktsmessig </a:t>
            </a:r>
            <a:r>
              <a:rPr lang="nb-NO" sz="2000" dirty="0" smtClean="0"/>
              <a:t>HMS-avvikshåndterings-system. Pålegg oppfylt 15.01.16 på bakgrunn av prosjektbeskrivelse og implementering </a:t>
            </a:r>
            <a:r>
              <a:rPr lang="nb-NO" sz="2000" dirty="0" err="1" smtClean="0"/>
              <a:t>fom</a:t>
            </a:r>
            <a:r>
              <a:rPr lang="nb-NO" sz="2000" dirty="0" smtClean="0"/>
              <a:t> mars 2016.</a:t>
            </a:r>
          </a:p>
          <a:p>
            <a:endParaRPr lang="nb-NO" sz="2000" dirty="0" smtClean="0"/>
          </a:p>
          <a:p>
            <a:r>
              <a:rPr lang="nb-NO" sz="2000" dirty="0" smtClean="0"/>
              <a:t>I </a:t>
            </a:r>
            <a:r>
              <a:rPr lang="nb-NO" sz="2000" dirty="0"/>
              <a:t>UiOs årsplan for perioden 2015-2017, tiltak 15: Om helse, miljø og sikkerhet, er fristen for implementering av et </a:t>
            </a:r>
            <a:r>
              <a:rPr lang="nb-NO" sz="2000" dirty="0" smtClean="0"/>
              <a:t>elektronisk avvikssystem </a:t>
            </a:r>
            <a:r>
              <a:rPr lang="nb-NO" sz="2000" dirty="0"/>
              <a:t>satt til 31.12.16. </a:t>
            </a:r>
          </a:p>
          <a:p>
            <a:endParaRPr lang="nb-NO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96200" cy="862608"/>
          </a:xfrm>
        </p:spPr>
        <p:txBody>
          <a:bodyPr/>
          <a:lstStyle/>
          <a:p>
            <a:r>
              <a:rPr lang="nb-NO" dirty="0"/>
              <a:t>Bakgrunn og </a:t>
            </a:r>
            <a:r>
              <a:rPr lang="nb-NO" dirty="0" smtClean="0"/>
              <a:t>begrunnelse (2)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696200" cy="4320480"/>
          </a:xfrm>
        </p:spPr>
        <p:txBody>
          <a:bodyPr/>
          <a:lstStyle/>
          <a:p>
            <a:r>
              <a:rPr lang="nb-NO" sz="2000" dirty="0" smtClean="0"/>
              <a:t>Et </a:t>
            </a:r>
            <a:r>
              <a:rPr lang="nb-NO" sz="2000" dirty="0"/>
              <a:t>elektronisk avvikssystem vil ikke alene være med på å løfte antall registreringer, men vil være en viktig premiss for å kunne håndtere og følge opp en betydelig økning (100 ganger flere rapporteringer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UiO </a:t>
            </a:r>
            <a:r>
              <a:rPr lang="nb-NO" sz="2000" dirty="0"/>
              <a:t>tidligere har valgt programvaren CIM® </a:t>
            </a:r>
            <a:r>
              <a:rPr lang="nb-NO" sz="2000" dirty="0" smtClean="0"/>
              <a:t>som </a:t>
            </a:r>
            <a:r>
              <a:rPr lang="nb-NO" sz="2000" dirty="0"/>
              <a:t>verktøy </a:t>
            </a:r>
            <a:r>
              <a:rPr lang="nb-NO" sz="2000" dirty="0" smtClean="0"/>
              <a:t>i beredskapsarbeid</a:t>
            </a:r>
            <a:r>
              <a:rPr lang="nb-NO" sz="2000" dirty="0"/>
              <a:t>. CIM® </a:t>
            </a:r>
            <a:r>
              <a:rPr lang="nb-NO" sz="2000" dirty="0" smtClean="0"/>
              <a:t>har også en avviksmodul og ved valg av dette verktøyet til system for HMS-avvik, unngår UiO en </a:t>
            </a:r>
            <a:r>
              <a:rPr lang="nb-NO" sz="2000" dirty="0"/>
              <a:t>ny formell kravspesifikasjon og </a:t>
            </a:r>
            <a:r>
              <a:rPr lang="nb-NO" sz="2000" dirty="0" smtClean="0"/>
              <a:t>anskaffelsesrunde. </a:t>
            </a:r>
          </a:p>
          <a:p>
            <a:endParaRPr lang="nb-NO" sz="2000" dirty="0" smtClean="0"/>
          </a:p>
          <a:p>
            <a:r>
              <a:rPr lang="nb-NO" sz="2000" dirty="0" smtClean="0"/>
              <a:t>Flere </a:t>
            </a:r>
            <a:r>
              <a:rPr lang="nb-NO" sz="2000" dirty="0"/>
              <a:t>i </a:t>
            </a:r>
            <a:r>
              <a:rPr lang="nb-NO" sz="2000" dirty="0" smtClean="0"/>
              <a:t>UH-sektoren </a:t>
            </a:r>
            <a:r>
              <a:rPr lang="nb-NO" sz="2000" dirty="0"/>
              <a:t>bruker </a:t>
            </a:r>
            <a:r>
              <a:rPr lang="nb-NO" sz="2000" dirty="0" smtClean="0"/>
              <a:t>CIM i beredskapsarbeid og avviksmodulen er i ferd med å implementeres ved UiT, </a:t>
            </a:r>
            <a:r>
              <a:rPr lang="nb-NO" sz="2000" dirty="0" err="1" smtClean="0"/>
              <a:t>UiN</a:t>
            </a:r>
            <a:r>
              <a:rPr lang="nb-NO" sz="2000" dirty="0" smtClean="0"/>
              <a:t> samt </a:t>
            </a:r>
            <a:r>
              <a:rPr lang="nb-NO" sz="2000" dirty="0" err="1" smtClean="0"/>
              <a:t>UiS</a:t>
            </a:r>
            <a:r>
              <a:rPr lang="nb-NO" sz="20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96200" cy="648072"/>
          </a:xfrm>
        </p:spPr>
        <p:txBody>
          <a:bodyPr/>
          <a:lstStyle/>
          <a:p>
            <a:r>
              <a:rPr lang="nb-NO" dirty="0"/>
              <a:t>Hva er et HMS-avvik?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2776"/>
            <a:ext cx="4517504" cy="4896544"/>
          </a:xfrm>
        </p:spPr>
        <p:txBody>
          <a:bodyPr/>
          <a:lstStyle/>
          <a:p>
            <a:endParaRPr lang="nb-NO" sz="2400" dirty="0"/>
          </a:p>
          <a:p>
            <a:r>
              <a:rPr lang="nb-NO" sz="2000" dirty="0"/>
              <a:t>avvik ved at krav fastsatt i HMS-regelverket eller interne krav, ikke er blitt </a:t>
            </a:r>
            <a:r>
              <a:rPr lang="nb-NO" sz="2000" dirty="0" smtClean="0"/>
              <a:t>fulgt</a:t>
            </a:r>
          </a:p>
          <a:p>
            <a:endParaRPr lang="nb-NO" sz="2000" dirty="0" smtClean="0"/>
          </a:p>
          <a:p>
            <a:pPr fontAlgn="t"/>
            <a:r>
              <a:rPr lang="nb-NO" sz="2000" dirty="0" smtClean="0"/>
              <a:t>arbeidsrelaterte </a:t>
            </a:r>
            <a:r>
              <a:rPr lang="nb-NO" sz="2000" dirty="0"/>
              <a:t>episoder der hendelsen kunne ha ført til skader, mén eller redusert helse (nestenulykke</a:t>
            </a:r>
            <a:r>
              <a:rPr lang="nb-NO" sz="2000" dirty="0" smtClean="0"/>
              <a:t>)</a:t>
            </a:r>
          </a:p>
          <a:p>
            <a:pPr fontAlgn="t"/>
            <a:endParaRPr lang="nb-NO" sz="2000" dirty="0"/>
          </a:p>
          <a:p>
            <a:pPr fontAlgn="t"/>
            <a:r>
              <a:rPr lang="nb-NO" sz="2000" dirty="0"/>
              <a:t>arbeidsrelaterte episoder der skade har ført til redusert helse, varige mén eller dødsfall (</a:t>
            </a:r>
            <a:r>
              <a:rPr lang="nb-NO" sz="2000" dirty="0" smtClean="0"/>
              <a:t>personskade/ulykke)</a:t>
            </a:r>
            <a:endParaRPr lang="nb-NO" sz="2000" dirty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212976"/>
            <a:ext cx="2599461" cy="29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96200" cy="648072"/>
          </a:xfrm>
        </p:spPr>
        <p:txBody>
          <a:bodyPr/>
          <a:lstStyle/>
          <a:p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3600" dirty="0" smtClean="0"/>
              <a:t>Saker </a:t>
            </a:r>
            <a:r>
              <a:rPr lang="nb-NO" sz="3600" dirty="0"/>
              <a:t>som ikke hører hjemme i </a:t>
            </a:r>
            <a:r>
              <a:rPr lang="nb-NO" sz="3600" dirty="0" smtClean="0"/>
              <a:t>HMS- avvikssystemet</a:t>
            </a:r>
            <a:r>
              <a:rPr lang="nb-NO" sz="3600" dirty="0"/>
              <a:t>: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696200" cy="4968552"/>
          </a:xfrm>
        </p:spPr>
        <p:txBody>
          <a:bodyPr/>
          <a:lstStyle/>
          <a:p>
            <a:r>
              <a:rPr lang="nb-NO" dirty="0" smtClean="0"/>
              <a:t>Driftsavvik </a:t>
            </a:r>
          </a:p>
          <a:p>
            <a:r>
              <a:rPr lang="nb-NO" dirty="0" smtClean="0"/>
              <a:t>Saker </a:t>
            </a:r>
            <a:r>
              <a:rPr lang="nb-NO" dirty="0"/>
              <a:t>som  dreier seg om enkeltpersoner i konflikt, trakassering eller mobbesaker. </a:t>
            </a:r>
          </a:p>
          <a:p>
            <a:r>
              <a:rPr lang="nb-NO" dirty="0" smtClean="0"/>
              <a:t>Saker </a:t>
            </a:r>
            <a:r>
              <a:rPr lang="nb-NO" dirty="0"/>
              <a:t>som dreier seg om forskningsjuks, forskningsetikk og økonomisk utroskap 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melde HMS-avvik? (1)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0072" y="6532660"/>
            <a:ext cx="3456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nb-NO" sz="1000" kern="0" dirty="0">
                <a:solidFill>
                  <a:srgbClr val="000000"/>
                </a:solidFill>
                <a:latin typeface="Arial"/>
                <a:ea typeface="ヒラギノ角ゴ Pro W3"/>
                <a:hlinkClick r:id="rId3"/>
              </a:rPr>
              <a:t>http://www.dsb.no/Global/Tilsyn/Dokumenter/brosjyre.pdf</a:t>
            </a:r>
            <a:endParaRPr lang="nb-NO" sz="1000" kern="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3244152" cy="2808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56490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God avviksbehandling kan bidra til:</a:t>
            </a:r>
          </a:p>
          <a:p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/>
              <a:t>bedre måloppnåelse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å </a:t>
            </a:r>
            <a:r>
              <a:rPr lang="nb-NO" sz="1800" dirty="0"/>
              <a:t>forhindre at de samme </a:t>
            </a:r>
            <a:r>
              <a:rPr lang="nb-NO" sz="1800" dirty="0" smtClean="0"/>
              <a:t>    </a:t>
            </a:r>
          </a:p>
          <a:p>
            <a:r>
              <a:rPr lang="nb-NO" sz="1800" dirty="0"/>
              <a:t> </a:t>
            </a:r>
            <a:r>
              <a:rPr lang="nb-NO" sz="1800" dirty="0" smtClean="0"/>
              <a:t>   avvikene </a:t>
            </a:r>
            <a:r>
              <a:rPr lang="nb-NO" sz="1800" dirty="0"/>
              <a:t>skjer gang på gang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å </a:t>
            </a:r>
            <a:r>
              <a:rPr lang="nb-NO" sz="1800" dirty="0"/>
              <a:t>redusere risikoen for </a:t>
            </a:r>
            <a:r>
              <a:rPr lang="nb-NO" sz="1800" dirty="0" smtClean="0"/>
              <a:t>uønskede </a:t>
            </a:r>
            <a:r>
              <a:rPr lang="nb-NO" sz="1800" dirty="0"/>
              <a:t>hendelser og tilstander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et </a:t>
            </a:r>
            <a:r>
              <a:rPr lang="nb-NO" sz="1800" dirty="0"/>
              <a:t>sikrere arbeidsmiljø </a:t>
            </a:r>
            <a:endParaRPr lang="nb-NO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høyere </a:t>
            </a:r>
            <a:r>
              <a:rPr lang="nb-NO" sz="1800" dirty="0"/>
              <a:t>produktivitet </a:t>
            </a:r>
            <a:r>
              <a:rPr lang="nb-NO" sz="1800" dirty="0" smtClean="0"/>
              <a:t>gjennom </a:t>
            </a:r>
            <a:r>
              <a:rPr lang="nb-NO" sz="1800" dirty="0"/>
              <a:t>redusert </a:t>
            </a:r>
            <a:r>
              <a:rPr lang="nb-NO" sz="1800" dirty="0" smtClean="0"/>
              <a:t>driftsstans</a:t>
            </a:r>
            <a:r>
              <a:rPr lang="nb-NO" sz="1800" dirty="0"/>
              <a:t>, sykefravær, svinn og tap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 smtClean="0"/>
              <a:t>mer </a:t>
            </a:r>
            <a:r>
              <a:rPr lang="nb-NO" sz="1800" dirty="0"/>
              <a:t>fornøyde medarbeidere</a:t>
            </a:r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797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96200" cy="934616"/>
          </a:xfrm>
        </p:spPr>
        <p:txBody>
          <a:bodyPr/>
          <a:lstStyle/>
          <a:p>
            <a:r>
              <a:rPr lang="nb-NO" dirty="0" smtClean="0"/>
              <a:t>Hvorfor melde HMS-avvik? (2)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Internkontrollforskriften § 5-7: </a:t>
            </a:r>
          </a:p>
          <a:p>
            <a:pPr marL="0" indent="0">
              <a:buNone/>
            </a:pPr>
            <a:r>
              <a:rPr lang="nb-NO" sz="2400" dirty="0" smtClean="0"/>
              <a:t>«Virksomheten </a:t>
            </a:r>
            <a:r>
              <a:rPr lang="nb-NO" sz="2400" dirty="0"/>
              <a:t>skal iverksette rutiner for å avdekke, rette opp og forebygge overtredelser av krav fastsatt i eller i medhold av helse-, miljø- og sikkerhets-lovgivningen».</a:t>
            </a:r>
            <a:r>
              <a:rPr lang="nb-NO" sz="2000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018" y="4005064"/>
            <a:ext cx="3478144" cy="22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5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00919"/>
            <a:ext cx="7696200" cy="1143000"/>
          </a:xfrm>
        </p:spPr>
        <p:txBody>
          <a:bodyPr/>
          <a:lstStyle/>
          <a:p>
            <a:r>
              <a:rPr lang="nb-NO" dirty="0" smtClean="0"/>
              <a:t>Hva er avviket?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1916832"/>
            <a:ext cx="403244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En medarbeider falt på isen utenfor inngangsdøra til arbeidsplassen sin og brakk beinet.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1916832"/>
            <a:ext cx="288032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b="1" i="1" dirty="0" smtClean="0"/>
              <a:t>Viktig å spørre:</a:t>
            </a:r>
          </a:p>
          <a:p>
            <a:r>
              <a:rPr lang="nb-NO" b="1" i="1" dirty="0" smtClean="0"/>
              <a:t>Hvorfor </a:t>
            </a:r>
            <a:r>
              <a:rPr lang="nb-NO" dirty="0" smtClean="0"/>
              <a:t>gikk det galt?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2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96200" cy="720080"/>
          </a:xfrm>
        </p:spPr>
        <p:txBody>
          <a:bodyPr/>
          <a:lstStyle/>
          <a:p>
            <a:r>
              <a:rPr lang="nb-NO" sz="2800" dirty="0" smtClean="0"/>
              <a:t>Prosedyre for håndtering av HMS-avvik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696200" cy="4608512"/>
          </a:xfrm>
        </p:spPr>
        <p:txBody>
          <a:bodyPr/>
          <a:lstStyle/>
          <a:p>
            <a:r>
              <a:rPr lang="nb-NO" sz="2400" dirty="0" smtClean="0"/>
              <a:t>Leder har ansvaret</a:t>
            </a:r>
          </a:p>
          <a:p>
            <a:r>
              <a:rPr lang="nb-NO" sz="2400" dirty="0" smtClean="0"/>
              <a:t>HMS-koordinator utfører saksbehandlingen</a:t>
            </a:r>
          </a:p>
          <a:p>
            <a:r>
              <a:rPr lang="nb-NO" sz="2400" dirty="0" smtClean="0"/>
              <a:t>Verneombudet skal informeres og tas med på råd i utviklingen av tiltak</a:t>
            </a:r>
          </a:p>
          <a:p>
            <a:r>
              <a:rPr lang="nb-NO" sz="2400" dirty="0"/>
              <a:t>Rapportering til LAMU</a:t>
            </a:r>
          </a:p>
          <a:p>
            <a:r>
              <a:rPr lang="nb-NO" sz="2400" dirty="0" smtClean="0"/>
              <a:t>Gammelt </a:t>
            </a:r>
            <a:r>
              <a:rPr lang="nb-NO" sz="2400" dirty="0" smtClean="0"/>
              <a:t>skjema beholdes en stund fremover</a:t>
            </a:r>
          </a:p>
          <a:p>
            <a:r>
              <a:rPr lang="nb-NO" sz="2400" dirty="0"/>
              <a:t>Studenter melder i Si-fra</a:t>
            </a:r>
          </a:p>
          <a:p>
            <a:r>
              <a:rPr lang="nb-NO" sz="2400" dirty="0" smtClean="0"/>
              <a:t>Analyse </a:t>
            </a:r>
            <a:r>
              <a:rPr lang="nb-NO" sz="2400" dirty="0" smtClean="0"/>
              <a:t>ved alvorlige ulykker og alvorlige nestenulykker</a:t>
            </a:r>
          </a:p>
          <a:p>
            <a:r>
              <a:rPr lang="nb-NO" sz="2400" dirty="0" smtClean="0"/>
              <a:t>Rapportering til myndigheter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E124-581F-5C46-A44F-4620125B4F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epresentasjon_Introduksjonsprogram_UiO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yrkebasert_Exp.LeadsFINAL">
  <a:themeElements>
    <a:clrScheme name="Making Waves colour theme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000000"/>
      </a:accent1>
      <a:accent2>
        <a:srgbClr val="7F7F7F"/>
      </a:accent2>
      <a:accent3>
        <a:srgbClr val="5D0749"/>
      </a:accent3>
      <a:accent4>
        <a:srgbClr val="2A6C62"/>
      </a:accent4>
      <a:accent5>
        <a:srgbClr val="636F03"/>
      </a:accent5>
      <a:accent6>
        <a:srgbClr val="E83278"/>
      </a:accent6>
      <a:hlink>
        <a:srgbClr val="000000"/>
      </a:hlink>
      <a:folHlink>
        <a:srgbClr val="000000"/>
      </a:folHlink>
    </a:clrScheme>
    <a:fontScheme name="Making Waves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0" indent="0">
          <a:spcBef>
            <a:spcPct val="20000"/>
          </a:spcBef>
          <a:defRPr sz="1800" dirty="0" err="1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Making Waves colour theme">
    <a:dk1>
      <a:srgbClr val="000000"/>
    </a:dk1>
    <a:lt1>
      <a:srgbClr val="FFFFFF"/>
    </a:lt1>
    <a:dk2>
      <a:srgbClr val="7F7F7F"/>
    </a:dk2>
    <a:lt2>
      <a:srgbClr val="FFFFFF"/>
    </a:lt2>
    <a:accent1>
      <a:srgbClr val="000000"/>
    </a:accent1>
    <a:accent2>
      <a:srgbClr val="7F7F7F"/>
    </a:accent2>
    <a:accent3>
      <a:srgbClr val="5D0749"/>
    </a:accent3>
    <a:accent4>
      <a:srgbClr val="2A6C62"/>
    </a:accent4>
    <a:accent5>
      <a:srgbClr val="636F03"/>
    </a:accent5>
    <a:accent6>
      <a:srgbClr val="E83278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Casepresentasjon_Introduksjonsprogram_UiO2014</Template>
  <TotalTime>4938</TotalTime>
  <Words>780</Words>
  <Application>Microsoft Office PowerPoint</Application>
  <PresentationFormat>On-screen Show (4:3)</PresentationFormat>
  <Paragraphs>169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Casepresentasjon_Introduksjonsprogram_UiO2014</vt:lpstr>
      <vt:lpstr>Custom Design</vt:lpstr>
      <vt:lpstr>1_Custom Design</vt:lpstr>
      <vt:lpstr>styrkebasert_Exp.LeadsFINAL</vt:lpstr>
      <vt:lpstr>Office Theme</vt:lpstr>
      <vt:lpstr>PowerPoint Presentation</vt:lpstr>
      <vt:lpstr>Bakgrunn og begrunnelse (1)</vt:lpstr>
      <vt:lpstr>Bakgrunn og begrunnelse (2)</vt:lpstr>
      <vt:lpstr>Hva er et HMS-avvik?</vt:lpstr>
      <vt:lpstr> Saker som ikke hører hjemme i HMS- avvikssystemet: </vt:lpstr>
      <vt:lpstr>Hvorfor melde HMS-avvik? (1) </vt:lpstr>
      <vt:lpstr>Hvorfor melde HMS-avvik? (2)</vt:lpstr>
      <vt:lpstr>Hva er avviket?</vt:lpstr>
      <vt:lpstr>Prosedyre for håndtering av HMS-avvik</vt:lpstr>
      <vt:lpstr>Saksbehandler = HMS-koordinator</vt:lpstr>
      <vt:lpstr>PowerPoint Presentation</vt:lpstr>
      <vt:lpstr>Innmelding i CIM avvikssystem</vt:lpstr>
      <vt:lpstr>Elektronisk innmeldingsskjema</vt:lpstr>
      <vt:lpstr>Saksbehandling i CIM </vt:lpstr>
      <vt:lpstr>Rapporter – trendanalyse</vt:lpstr>
      <vt:lpstr>Verneorganisasjonens rolle i håndtering av HMS-avvik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Introduksjonsprogram for nytilsatte</dc:title>
  <dc:creator>Lene Renneflott</dc:creator>
  <cp:lastModifiedBy>eolsen</cp:lastModifiedBy>
  <cp:revision>228</cp:revision>
  <cp:lastPrinted>2016-05-09T06:56:02Z</cp:lastPrinted>
  <dcterms:created xsi:type="dcterms:W3CDTF">2015-03-10T11:19:21Z</dcterms:created>
  <dcterms:modified xsi:type="dcterms:W3CDTF">2016-06-02T11:10:06Z</dcterms:modified>
</cp:coreProperties>
</file>