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347" r:id="rId2"/>
    <p:sldId id="517" r:id="rId3"/>
    <p:sldId id="523" r:id="rId4"/>
    <p:sldId id="519" r:id="rId5"/>
    <p:sldId id="518" r:id="rId6"/>
    <p:sldId id="525" r:id="rId7"/>
    <p:sldId id="524" r:id="rId8"/>
  </p:sldIdLst>
  <p:sldSz cx="9144000" cy="6858000" type="screen4x3"/>
  <p:notesSz cx="6805613" cy="99441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2263B3E-9E2F-4004-9F78-F3AA128086DC}">
          <p14:sldIdLst>
            <p14:sldId id="347"/>
            <p14:sldId id="517"/>
            <p14:sldId id="523"/>
            <p14:sldId id="519"/>
            <p14:sldId id="518"/>
            <p14:sldId id="525"/>
            <p14:sldId id="524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ent Inge Grødem" initials="KIG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9900"/>
    <a:srgbClr val="33FA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73" autoAdjust="0"/>
    <p:restoredTop sz="86950" autoAdjust="0"/>
  </p:normalViewPr>
  <p:slideViewPr>
    <p:cSldViewPr>
      <p:cViewPr>
        <p:scale>
          <a:sx n="112" d="100"/>
          <a:sy n="112" d="100"/>
        </p:scale>
        <p:origin x="-18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814" y="-90"/>
      </p:cViewPr>
      <p:guideLst>
        <p:guide orient="horz" pos="3132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kant\los-ap-u1\trondry\Sykefrav&#230;r%202016\Alle%202016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Kvinner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Egenmeldt</c:v>
                </c:pt>
                <c:pt idx="1">
                  <c:v>Legemeldt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2.1</c:v>
                </c:pt>
                <c:pt idx="1">
                  <c:v>3.2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Menn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Egenmeldt</c:v>
                </c:pt>
                <c:pt idx="1">
                  <c:v>Legemeldt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0.5</c:v>
                </c:pt>
                <c:pt idx="1">
                  <c:v>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185728"/>
        <c:axId val="96187520"/>
      </c:barChart>
      <c:catAx>
        <c:axId val="96185728"/>
        <c:scaling>
          <c:orientation val="minMax"/>
        </c:scaling>
        <c:delete val="0"/>
        <c:axPos val="b"/>
        <c:majorTickMark val="out"/>
        <c:minorTickMark val="none"/>
        <c:tickLblPos val="nextTo"/>
        <c:crossAx val="96187520"/>
        <c:crosses val="autoZero"/>
        <c:auto val="1"/>
        <c:lblAlgn val="ctr"/>
        <c:lblOffset val="100"/>
        <c:noMultiLvlLbl val="0"/>
      </c:catAx>
      <c:valAx>
        <c:axId val="961875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61857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Egenmeldt og legemeldt fravær
- Enhetsoversikt -
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0501578321882299"/>
          <c:y val="0.246642186062798"/>
          <c:w val="0.77624412740536597"/>
          <c:h val="0.465251732681606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Oversiktstabell!$H$2:$H$3</c:f>
              <c:strCache>
                <c:ptCount val="1"/>
                <c:pt idx="0">
                  <c:v>Egenmeldt fravær Kvinner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Oversiktstabell!$G$4:$G$17</c:f>
              <c:strCache>
                <c:ptCount val="14"/>
                <c:pt idx="0">
                  <c:v>TF</c:v>
                </c:pt>
                <c:pt idx="1">
                  <c:v>JUS</c:v>
                </c:pt>
                <c:pt idx="2">
                  <c:v>HF</c:v>
                </c:pt>
                <c:pt idx="3">
                  <c:v>MatNat</c:v>
                </c:pt>
                <c:pt idx="4">
                  <c:v>OD</c:v>
                </c:pt>
                <c:pt idx="5">
                  <c:v>SV</c:v>
                </c:pt>
                <c:pt idx="6">
                  <c:v>UV</c:v>
                </c:pt>
                <c:pt idx="7">
                  <c:v>KHM</c:v>
                </c:pt>
                <c:pt idx="8">
                  <c:v>NHM</c:v>
                </c:pt>
                <c:pt idx="9">
                  <c:v>Sentre</c:v>
                </c:pt>
                <c:pt idx="10">
                  <c:v>UB</c:v>
                </c:pt>
                <c:pt idx="11">
                  <c:v>LOS</c:v>
                </c:pt>
                <c:pt idx="12">
                  <c:v>Andre</c:v>
                </c:pt>
                <c:pt idx="13">
                  <c:v>MED</c:v>
                </c:pt>
              </c:strCache>
            </c:strRef>
          </c:cat>
          <c:val>
            <c:numRef>
              <c:f>Oversiktstabell!$H$4:$H$17</c:f>
              <c:numCache>
                <c:formatCode>0.0\ %</c:formatCode>
                <c:ptCount val="14"/>
                <c:pt idx="0">
                  <c:v>1.65409170052234E-2</c:v>
                </c:pt>
                <c:pt idx="1">
                  <c:v>1.3781977414150701E-2</c:v>
                </c:pt>
                <c:pt idx="2">
                  <c:v>1.3227556059256899E-2</c:v>
                </c:pt>
                <c:pt idx="3">
                  <c:v>1.1398627842904199E-2</c:v>
                </c:pt>
                <c:pt idx="4">
                  <c:v>1.0452479747085601E-2</c:v>
                </c:pt>
                <c:pt idx="5">
                  <c:v>8.3604616750517901E-3</c:v>
                </c:pt>
                <c:pt idx="6">
                  <c:v>6.6630982483988303E-3</c:v>
                </c:pt>
                <c:pt idx="7">
                  <c:v>1.5036412217739799E-2</c:v>
                </c:pt>
                <c:pt idx="8">
                  <c:v>1.48851939825812E-2</c:v>
                </c:pt>
                <c:pt idx="9">
                  <c:v>3.8192234245703399E-3</c:v>
                </c:pt>
                <c:pt idx="10">
                  <c:v>2.1670239537701599E-2</c:v>
                </c:pt>
                <c:pt idx="11">
                  <c:v>1.25482254322665E-2</c:v>
                </c:pt>
                <c:pt idx="12">
                  <c:v>1.52074319165182E-2</c:v>
                </c:pt>
                <c:pt idx="13">
                  <c:v>2.10434432283623E-2</c:v>
                </c:pt>
              </c:numCache>
            </c:numRef>
          </c:val>
        </c:ser>
        <c:ser>
          <c:idx val="1"/>
          <c:order val="1"/>
          <c:tx>
            <c:strRef>
              <c:f>Oversiktstabell!$I$2:$I$3</c:f>
              <c:strCache>
                <c:ptCount val="1"/>
                <c:pt idx="0">
                  <c:v>Egenmeldt fravær Menn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Oversiktstabell!$G$4:$G$17</c:f>
              <c:strCache>
                <c:ptCount val="14"/>
                <c:pt idx="0">
                  <c:v>TF</c:v>
                </c:pt>
                <c:pt idx="1">
                  <c:v>JUS</c:v>
                </c:pt>
                <c:pt idx="2">
                  <c:v>HF</c:v>
                </c:pt>
                <c:pt idx="3">
                  <c:v>MatNat</c:v>
                </c:pt>
                <c:pt idx="4">
                  <c:v>OD</c:v>
                </c:pt>
                <c:pt idx="5">
                  <c:v>SV</c:v>
                </c:pt>
                <c:pt idx="6">
                  <c:v>UV</c:v>
                </c:pt>
                <c:pt idx="7">
                  <c:v>KHM</c:v>
                </c:pt>
                <c:pt idx="8">
                  <c:v>NHM</c:v>
                </c:pt>
                <c:pt idx="9">
                  <c:v>Sentre</c:v>
                </c:pt>
                <c:pt idx="10">
                  <c:v>UB</c:v>
                </c:pt>
                <c:pt idx="11">
                  <c:v>LOS</c:v>
                </c:pt>
                <c:pt idx="12">
                  <c:v>Andre</c:v>
                </c:pt>
                <c:pt idx="13">
                  <c:v>MED</c:v>
                </c:pt>
              </c:strCache>
            </c:strRef>
          </c:cat>
          <c:val>
            <c:numRef>
              <c:f>Oversiktstabell!$I$4:$I$17</c:f>
              <c:numCache>
                <c:formatCode>0.0\ %</c:formatCode>
                <c:ptCount val="14"/>
                <c:pt idx="0">
                  <c:v>3.1921067904817201E-3</c:v>
                </c:pt>
                <c:pt idx="1">
                  <c:v>5.3929476837981096E-3</c:v>
                </c:pt>
                <c:pt idx="2">
                  <c:v>5.26187970533474E-3</c:v>
                </c:pt>
                <c:pt idx="3">
                  <c:v>4.2317180775394798E-3</c:v>
                </c:pt>
                <c:pt idx="4">
                  <c:v>1.3633669235329001E-3</c:v>
                </c:pt>
                <c:pt idx="5">
                  <c:v>4.33560224918615E-3</c:v>
                </c:pt>
                <c:pt idx="6">
                  <c:v>2.2148803041769E-3</c:v>
                </c:pt>
                <c:pt idx="7">
                  <c:v>8.8541939540000992E-3</c:v>
                </c:pt>
                <c:pt idx="8">
                  <c:v>1.2747426761678501E-2</c:v>
                </c:pt>
                <c:pt idx="9">
                  <c:v>1.19350732017823E-3</c:v>
                </c:pt>
                <c:pt idx="10">
                  <c:v>8.5748904837356695E-3</c:v>
                </c:pt>
                <c:pt idx="11">
                  <c:v>2.1177734506143801E-2</c:v>
                </c:pt>
                <c:pt idx="12">
                  <c:v>1.21532196487656E-2</c:v>
                </c:pt>
                <c:pt idx="13">
                  <c:v>5.1141388636101398E-3</c:v>
                </c:pt>
              </c:numCache>
            </c:numRef>
          </c:val>
        </c:ser>
        <c:ser>
          <c:idx val="2"/>
          <c:order val="2"/>
          <c:tx>
            <c:strRef>
              <c:f>Oversiktstabell!$J$2:$J$3</c:f>
              <c:strCache>
                <c:ptCount val="1"/>
                <c:pt idx="0">
                  <c:v>Legemeldt fravær Kvinner</c:v>
                </c:pt>
              </c:strCache>
            </c:strRef>
          </c:tx>
          <c:invertIfNegative val="0"/>
          <c:cat>
            <c:strRef>
              <c:f>Oversiktstabell!$G$4:$G$17</c:f>
              <c:strCache>
                <c:ptCount val="14"/>
                <c:pt idx="0">
                  <c:v>TF</c:v>
                </c:pt>
                <c:pt idx="1">
                  <c:v>JUS</c:v>
                </c:pt>
                <c:pt idx="2">
                  <c:v>HF</c:v>
                </c:pt>
                <c:pt idx="3">
                  <c:v>MatNat</c:v>
                </c:pt>
                <c:pt idx="4">
                  <c:v>OD</c:v>
                </c:pt>
                <c:pt idx="5">
                  <c:v>SV</c:v>
                </c:pt>
                <c:pt idx="6">
                  <c:v>UV</c:v>
                </c:pt>
                <c:pt idx="7">
                  <c:v>KHM</c:v>
                </c:pt>
                <c:pt idx="8">
                  <c:v>NHM</c:v>
                </c:pt>
                <c:pt idx="9">
                  <c:v>Sentre</c:v>
                </c:pt>
                <c:pt idx="10">
                  <c:v>UB</c:v>
                </c:pt>
                <c:pt idx="11">
                  <c:v>LOS</c:v>
                </c:pt>
                <c:pt idx="12">
                  <c:v>Andre</c:v>
                </c:pt>
                <c:pt idx="13">
                  <c:v>MED</c:v>
                </c:pt>
              </c:strCache>
            </c:strRef>
          </c:cat>
          <c:val>
            <c:numRef>
              <c:f>Oversiktstabell!$J$4:$J$17</c:f>
              <c:numCache>
                <c:formatCode>0.0\ %</c:formatCode>
                <c:ptCount val="14"/>
                <c:pt idx="0">
                  <c:v>3.2791642484039499E-2</c:v>
                </c:pt>
                <c:pt idx="1">
                  <c:v>2.4521779211800002E-2</c:v>
                </c:pt>
                <c:pt idx="2">
                  <c:v>3.1231279851048298E-2</c:v>
                </c:pt>
                <c:pt idx="3">
                  <c:v>2.8649631750490699E-2</c:v>
                </c:pt>
                <c:pt idx="4">
                  <c:v>3.8984390436672602E-2</c:v>
                </c:pt>
                <c:pt idx="5">
                  <c:v>4.8461083160698401E-2</c:v>
                </c:pt>
                <c:pt idx="6">
                  <c:v>4.8461083160698401E-2</c:v>
                </c:pt>
                <c:pt idx="7">
                  <c:v>2.87106407502489E-2</c:v>
                </c:pt>
                <c:pt idx="8">
                  <c:v>2.62866191607284E-2</c:v>
                </c:pt>
                <c:pt idx="9">
                  <c:v>2.8962444302991702E-2</c:v>
                </c:pt>
                <c:pt idx="10">
                  <c:v>3.52782179140647E-2</c:v>
                </c:pt>
                <c:pt idx="11">
                  <c:v>5.4723695695964497E-2</c:v>
                </c:pt>
                <c:pt idx="12">
                  <c:v>2.63425808093662E-2</c:v>
                </c:pt>
                <c:pt idx="13">
                  <c:v>3.2171650495392098E-2</c:v>
                </c:pt>
              </c:numCache>
            </c:numRef>
          </c:val>
        </c:ser>
        <c:ser>
          <c:idx val="3"/>
          <c:order val="3"/>
          <c:tx>
            <c:strRef>
              <c:f>Oversiktstabell!$K$2:$K$3</c:f>
              <c:strCache>
                <c:ptCount val="1"/>
                <c:pt idx="0">
                  <c:v>Legemeldt fravær Menn</c:v>
                </c:pt>
              </c:strCache>
            </c:strRef>
          </c:tx>
          <c:invertIfNegative val="0"/>
          <c:cat>
            <c:strRef>
              <c:f>Oversiktstabell!$G$4:$G$17</c:f>
              <c:strCache>
                <c:ptCount val="14"/>
                <c:pt idx="0">
                  <c:v>TF</c:v>
                </c:pt>
                <c:pt idx="1">
                  <c:v>JUS</c:v>
                </c:pt>
                <c:pt idx="2">
                  <c:v>HF</c:v>
                </c:pt>
                <c:pt idx="3">
                  <c:v>MatNat</c:v>
                </c:pt>
                <c:pt idx="4">
                  <c:v>OD</c:v>
                </c:pt>
                <c:pt idx="5">
                  <c:v>SV</c:v>
                </c:pt>
                <c:pt idx="6">
                  <c:v>UV</c:v>
                </c:pt>
                <c:pt idx="7">
                  <c:v>KHM</c:v>
                </c:pt>
                <c:pt idx="8">
                  <c:v>NHM</c:v>
                </c:pt>
                <c:pt idx="9">
                  <c:v>Sentre</c:v>
                </c:pt>
                <c:pt idx="10">
                  <c:v>UB</c:v>
                </c:pt>
                <c:pt idx="11">
                  <c:v>LOS</c:v>
                </c:pt>
                <c:pt idx="12">
                  <c:v>Andre</c:v>
                </c:pt>
                <c:pt idx="13">
                  <c:v>MED</c:v>
                </c:pt>
              </c:strCache>
            </c:strRef>
          </c:cat>
          <c:val>
            <c:numRef>
              <c:f>Oversiktstabell!$K$4:$K$17</c:f>
              <c:numCache>
                <c:formatCode>0.0\ %</c:formatCode>
                <c:ptCount val="14"/>
                <c:pt idx="0">
                  <c:v>2.2054556006964599E-2</c:v>
                </c:pt>
                <c:pt idx="1">
                  <c:v>1.70546208803872E-2</c:v>
                </c:pt>
                <c:pt idx="2">
                  <c:v>1.4393264793977199E-2</c:v>
                </c:pt>
                <c:pt idx="3">
                  <c:v>1.5900455584967499E-2</c:v>
                </c:pt>
                <c:pt idx="4">
                  <c:v>8.7927287097411596E-3</c:v>
                </c:pt>
                <c:pt idx="5">
                  <c:v>1.7653151820065102E-2</c:v>
                </c:pt>
                <c:pt idx="6">
                  <c:v>5.8140607984643504E-3</c:v>
                </c:pt>
                <c:pt idx="7">
                  <c:v>2.5148006496568301E-2</c:v>
                </c:pt>
                <c:pt idx="8">
                  <c:v>3.00079176563737E-2</c:v>
                </c:pt>
                <c:pt idx="9">
                  <c:v>3.9783577339274397E-4</c:v>
                </c:pt>
                <c:pt idx="10">
                  <c:v>7.9224531643210007E-3</c:v>
                </c:pt>
                <c:pt idx="11">
                  <c:v>3.6097495467669397E-2</c:v>
                </c:pt>
                <c:pt idx="12">
                  <c:v>1.52074319165182E-2</c:v>
                </c:pt>
                <c:pt idx="13">
                  <c:v>1.47015470590497E-2</c:v>
                </c:pt>
              </c:numCache>
            </c:numRef>
          </c:val>
        </c:ser>
        <c:ser>
          <c:idx val="4"/>
          <c:order val="4"/>
          <c:tx>
            <c:strRef>
              <c:f>Oversiktstabell!$L$2:$L$3</c:f>
              <c:strCache>
                <c:ptCount val="1"/>
                <c:pt idx="0">
                  <c:v>Totalt</c:v>
                </c:pt>
              </c:strCache>
            </c:strRef>
          </c:tx>
          <c:invertIfNegative val="0"/>
          <c:cat>
            <c:strRef>
              <c:f>Oversiktstabell!$G$4:$G$17</c:f>
              <c:strCache>
                <c:ptCount val="14"/>
                <c:pt idx="0">
                  <c:v>TF</c:v>
                </c:pt>
                <c:pt idx="1">
                  <c:v>JUS</c:v>
                </c:pt>
                <c:pt idx="2">
                  <c:v>HF</c:v>
                </c:pt>
                <c:pt idx="3">
                  <c:v>MatNat</c:v>
                </c:pt>
                <c:pt idx="4">
                  <c:v>OD</c:v>
                </c:pt>
                <c:pt idx="5">
                  <c:v>SV</c:v>
                </c:pt>
                <c:pt idx="6">
                  <c:v>UV</c:v>
                </c:pt>
                <c:pt idx="7">
                  <c:v>KHM</c:v>
                </c:pt>
                <c:pt idx="8">
                  <c:v>NHM</c:v>
                </c:pt>
                <c:pt idx="9">
                  <c:v>Sentre</c:v>
                </c:pt>
                <c:pt idx="10">
                  <c:v>UB</c:v>
                </c:pt>
                <c:pt idx="11">
                  <c:v>LOS</c:v>
                </c:pt>
                <c:pt idx="12">
                  <c:v>Andre</c:v>
                </c:pt>
                <c:pt idx="13">
                  <c:v>MED</c:v>
                </c:pt>
              </c:strCache>
            </c:strRef>
          </c:cat>
          <c:val>
            <c:numRef>
              <c:f>Oversiktstabell!$L$4:$L$17</c:f>
              <c:numCache>
                <c:formatCode>0.0\ %</c:formatCode>
                <c:ptCount val="14"/>
                <c:pt idx="0">
                  <c:v>3.3700000000000001E-2</c:v>
                </c:pt>
                <c:pt idx="1">
                  <c:v>3.1199999999999999E-2</c:v>
                </c:pt>
                <c:pt idx="2">
                  <c:v>3.32E-2</c:v>
                </c:pt>
                <c:pt idx="3">
                  <c:v>2.3300000000000001E-2</c:v>
                </c:pt>
                <c:pt idx="4">
                  <c:v>4.3999999999999997E-2</c:v>
                </c:pt>
                <c:pt idx="5">
                  <c:v>3.8699999999999998E-2</c:v>
                </c:pt>
                <c:pt idx="6">
                  <c:v>3.7600000000000001E-2</c:v>
                </c:pt>
                <c:pt idx="7">
                  <c:v>4.2299999999999997E-2</c:v>
                </c:pt>
                <c:pt idx="8">
                  <c:v>3.49E-2</c:v>
                </c:pt>
                <c:pt idx="9">
                  <c:v>2.58E-2</c:v>
                </c:pt>
                <c:pt idx="10">
                  <c:v>5.04E-2</c:v>
                </c:pt>
                <c:pt idx="11">
                  <c:v>5.7700000000000001E-2</c:v>
                </c:pt>
                <c:pt idx="12">
                  <c:v>3.5811599844297402E-2</c:v>
                </c:pt>
                <c:pt idx="13">
                  <c:v>3.6299999999999999E-2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545408"/>
        <c:axId val="94546944"/>
      </c:barChart>
      <c:catAx>
        <c:axId val="94545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4546944"/>
        <c:crosses val="autoZero"/>
        <c:auto val="1"/>
        <c:lblAlgn val="ctr"/>
        <c:lblOffset val="100"/>
        <c:noMultiLvlLbl val="0"/>
      </c:catAx>
      <c:valAx>
        <c:axId val="9454694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Fraværsprosent</a:t>
                </a:r>
              </a:p>
            </c:rich>
          </c:tx>
          <c:layout/>
          <c:overlay val="0"/>
        </c:title>
        <c:numFmt formatCode="0.0\ %" sourceLinked="1"/>
        <c:majorTickMark val="none"/>
        <c:minorTickMark val="none"/>
        <c:tickLblPos val="nextTo"/>
        <c:crossAx val="9454540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Tekn/adm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3"/>
                <c:pt idx="0">
                  <c:v>Egenmeldt fravær</c:v>
                </c:pt>
                <c:pt idx="1">
                  <c:v>Legemeldt fravær</c:v>
                </c:pt>
                <c:pt idx="2">
                  <c:v>Totalt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1.68</c:v>
                </c:pt>
                <c:pt idx="1">
                  <c:v>3.89</c:v>
                </c:pt>
                <c:pt idx="2">
                  <c:v>5.57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Vit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3"/>
                <c:pt idx="0">
                  <c:v>Egenmeldt fravær</c:v>
                </c:pt>
                <c:pt idx="1">
                  <c:v>Legemeldt fravær</c:v>
                </c:pt>
                <c:pt idx="2">
                  <c:v>Totalt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0.06</c:v>
                </c:pt>
                <c:pt idx="1">
                  <c:v>0.95</c:v>
                </c:pt>
                <c:pt idx="2">
                  <c:v>1.01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Alle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Sheet1!$A$2:$A$5</c:f>
              <c:strCache>
                <c:ptCount val="3"/>
                <c:pt idx="0">
                  <c:v>Egenmeldt fravær</c:v>
                </c:pt>
                <c:pt idx="1">
                  <c:v>Legemeldt fravær</c:v>
                </c:pt>
                <c:pt idx="2">
                  <c:v>Totalt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0.99</c:v>
                </c:pt>
                <c:pt idx="1">
                  <c:v>2.64</c:v>
                </c:pt>
                <c:pt idx="2">
                  <c:v>3.63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718720"/>
        <c:axId val="104720256"/>
      </c:barChart>
      <c:catAx>
        <c:axId val="104718720"/>
        <c:scaling>
          <c:orientation val="minMax"/>
        </c:scaling>
        <c:delete val="0"/>
        <c:axPos val="b"/>
        <c:majorTickMark val="out"/>
        <c:minorTickMark val="none"/>
        <c:tickLblPos val="nextTo"/>
        <c:crossAx val="104720256"/>
        <c:crosses val="autoZero"/>
        <c:auto val="1"/>
        <c:lblAlgn val="ctr"/>
        <c:lblOffset val="100"/>
        <c:noMultiLvlLbl val="0"/>
      </c:catAx>
      <c:valAx>
        <c:axId val="104720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47187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Kvinner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Fak. adm.</c:v>
                </c:pt>
                <c:pt idx="1">
                  <c:v>IMB</c:v>
                </c:pt>
                <c:pt idx="2">
                  <c:v>Helsam</c:v>
                </c:pt>
                <c:pt idx="3">
                  <c:v>Klinmed</c:v>
                </c:pt>
                <c:pt idx="4">
                  <c:v>NCMM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4.6100000000000003</c:v>
                </c:pt>
                <c:pt idx="1">
                  <c:v>4.25</c:v>
                </c:pt>
                <c:pt idx="2">
                  <c:v>3.64</c:v>
                </c:pt>
                <c:pt idx="3">
                  <c:v>3.62</c:v>
                </c:pt>
                <c:pt idx="4">
                  <c:v>1.98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Menn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Fak. adm.</c:v>
                </c:pt>
                <c:pt idx="1">
                  <c:v>IMB</c:v>
                </c:pt>
                <c:pt idx="2">
                  <c:v>Helsam</c:v>
                </c:pt>
                <c:pt idx="3">
                  <c:v>Klinmed</c:v>
                </c:pt>
                <c:pt idx="4">
                  <c:v>NCMM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1.94</c:v>
                </c:pt>
                <c:pt idx="1">
                  <c:v>2.5499999999999998</c:v>
                </c:pt>
                <c:pt idx="2">
                  <c:v>1.03</c:v>
                </c:pt>
                <c:pt idx="3">
                  <c:v>1.63</c:v>
                </c:pt>
                <c:pt idx="4">
                  <c:v>0.74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Fak. adm.</c:v>
                </c:pt>
                <c:pt idx="1">
                  <c:v>IMB</c:v>
                </c:pt>
                <c:pt idx="2">
                  <c:v>Helsam</c:v>
                </c:pt>
                <c:pt idx="3">
                  <c:v>Klinmed</c:v>
                </c:pt>
                <c:pt idx="4">
                  <c:v>NCMM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3.7</c:v>
                </c:pt>
                <c:pt idx="1">
                  <c:v>3.4</c:v>
                </c:pt>
                <c:pt idx="2">
                  <c:v>2.56</c:v>
                </c:pt>
                <c:pt idx="3">
                  <c:v>2.69</c:v>
                </c:pt>
                <c:pt idx="4">
                  <c:v>1.32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845504"/>
        <c:axId val="107847040"/>
      </c:barChart>
      <c:catAx>
        <c:axId val="107845504"/>
        <c:scaling>
          <c:orientation val="minMax"/>
        </c:scaling>
        <c:delete val="0"/>
        <c:axPos val="b"/>
        <c:majorTickMark val="out"/>
        <c:minorTickMark val="none"/>
        <c:tickLblPos val="nextTo"/>
        <c:crossAx val="107847040"/>
        <c:crosses val="autoZero"/>
        <c:auto val="1"/>
        <c:lblAlgn val="ctr"/>
        <c:lblOffset val="100"/>
        <c:noMultiLvlLbl val="0"/>
      </c:catAx>
      <c:valAx>
        <c:axId val="1078470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784550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2" y="9"/>
            <a:ext cx="2949629" cy="497205"/>
          </a:xfrm>
          <a:prstGeom prst="rect">
            <a:avLst/>
          </a:prstGeom>
        </p:spPr>
        <p:txBody>
          <a:bodyPr vert="horz" lIns="91595" tIns="45796" rIns="91595" bIns="45796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06" y="9"/>
            <a:ext cx="2949629" cy="497205"/>
          </a:xfrm>
          <a:prstGeom prst="rect">
            <a:avLst/>
          </a:prstGeom>
        </p:spPr>
        <p:txBody>
          <a:bodyPr vert="horz" lIns="91595" tIns="45796" rIns="91595" bIns="45796" rtlCol="0"/>
          <a:lstStyle>
            <a:lvl1pPr algn="r">
              <a:defRPr sz="1200"/>
            </a:lvl1pPr>
          </a:lstStyle>
          <a:p>
            <a:fld id="{644FDC32-0844-44F4-8D17-2DE8CAD1228C}" type="datetimeFigureOut">
              <a:rPr lang="nb-NO" smtClean="0"/>
              <a:pPr/>
              <a:t>16.06.2017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2" y="9445311"/>
            <a:ext cx="2949629" cy="497205"/>
          </a:xfrm>
          <a:prstGeom prst="rect">
            <a:avLst/>
          </a:prstGeom>
        </p:spPr>
        <p:txBody>
          <a:bodyPr vert="horz" lIns="91595" tIns="45796" rIns="91595" bIns="45796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06" y="9445311"/>
            <a:ext cx="2949629" cy="497205"/>
          </a:xfrm>
          <a:prstGeom prst="rect">
            <a:avLst/>
          </a:prstGeom>
        </p:spPr>
        <p:txBody>
          <a:bodyPr vert="horz" lIns="91595" tIns="45796" rIns="91595" bIns="45796" rtlCol="0" anchor="b"/>
          <a:lstStyle>
            <a:lvl1pPr algn="r">
              <a:defRPr sz="1200"/>
            </a:lvl1pPr>
          </a:lstStyle>
          <a:p>
            <a:fld id="{E852A823-C7D5-413C-B3CA-3893349ADF2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1773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0" y="9"/>
            <a:ext cx="2949099" cy="497205"/>
          </a:xfrm>
          <a:prstGeom prst="rect">
            <a:avLst/>
          </a:prstGeom>
        </p:spPr>
        <p:txBody>
          <a:bodyPr vert="horz" lIns="96826" tIns="48409" rIns="96826" bIns="48409" rtlCol="0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2" y="9"/>
            <a:ext cx="2949099" cy="497205"/>
          </a:xfrm>
          <a:prstGeom prst="rect">
            <a:avLst/>
          </a:prstGeom>
        </p:spPr>
        <p:txBody>
          <a:bodyPr vert="horz" lIns="96826" tIns="48409" rIns="96826" bIns="48409" rtlCol="0"/>
          <a:lstStyle>
            <a:lvl1pPr algn="r">
              <a:defRPr sz="1300"/>
            </a:lvl1pPr>
          </a:lstStyle>
          <a:p>
            <a:fld id="{0D1206DD-4874-44BE-8A9D-7D99A9D0FA47}" type="datetimeFigureOut">
              <a:rPr lang="nb-NO" smtClean="0"/>
              <a:pPr/>
              <a:t>16.06.2017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826" tIns="48409" rIns="96826" bIns="48409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4" y="4723449"/>
            <a:ext cx="5444490" cy="4474845"/>
          </a:xfrm>
          <a:prstGeom prst="rect">
            <a:avLst/>
          </a:prstGeom>
        </p:spPr>
        <p:txBody>
          <a:bodyPr vert="horz" lIns="96826" tIns="48409" rIns="96826" bIns="4840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0" y="9445170"/>
            <a:ext cx="2949099" cy="497205"/>
          </a:xfrm>
          <a:prstGeom prst="rect">
            <a:avLst/>
          </a:prstGeom>
        </p:spPr>
        <p:txBody>
          <a:bodyPr vert="horz" lIns="96826" tIns="48409" rIns="96826" bIns="48409" rtlCol="0" anchor="b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2" y="9445170"/>
            <a:ext cx="2949099" cy="497205"/>
          </a:xfrm>
          <a:prstGeom prst="rect">
            <a:avLst/>
          </a:prstGeom>
        </p:spPr>
        <p:txBody>
          <a:bodyPr vert="horz" lIns="96826" tIns="48409" rIns="96826" bIns="48409" rtlCol="0" anchor="b"/>
          <a:lstStyle>
            <a:lvl1pPr algn="r">
              <a:defRPr sz="1300"/>
            </a:lvl1pPr>
          </a:lstStyle>
          <a:p>
            <a:fld id="{5E9E5341-5CE6-4E5C-9902-1A528FF128E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5135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smtClean="0"/>
              <a:t>Statistikken er i hovedsak basert på tall mottatt fra sentralt på UiO, og er offisielle tall som er innrapportert til SSB.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smtClean="0"/>
              <a:t>Per i dag har vi ikke tall lavere enn fakultetsnivå. </a:t>
            </a:r>
            <a:endParaRPr lang="nb-NO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smtClean="0"/>
              <a:t>Det er lagt til en oversikt over sykefravær ved den enkelte enhet, men denne stemmer ikke overens med sentrale tall. Det er uklart hva dette skyldes per i dag.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3F8EEF-B34D-6144-AB87-B8F0503F2B1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389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SSB-tall for 4. kvartal 2016:  6,42 % samlet, 4,97 for menn, 8,1 for </a:t>
            </a:r>
            <a:r>
              <a:rPr lang="nb-NO" dirty="0" smtClean="0"/>
              <a:t>kvinner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E5341-5CE6-4E5C-9902-1A528FF128E5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8812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Egenmelding i IA-bedrifter er begrenset til inntil 24 dager per 12 md.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E5341-5CE6-4E5C-9902-1A528FF128E5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5708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Tallene for LOS avspeiler også forskjellen mellom vit og </a:t>
            </a:r>
            <a:r>
              <a:rPr lang="nb-NO" dirty="0" err="1" smtClean="0"/>
              <a:t>tekn</a:t>
            </a:r>
            <a:r>
              <a:rPr lang="nb-NO" dirty="0" smtClean="0"/>
              <a:t>/</a:t>
            </a:r>
            <a:r>
              <a:rPr lang="nb-NO" dirty="0" err="1" smtClean="0"/>
              <a:t>adm</a:t>
            </a:r>
            <a:r>
              <a:rPr lang="nb-NO" dirty="0" smtClean="0"/>
              <a:t>, siden de fleste i LOS er </a:t>
            </a:r>
            <a:r>
              <a:rPr lang="nb-NO" dirty="0" err="1" smtClean="0"/>
              <a:t>adm</a:t>
            </a:r>
            <a:r>
              <a:rPr lang="nb-NO" dirty="0" smtClean="0"/>
              <a:t> ansatte.</a:t>
            </a:r>
          </a:p>
          <a:p>
            <a:endParaRPr lang="nb-NO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E5341-5CE6-4E5C-9902-1A528FF128E5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263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Tekn</a:t>
            </a:r>
            <a:r>
              <a:rPr lang="nb-NO" dirty="0" smtClean="0"/>
              <a:t>/</a:t>
            </a:r>
            <a:r>
              <a:rPr lang="nb-NO" dirty="0" err="1" smtClean="0"/>
              <a:t>adm</a:t>
            </a:r>
            <a:r>
              <a:rPr lang="nb-NO" dirty="0" smtClean="0"/>
              <a:t> ansatte har egen arbeidstidsordning, og må redegjøre for arbeidstid og fravær gjennom HR-portalen.</a:t>
            </a:r>
          </a:p>
          <a:p>
            <a:endParaRPr lang="nb-NO" dirty="0"/>
          </a:p>
          <a:p>
            <a:r>
              <a:rPr lang="nb-NO" dirty="0" smtClean="0"/>
              <a:t>De aller fleste vit. ansatte har «særlig  uavhengig stilling», som vil si at de er unntatt fra mange regler om arbeidstid og i stor grad selv kontrollerer den. Det vil gi større rom for </a:t>
            </a:r>
            <a:r>
              <a:rPr lang="nb-NO" dirty="0" err="1" smtClean="0"/>
              <a:t>for</a:t>
            </a:r>
            <a:r>
              <a:rPr lang="nb-NO" dirty="0" smtClean="0"/>
              <a:t> eksempel å jobbe hjemmefra på dager man ikke er frisk nok til å være til stede på arbeidsplassen.  Dette utgjør ikke en underrapportering eller et skjult sykefravær, for når de ansatte utfører jobben sin regnes de ikke som syke.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E5341-5CE6-4E5C-9902-1A528FF128E5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9857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Det legemeldte fraværet blant vitenskapelige er hovedsakelig fravær over 16 dager.  5 tilfeller av fravær over 8 uker.</a:t>
            </a:r>
          </a:p>
          <a:p>
            <a:r>
              <a:rPr lang="nb-NO" dirty="0" err="1" smtClean="0"/>
              <a:t>Tekn</a:t>
            </a:r>
            <a:r>
              <a:rPr lang="nb-NO" dirty="0" smtClean="0"/>
              <a:t>/</a:t>
            </a:r>
            <a:r>
              <a:rPr lang="nb-NO" dirty="0" err="1" smtClean="0"/>
              <a:t>adm</a:t>
            </a:r>
            <a:r>
              <a:rPr lang="nb-NO" dirty="0" smtClean="0"/>
              <a:t>: 11 tilfeller av fravær over 8 uker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E5341-5CE6-4E5C-9902-1A528FF128E5}" type="slidenum">
              <a:rPr lang="nb-NO" smtClean="0"/>
              <a:pPr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1030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Nesten alle i </a:t>
            </a:r>
            <a:r>
              <a:rPr lang="nb-NO" dirty="0" err="1" smtClean="0"/>
              <a:t>fak.adm</a:t>
            </a:r>
            <a:r>
              <a:rPr lang="nb-NO" dirty="0" smtClean="0"/>
              <a:t> er </a:t>
            </a:r>
            <a:r>
              <a:rPr lang="nb-NO" dirty="0" err="1" smtClean="0"/>
              <a:t>tekn</a:t>
            </a:r>
            <a:r>
              <a:rPr lang="nb-NO" dirty="0" smtClean="0"/>
              <a:t>/</a:t>
            </a:r>
            <a:r>
              <a:rPr lang="nb-NO" dirty="0" err="1" smtClean="0"/>
              <a:t>adm</a:t>
            </a:r>
            <a:r>
              <a:rPr lang="nb-NO" dirty="0" smtClean="0"/>
              <a:t> ansatte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E5341-5CE6-4E5C-9902-1A528FF128E5}" type="slidenum">
              <a:rPr lang="nb-NO" smtClean="0"/>
              <a:pPr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9643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543800" cy="11430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43000" y="3429000"/>
            <a:ext cx="7543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36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Versjon 2.4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1D0C1-25D3-E241-A770-BFAF7EEC8F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536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838200"/>
            <a:ext cx="192405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838200"/>
            <a:ext cx="561975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Versjon 2.4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8CB9-D7BB-5141-8E5C-D63AC1DD72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928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Versjon 2.4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3D188-D2B6-D245-BD73-2971B50264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152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Versjon 2.4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93E41-80AC-B742-AFD2-E864A2E6A9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575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Versjon 2.4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AFFA7-E0CF-0B40-A8C3-A98696E796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787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Versjon 2.4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672C7-F8BE-8F47-A987-C6537752AC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803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Versjon 2.4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6FB7C-38E6-0F4E-9C07-269A79B435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223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Versjon 2.4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F9854-1C28-0242-A086-CF2528E20F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427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Versjon 2.4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0BA49-319D-6249-81C3-BC20DA2275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037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Versjon 2.4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0C786-EA38-BB42-A0DA-67AF5558D7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2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8382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696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2484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dirty="0" err="1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Versjon 2.4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248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71A0624-217A-CF4D-B894-8A19B1A225A4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1" name="Picture 6" descr="UiO_A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4800" y="228600"/>
            <a:ext cx="2300288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3702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99592" y="2276872"/>
            <a:ext cx="7543800" cy="2256656"/>
          </a:xfrm>
        </p:spPr>
        <p:txBody>
          <a:bodyPr/>
          <a:lstStyle/>
          <a:p>
            <a:pPr eaLnBrk="1" hangingPunct="1"/>
            <a:r>
              <a:rPr lang="nb-NO" sz="3200" dirty="0" smtClean="0"/>
              <a:t>Sykefraværsrapportering for 2016</a:t>
            </a:r>
          </a:p>
          <a:p>
            <a:pPr eaLnBrk="1" hangingPunct="1"/>
            <a:r>
              <a:rPr lang="nb-NO" sz="3200" dirty="0" smtClean="0"/>
              <a:t>LAMU 16.06.2017</a:t>
            </a:r>
          </a:p>
        </p:txBody>
      </p:sp>
    </p:spTree>
    <p:extLst>
      <p:ext uri="{BB962C8B-B14F-4D97-AF65-F5344CB8AC3E}">
        <p14:creationId xmlns:p14="http://schemas.microsoft.com/office/powerpoint/2010/main" val="94236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92696"/>
            <a:ext cx="7696200" cy="1288504"/>
          </a:xfrm>
        </p:spPr>
        <p:txBody>
          <a:bodyPr/>
          <a:lstStyle/>
          <a:p>
            <a:r>
              <a:rPr lang="nb-NO" sz="2800" dirty="0" smtClean="0"/>
              <a:t>Totalt sykefraværsprosent ved UiO  Egenmeldt og legemeldt fravær for kvinner og menn.</a:t>
            </a:r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3D188-D2B6-D245-BD73-2971B502640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981200"/>
            <a:ext cx="8363272" cy="419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0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836712"/>
            <a:ext cx="8964488" cy="1143000"/>
          </a:xfrm>
        </p:spPr>
        <p:txBody>
          <a:bodyPr/>
          <a:lstStyle/>
          <a:p>
            <a:r>
              <a:rPr lang="nb-NO" sz="2400" dirty="0"/>
              <a:t>S</a:t>
            </a:r>
            <a:r>
              <a:rPr lang="nb-NO" sz="2400" dirty="0" smtClean="0"/>
              <a:t>ykefraværsprosent </a:t>
            </a:r>
            <a:r>
              <a:rPr lang="nb-NO" sz="2400" dirty="0"/>
              <a:t>ved </a:t>
            </a:r>
            <a:r>
              <a:rPr lang="nb-NO" sz="2400" dirty="0" smtClean="0"/>
              <a:t>Det medisinske fakultet  </a:t>
            </a:r>
            <a:br>
              <a:rPr lang="nb-NO" sz="2400" dirty="0" smtClean="0"/>
            </a:br>
            <a:r>
              <a:rPr lang="nb-NO" sz="2400" dirty="0" smtClean="0"/>
              <a:t>- Egenmeldt </a:t>
            </a:r>
            <a:r>
              <a:rPr lang="nb-NO" sz="2400" dirty="0"/>
              <a:t>og legemeldt fravær for kvinner og menn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3D188-D2B6-D245-BD73-2971B502640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3683976"/>
              </p:ext>
            </p:extLst>
          </p:nvPr>
        </p:nvGraphicFramePr>
        <p:xfrm>
          <a:off x="990600" y="1981200"/>
          <a:ext cx="7696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650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92696"/>
            <a:ext cx="7696200" cy="1288504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r>
              <a:rPr lang="nb-NO" sz="2800" dirty="0" smtClean="0"/>
              <a:t>Legemeldt og egenmeldt fravær for menn og kvinner ved alle enheter. </a:t>
            </a:r>
            <a:br>
              <a:rPr lang="nb-NO" sz="2800" dirty="0" smtClean="0"/>
            </a:br>
            <a:r>
              <a:rPr lang="nb-NO" sz="2800" dirty="0" smtClean="0"/>
              <a:t/>
            </a:r>
            <a:br>
              <a:rPr lang="nb-NO" sz="2800" dirty="0" smtClean="0"/>
            </a:br>
            <a:endParaRPr lang="nb-NO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3D188-D2B6-D245-BD73-2971B502640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7" name="Diagram 1"/>
          <p:cNvGraphicFramePr/>
          <p:nvPr>
            <p:extLst>
              <p:ext uri="{D42A27DB-BD31-4B8C-83A1-F6EECF244321}">
                <p14:modId xmlns:p14="http://schemas.microsoft.com/office/powerpoint/2010/main" val="852947032"/>
              </p:ext>
            </p:extLst>
          </p:nvPr>
        </p:nvGraphicFramePr>
        <p:xfrm>
          <a:off x="251519" y="1828800"/>
          <a:ext cx="8568953" cy="4049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0626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92696"/>
            <a:ext cx="7696200" cy="1288504"/>
          </a:xfrm>
        </p:spPr>
        <p:txBody>
          <a:bodyPr/>
          <a:lstStyle/>
          <a:p>
            <a:r>
              <a:rPr lang="nb-NO" sz="2800" dirty="0" smtClean="0"/>
              <a:t>Egenmeldt og legemeldt fravær ved UiO for </a:t>
            </a:r>
            <a:r>
              <a:rPr lang="nb-NO" sz="2800" dirty="0" err="1" smtClean="0"/>
              <a:t>tekn</a:t>
            </a:r>
            <a:r>
              <a:rPr lang="nb-NO" sz="2800" dirty="0" smtClean="0"/>
              <a:t>/administrativ og vitenskapelig ansatte. 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3D188-D2B6-D245-BD73-2971B502640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147120"/>
            <a:ext cx="8363272" cy="372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56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Egenmeldt og legemeldt fravær ved </a:t>
            </a:r>
            <a:r>
              <a:rPr lang="nb-NO" sz="2400" dirty="0" smtClean="0"/>
              <a:t>Det medisinske fakultet </a:t>
            </a:r>
            <a:r>
              <a:rPr lang="nb-NO" sz="2400" dirty="0"/>
              <a:t>for </a:t>
            </a:r>
            <a:r>
              <a:rPr lang="nb-NO" sz="2400" dirty="0" err="1" smtClean="0"/>
              <a:t>tekn</a:t>
            </a:r>
            <a:r>
              <a:rPr lang="nb-NO" sz="2400" dirty="0" smtClean="0"/>
              <a:t>/</a:t>
            </a:r>
            <a:r>
              <a:rPr lang="nb-NO" sz="2400" dirty="0" err="1" smtClean="0"/>
              <a:t>adm</a:t>
            </a:r>
            <a:r>
              <a:rPr lang="nb-NO" sz="2400" dirty="0" smtClean="0"/>
              <a:t> </a:t>
            </a:r>
            <a:r>
              <a:rPr lang="nb-NO" sz="2400" dirty="0"/>
              <a:t>og vitenskapelig ansatte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5632633"/>
              </p:ext>
            </p:extLst>
          </p:nvPr>
        </p:nvGraphicFramePr>
        <p:xfrm>
          <a:off x="395536" y="1844824"/>
          <a:ext cx="8291264" cy="4251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3D188-D2B6-D245-BD73-2971B502640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27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 smtClean="0"/>
              <a:t>Sykefraværsprosent fordelt på grunnenhet – kvinner, menn og totalt</a:t>
            </a:r>
            <a:endParaRPr lang="nb-NO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7255628"/>
              </p:ext>
            </p:extLst>
          </p:nvPr>
        </p:nvGraphicFramePr>
        <p:xfrm>
          <a:off x="990600" y="1981200"/>
          <a:ext cx="7696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3D188-D2B6-D245-BD73-2971B502640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81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sjon_innledning_GEB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20712</TotalTime>
  <Words>326</Words>
  <Application>Microsoft Office PowerPoint</Application>
  <PresentationFormat>On-screen Show (4:3)</PresentationFormat>
  <Paragraphs>44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Presentasjon_innledning_GEB</vt:lpstr>
      <vt:lpstr>PowerPoint Presentation</vt:lpstr>
      <vt:lpstr>Totalt sykefraværsprosent ved UiO  Egenmeldt og legemeldt fravær for kvinner og menn.  </vt:lpstr>
      <vt:lpstr>Sykefraværsprosent ved Det medisinske fakultet   - Egenmeldt og legemeldt fravær for kvinner og menn</vt:lpstr>
      <vt:lpstr>  Legemeldt og egenmeldt fravær for menn og kvinner ved alle enheter.   </vt:lpstr>
      <vt:lpstr>Egenmeldt og legemeldt fravær ved UiO for tekn/administrativ og vitenskapelig ansatte.  </vt:lpstr>
      <vt:lpstr>Egenmeldt og legemeldt fravær ved Det medisinske fakultet for tekn/adm og vitenskapelig ansatte</vt:lpstr>
      <vt:lpstr>Sykefraværsprosent fordelt på grunnenhet – kvinner, menn og totalt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16. April 2013</dc:title>
  <dc:creator>Kent Inge Grødem</dc:creator>
  <cp:lastModifiedBy>eolsen</cp:lastModifiedBy>
  <cp:revision>503</cp:revision>
  <cp:lastPrinted>2017-06-16T06:32:56Z</cp:lastPrinted>
  <dcterms:created xsi:type="dcterms:W3CDTF">2013-04-11T06:56:49Z</dcterms:created>
  <dcterms:modified xsi:type="dcterms:W3CDTF">2017-06-16T07:10:30Z</dcterms:modified>
</cp:coreProperties>
</file>