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26" r:id="rId3"/>
    <p:sldId id="340" r:id="rId4"/>
    <p:sldId id="328" r:id="rId5"/>
    <p:sldId id="342" r:id="rId6"/>
    <p:sldId id="331" r:id="rId7"/>
    <p:sldId id="332" r:id="rId8"/>
    <p:sldId id="333" r:id="rId9"/>
    <p:sldId id="334" r:id="rId10"/>
    <p:sldId id="343" r:id="rId11"/>
    <p:sldId id="321" r:id="rId12"/>
  </p:sldIdLst>
  <p:sldSz cx="9144000" cy="6858000" type="screen4x3"/>
  <p:notesSz cx="6669088"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3832"/>
    <a:srgbClr val="C30000"/>
    <a:srgbClr val="84B359"/>
    <a:srgbClr val="A2AD00"/>
    <a:srgbClr val="878787"/>
    <a:srgbClr val="06893A"/>
    <a:srgbClr val="005B82"/>
    <a:srgbClr val="66CBEC"/>
    <a:srgbClr val="EFEFEF"/>
    <a:srgbClr val="DAD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ys stil 1 - aks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382" autoAdjust="0"/>
    <p:restoredTop sz="62906" autoAdjust="0"/>
  </p:normalViewPr>
  <p:slideViewPr>
    <p:cSldViewPr>
      <p:cViewPr>
        <p:scale>
          <a:sx n="66" d="100"/>
          <a:sy n="66" d="100"/>
        </p:scale>
        <p:origin x="-1022" y="230"/>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p:cViewPr varScale="1">
        <p:scale>
          <a:sx n="82" d="100"/>
          <a:sy n="82" d="100"/>
        </p:scale>
        <p:origin x="-3132" y="-84"/>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73818A2-FD41-4D22-A2CC-EACD65CF517D}" type="datetimeFigureOut">
              <a:rPr lang="nb-NO" smtClean="0"/>
              <a:t>20.09.2017</a:t>
            </a:fld>
            <a:endParaRPr lang="nb-NO"/>
          </a:p>
        </p:txBody>
      </p:sp>
      <p:sp>
        <p:nvSpPr>
          <p:cNvPr id="4" name="Plassholder for bunn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721C896C-C257-4A1E-825A-9675EAA753A8}" type="slidenum">
              <a:rPr lang="nb-NO" smtClean="0"/>
              <a:t>‹#›</a:t>
            </a:fld>
            <a:endParaRPr lang="nb-NO"/>
          </a:p>
        </p:txBody>
      </p:sp>
    </p:spTree>
    <p:extLst>
      <p:ext uri="{BB962C8B-B14F-4D97-AF65-F5344CB8AC3E}">
        <p14:creationId xmlns:p14="http://schemas.microsoft.com/office/powerpoint/2010/main" val="613720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27AC590-C690-4C66-A9B0-FC94C92781FF}" type="datetimeFigureOut">
              <a:rPr lang="nb-NO" smtClean="0"/>
              <a:t>20.09.2017</a:t>
            </a:fld>
            <a:endParaRPr lang="nb-NO"/>
          </a:p>
        </p:txBody>
      </p:sp>
      <p:sp>
        <p:nvSpPr>
          <p:cNvPr id="4" name="Plassholder for lysbil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6DA9652-8B23-4303-8DD9-125F2182BB03}" type="slidenum">
              <a:rPr lang="nb-NO" smtClean="0"/>
              <a:t>‹#›</a:t>
            </a:fld>
            <a:endParaRPr lang="nb-NO"/>
          </a:p>
        </p:txBody>
      </p:sp>
    </p:spTree>
    <p:extLst>
      <p:ext uri="{BB962C8B-B14F-4D97-AF65-F5344CB8AC3E}">
        <p14:creationId xmlns:p14="http://schemas.microsoft.com/office/powerpoint/2010/main" val="187200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10.50.5.33/lpbin21/lpext.dll?f=id&amp;id=F20010430NR443&amp;t=document-frame.htm&amp;2.0&amp;p=#F20010430NR443"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10.50.5.33/lpbin21/lpext.dll?f=id&amp;id=F20010430NR443&amp;t=document-frame.htm&amp;2.0&amp;p=#F20010430NR443KIX"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10.50.5.33/lpbin21/lpext.dll?f=id&amp;id=F20010430NR443&amp;t=document-frame.htm&amp;2.0&amp;p=#F20010430NR443"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www.nav.no/rettskildene-intern/lovkommentar/?key=N20050617-62_49" TargetMode="External"/><Relationship Id="rId13" Type="http://schemas.openxmlformats.org/officeDocument/2006/relationships/hyperlink" Target="https://www.nav.no/rettskildene-intern/lovkommentar/?key=N20050617-62_54" TargetMode="External"/><Relationship Id="rId3" Type="http://schemas.openxmlformats.org/officeDocument/2006/relationships/hyperlink" Target="https://www.nav.no/rettskildene-intern/lovkommentar/?key=N20050617-62_45" TargetMode="External"/><Relationship Id="rId7" Type="http://schemas.openxmlformats.org/officeDocument/2006/relationships/hyperlink" Target="https://www.nav.no/rettskildene-intern/lovkommentar/?key=N20050617-62_48" TargetMode="External"/><Relationship Id="rId12" Type="http://schemas.openxmlformats.org/officeDocument/2006/relationships/hyperlink" Target="https://www.nav.no/rettskildene-intern/lovkommentar/?key=N20050617-62_53" TargetMode="External"/><Relationship Id="rId17" Type="http://schemas.openxmlformats.org/officeDocument/2006/relationships/hyperlink" Target="https://www.nav.no/rettskildene-intern/lovkommentar/?key=N20050617-62_57" TargetMode="External"/><Relationship Id="rId2" Type="http://schemas.openxmlformats.org/officeDocument/2006/relationships/slide" Target="../slides/slide8.xml"/><Relationship Id="rId16" Type="http://schemas.openxmlformats.org/officeDocument/2006/relationships/hyperlink" Target="https://www.nav.no/rettskildene-intern/lovkommentar/?key=N20050617-62_56" TargetMode="External"/><Relationship Id="rId1" Type="http://schemas.openxmlformats.org/officeDocument/2006/relationships/notesMaster" Target="../notesMasters/notesMaster1.xml"/><Relationship Id="rId6" Type="http://schemas.openxmlformats.org/officeDocument/2006/relationships/hyperlink" Target="https://www.nav.no/rettskildene-intern/lovkommentar/?key=N20050617-62_47" TargetMode="External"/><Relationship Id="rId11" Type="http://schemas.openxmlformats.org/officeDocument/2006/relationships/hyperlink" Target="https://www.nav.no/rettskildene-intern/lovkommentar/?key=N20050617-62_52" TargetMode="External"/><Relationship Id="rId5" Type="http://schemas.openxmlformats.org/officeDocument/2006/relationships/hyperlink" Target="https://www.nav.no/rettskildene-intern/lovkommentar/?key=N20050617-62_46" TargetMode="External"/><Relationship Id="rId15" Type="http://schemas.openxmlformats.org/officeDocument/2006/relationships/hyperlink" Target="https://www.nav.no/rettskildene-intern/lovkommentar/?key=N20050617-62_55" TargetMode="External"/><Relationship Id="rId10" Type="http://schemas.openxmlformats.org/officeDocument/2006/relationships/hyperlink" Target="https://www.nav.no/rettskildene-intern/lovkommentar/?key=N20050617-62_51" TargetMode="External"/><Relationship Id="rId4" Type="http://schemas.openxmlformats.org/officeDocument/2006/relationships/hyperlink" Target="https://www.nav.no/rettskildene-intern/lovhistorikk/BL20050617-62_P2-3#BL20050617-62_P2-3" TargetMode="External"/><Relationship Id="rId9" Type="http://schemas.openxmlformats.org/officeDocument/2006/relationships/hyperlink" Target="https://www.nav.no/rettskildene-intern/lovkommentar/?key=N20050617-62_50" TargetMode="External"/><Relationship Id="rId14" Type="http://schemas.openxmlformats.org/officeDocument/2006/relationships/hyperlink" Target="https://www.nav.no/rettskildene-intern/lov/L20050617-62_P4-6#L20050617-62_P4-6_4"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1</a:t>
            </a:fld>
            <a:endParaRPr lang="nb-NO"/>
          </a:p>
        </p:txBody>
      </p:sp>
    </p:spTree>
    <p:extLst>
      <p:ext uri="{BB962C8B-B14F-4D97-AF65-F5344CB8AC3E}">
        <p14:creationId xmlns:p14="http://schemas.microsoft.com/office/powerpoint/2010/main" val="1728043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778250" y="9428164"/>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32" tIns="45064" rIns="90132" bIns="45064" anchor="b"/>
          <a:lstStyle>
            <a:lvl1pPr defTabSz="911225">
              <a:spcBef>
                <a:spcPct val="30000"/>
              </a:spcBef>
              <a:defRPr sz="1200">
                <a:solidFill>
                  <a:schemeClr val="tx1"/>
                </a:solidFill>
                <a:latin typeface="Calibri" pitchFamily="34" charset="0"/>
              </a:defRPr>
            </a:lvl1pPr>
            <a:lvl2pPr marL="742950" indent="-285750" defTabSz="911225">
              <a:spcBef>
                <a:spcPct val="30000"/>
              </a:spcBef>
              <a:defRPr sz="1200">
                <a:solidFill>
                  <a:schemeClr val="tx1"/>
                </a:solidFill>
                <a:latin typeface="Calibri" pitchFamily="34" charset="0"/>
              </a:defRPr>
            </a:lvl2pPr>
            <a:lvl3pPr marL="1143000" indent="-228600" defTabSz="911225">
              <a:spcBef>
                <a:spcPct val="30000"/>
              </a:spcBef>
              <a:defRPr sz="1200">
                <a:solidFill>
                  <a:schemeClr val="tx1"/>
                </a:solidFill>
                <a:latin typeface="Calibri" pitchFamily="34" charset="0"/>
              </a:defRPr>
            </a:lvl3pPr>
            <a:lvl4pPr marL="1600200" indent="-228600" defTabSz="911225">
              <a:spcBef>
                <a:spcPct val="30000"/>
              </a:spcBef>
              <a:defRPr sz="1200">
                <a:solidFill>
                  <a:schemeClr val="tx1"/>
                </a:solidFill>
                <a:latin typeface="Calibri" pitchFamily="34" charset="0"/>
              </a:defRPr>
            </a:lvl4pPr>
            <a:lvl5pPr marL="2057400" indent="-228600" defTabSz="911225">
              <a:spcBef>
                <a:spcPct val="30000"/>
              </a:spcBef>
              <a:defRPr sz="1200">
                <a:solidFill>
                  <a:schemeClr val="tx1"/>
                </a:solidFill>
                <a:latin typeface="Calibri" pitchFamily="34" charset="0"/>
              </a:defRPr>
            </a:lvl5pPr>
            <a:lvl6pPr marL="2514600" indent="-228600" defTabSz="911225" eaLnBrk="0" fontAlgn="base" hangingPunct="0">
              <a:spcBef>
                <a:spcPct val="30000"/>
              </a:spcBef>
              <a:spcAft>
                <a:spcPct val="0"/>
              </a:spcAft>
              <a:defRPr sz="1200">
                <a:solidFill>
                  <a:schemeClr val="tx1"/>
                </a:solidFill>
                <a:latin typeface="Calibri" pitchFamily="34" charset="0"/>
              </a:defRPr>
            </a:lvl6pPr>
            <a:lvl7pPr marL="2971800" indent="-228600" defTabSz="911225" eaLnBrk="0" fontAlgn="base" hangingPunct="0">
              <a:spcBef>
                <a:spcPct val="30000"/>
              </a:spcBef>
              <a:spcAft>
                <a:spcPct val="0"/>
              </a:spcAft>
              <a:defRPr sz="1200">
                <a:solidFill>
                  <a:schemeClr val="tx1"/>
                </a:solidFill>
                <a:latin typeface="Calibri" pitchFamily="34" charset="0"/>
              </a:defRPr>
            </a:lvl7pPr>
            <a:lvl8pPr marL="3429000" indent="-228600" defTabSz="911225" eaLnBrk="0" fontAlgn="base" hangingPunct="0">
              <a:spcBef>
                <a:spcPct val="30000"/>
              </a:spcBef>
              <a:spcAft>
                <a:spcPct val="0"/>
              </a:spcAft>
              <a:defRPr sz="1200">
                <a:solidFill>
                  <a:schemeClr val="tx1"/>
                </a:solidFill>
                <a:latin typeface="Calibri" pitchFamily="34" charset="0"/>
              </a:defRPr>
            </a:lvl8pPr>
            <a:lvl9pPr marL="3886200" indent="-228600" defTabSz="911225"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B8F490F1-4444-4A5D-8779-B47235E524D8}" type="slidenum">
              <a:rPr lang="nb-NO" altLang="nb-NO">
                <a:latin typeface="Arial" charset="0"/>
              </a:rPr>
              <a:pPr algn="r" eaLnBrk="1" hangingPunct="1">
                <a:spcBef>
                  <a:spcPct val="0"/>
                </a:spcBef>
              </a:pPr>
              <a:t>10</a:t>
            </a:fld>
            <a:endParaRPr lang="nb-NO" altLang="nb-NO" dirty="0">
              <a:latin typeface="Arial" charset="0"/>
            </a:endParaRPr>
          </a:p>
        </p:txBody>
      </p:sp>
      <p:sp>
        <p:nvSpPr>
          <p:cNvPr id="35843" name="Rectangle 2"/>
          <p:cNvSpPr>
            <a:spLocks noGrp="1" noRot="1" noChangeAspect="1" noChangeArrowheads="1" noTextEdit="1"/>
          </p:cNvSpPr>
          <p:nvPr>
            <p:ph type="sldImg"/>
          </p:nvPr>
        </p:nvSpPr>
        <p:spPr bwMode="auto">
          <a:xfrm>
            <a:off x="852488" y="744538"/>
            <a:ext cx="4964112"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132" tIns="45064" rIns="90132" bIns="45064" numCol="1" anchor="t" anchorCtr="0" compatLnSpc="1">
            <a:prstTxWarp prst="textNoShape">
              <a:avLst/>
            </a:prstTxWarp>
          </a:bodyPr>
          <a:lstStyle/>
          <a:p>
            <a:endParaRPr lang="nb-NO" altLang="nb-NO"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Plassholder for lysbilde 1"/>
          <p:cNvSpPr>
            <a:spLocks noGrp="1" noRot="1" noChangeAspect="1" noTextEdit="1"/>
          </p:cNvSpPr>
          <p:nvPr>
            <p:ph type="sldImg"/>
          </p:nvPr>
        </p:nvSpPr>
        <p:spPr>
          <a:ln/>
        </p:spPr>
      </p:sp>
      <p:sp>
        <p:nvSpPr>
          <p:cNvPr id="62467" name="Plassholder for notater 2"/>
          <p:cNvSpPr>
            <a:spLocks noGrp="1"/>
          </p:cNvSpPr>
          <p:nvPr>
            <p:ph type="body" idx="1"/>
          </p:nvPr>
        </p:nvSpPr>
        <p:spPr>
          <a:noFill/>
        </p:spPr>
        <p:txBody>
          <a:bodyPr/>
          <a:lstStyle/>
          <a:p>
            <a:endParaRPr lang="nb-NO" altLang="nb-NO" dirty="0" smtClean="0"/>
          </a:p>
        </p:txBody>
      </p:sp>
      <p:sp>
        <p:nvSpPr>
          <p:cNvPr id="62468" name="Plassholder for lysbildenummer 3"/>
          <p:cNvSpPr>
            <a:spLocks noGrp="1"/>
          </p:cNvSpPr>
          <p:nvPr>
            <p:ph type="sldNum" sz="quarter" idx="5"/>
          </p:nvPr>
        </p:nvSpPr>
        <p:spPr>
          <a:noFill/>
        </p:spPr>
        <p:txBody>
          <a:bodyPr/>
          <a:lstStyle>
            <a:lvl1pPr defTabSz="900722" eaLnBrk="0" hangingPunct="0">
              <a:spcBef>
                <a:spcPct val="30000"/>
              </a:spcBef>
              <a:defRPr sz="1200">
                <a:solidFill>
                  <a:schemeClr val="tx1"/>
                </a:solidFill>
                <a:latin typeface="Arial" charset="0"/>
              </a:defRPr>
            </a:lvl1pPr>
            <a:lvl2pPr marL="747408" indent="-287465" defTabSz="900722" eaLnBrk="0" hangingPunct="0">
              <a:spcBef>
                <a:spcPct val="30000"/>
              </a:spcBef>
              <a:defRPr sz="1200">
                <a:solidFill>
                  <a:schemeClr val="tx1"/>
                </a:solidFill>
                <a:latin typeface="Arial" charset="0"/>
              </a:defRPr>
            </a:lvl2pPr>
            <a:lvl3pPr marL="1149858" indent="-229972" defTabSz="900722" eaLnBrk="0" hangingPunct="0">
              <a:spcBef>
                <a:spcPct val="30000"/>
              </a:spcBef>
              <a:defRPr sz="1200">
                <a:solidFill>
                  <a:schemeClr val="tx1"/>
                </a:solidFill>
                <a:latin typeface="Arial" charset="0"/>
              </a:defRPr>
            </a:lvl3pPr>
            <a:lvl4pPr marL="1609801" indent="-229972" defTabSz="900722" eaLnBrk="0" hangingPunct="0">
              <a:spcBef>
                <a:spcPct val="30000"/>
              </a:spcBef>
              <a:defRPr sz="1200">
                <a:solidFill>
                  <a:schemeClr val="tx1"/>
                </a:solidFill>
                <a:latin typeface="Arial" charset="0"/>
              </a:defRPr>
            </a:lvl4pPr>
            <a:lvl5pPr marL="2069744" indent="-229972" defTabSz="900722" eaLnBrk="0" hangingPunct="0">
              <a:spcBef>
                <a:spcPct val="30000"/>
              </a:spcBef>
              <a:defRPr sz="1200">
                <a:solidFill>
                  <a:schemeClr val="tx1"/>
                </a:solidFill>
                <a:latin typeface="Arial" charset="0"/>
              </a:defRPr>
            </a:lvl5pPr>
            <a:lvl6pPr marL="2529688" indent="-229972" defTabSz="900722" eaLnBrk="0" fontAlgn="base" hangingPunct="0">
              <a:spcBef>
                <a:spcPct val="30000"/>
              </a:spcBef>
              <a:spcAft>
                <a:spcPct val="0"/>
              </a:spcAft>
              <a:defRPr sz="1200">
                <a:solidFill>
                  <a:schemeClr val="tx1"/>
                </a:solidFill>
                <a:latin typeface="Arial" charset="0"/>
              </a:defRPr>
            </a:lvl6pPr>
            <a:lvl7pPr marL="2989631" indent="-229972" defTabSz="900722" eaLnBrk="0" fontAlgn="base" hangingPunct="0">
              <a:spcBef>
                <a:spcPct val="30000"/>
              </a:spcBef>
              <a:spcAft>
                <a:spcPct val="0"/>
              </a:spcAft>
              <a:defRPr sz="1200">
                <a:solidFill>
                  <a:schemeClr val="tx1"/>
                </a:solidFill>
                <a:latin typeface="Arial" charset="0"/>
              </a:defRPr>
            </a:lvl7pPr>
            <a:lvl8pPr marL="3449574" indent="-229972" defTabSz="900722" eaLnBrk="0" fontAlgn="base" hangingPunct="0">
              <a:spcBef>
                <a:spcPct val="30000"/>
              </a:spcBef>
              <a:spcAft>
                <a:spcPct val="0"/>
              </a:spcAft>
              <a:defRPr sz="1200">
                <a:solidFill>
                  <a:schemeClr val="tx1"/>
                </a:solidFill>
                <a:latin typeface="Arial" charset="0"/>
              </a:defRPr>
            </a:lvl8pPr>
            <a:lvl9pPr marL="3909517" indent="-229972" defTabSz="90072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E356F9C-A792-4E38-92C4-54D9015CF021}" type="slidenum">
              <a:rPr lang="nb-NO" altLang="nb-NO" smtClean="0"/>
              <a:pPr eaLnBrk="1" hangingPunct="1">
                <a:spcBef>
                  <a:spcPct val="0"/>
                </a:spcBef>
              </a:pPr>
              <a:t>11</a:t>
            </a:fld>
            <a:endParaRPr lang="nb-NO" alt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898525">
              <a:spcBef>
                <a:spcPct val="30000"/>
              </a:spcBef>
              <a:defRPr sz="1200">
                <a:solidFill>
                  <a:schemeClr val="tx1"/>
                </a:solidFill>
                <a:latin typeface="Arial" charset="0"/>
              </a:defRPr>
            </a:lvl1pPr>
            <a:lvl2pPr marL="746125" indent="-287338" defTabSz="898525">
              <a:spcBef>
                <a:spcPct val="30000"/>
              </a:spcBef>
              <a:defRPr sz="1200">
                <a:solidFill>
                  <a:schemeClr val="tx1"/>
                </a:solidFill>
                <a:latin typeface="Arial" charset="0"/>
              </a:defRPr>
            </a:lvl2pPr>
            <a:lvl3pPr marL="1149350" indent="-228600" defTabSz="898525">
              <a:spcBef>
                <a:spcPct val="30000"/>
              </a:spcBef>
              <a:defRPr sz="1200">
                <a:solidFill>
                  <a:schemeClr val="tx1"/>
                </a:solidFill>
                <a:latin typeface="Arial" charset="0"/>
              </a:defRPr>
            </a:lvl3pPr>
            <a:lvl4pPr marL="1609725" indent="-228600" defTabSz="898525">
              <a:spcBef>
                <a:spcPct val="30000"/>
              </a:spcBef>
              <a:defRPr sz="1200">
                <a:solidFill>
                  <a:schemeClr val="tx1"/>
                </a:solidFill>
                <a:latin typeface="Arial" charset="0"/>
              </a:defRPr>
            </a:lvl4pPr>
            <a:lvl5pPr marL="2068513" indent="-228600" defTabSz="898525">
              <a:spcBef>
                <a:spcPct val="30000"/>
              </a:spcBef>
              <a:defRPr sz="1200">
                <a:solidFill>
                  <a:schemeClr val="tx1"/>
                </a:solidFill>
                <a:latin typeface="Arial" charset="0"/>
              </a:defRPr>
            </a:lvl5pPr>
            <a:lvl6pPr marL="2525713" indent="-228600" defTabSz="898525" eaLnBrk="0" fontAlgn="base" hangingPunct="0">
              <a:spcBef>
                <a:spcPct val="30000"/>
              </a:spcBef>
              <a:spcAft>
                <a:spcPct val="0"/>
              </a:spcAft>
              <a:defRPr sz="1200">
                <a:solidFill>
                  <a:schemeClr val="tx1"/>
                </a:solidFill>
                <a:latin typeface="Arial" charset="0"/>
              </a:defRPr>
            </a:lvl6pPr>
            <a:lvl7pPr marL="2982913" indent="-228600" defTabSz="898525" eaLnBrk="0" fontAlgn="base" hangingPunct="0">
              <a:spcBef>
                <a:spcPct val="30000"/>
              </a:spcBef>
              <a:spcAft>
                <a:spcPct val="0"/>
              </a:spcAft>
              <a:defRPr sz="1200">
                <a:solidFill>
                  <a:schemeClr val="tx1"/>
                </a:solidFill>
                <a:latin typeface="Arial" charset="0"/>
              </a:defRPr>
            </a:lvl7pPr>
            <a:lvl8pPr marL="3440113" indent="-228600" defTabSz="898525" eaLnBrk="0" fontAlgn="base" hangingPunct="0">
              <a:spcBef>
                <a:spcPct val="30000"/>
              </a:spcBef>
              <a:spcAft>
                <a:spcPct val="0"/>
              </a:spcAft>
              <a:defRPr sz="1200">
                <a:solidFill>
                  <a:schemeClr val="tx1"/>
                </a:solidFill>
                <a:latin typeface="Arial" charset="0"/>
              </a:defRPr>
            </a:lvl8pPr>
            <a:lvl9pPr marL="3897313" indent="-228600" defTabSz="898525" eaLnBrk="0" fontAlgn="base" hangingPunct="0">
              <a:spcBef>
                <a:spcPct val="30000"/>
              </a:spcBef>
              <a:spcAft>
                <a:spcPct val="0"/>
              </a:spcAft>
              <a:defRPr sz="1200">
                <a:solidFill>
                  <a:schemeClr val="tx1"/>
                </a:solidFill>
                <a:latin typeface="Arial" charset="0"/>
              </a:defRPr>
            </a:lvl9pPr>
          </a:lstStyle>
          <a:p>
            <a:pPr>
              <a:spcBef>
                <a:spcPct val="0"/>
              </a:spcBef>
            </a:pPr>
            <a:fld id="{1BA1245D-275C-4082-839B-E73BF36D21E0}" type="slidenum">
              <a:rPr lang="nb-NO" altLang="nb-NO" smtClean="0"/>
              <a:pPr>
                <a:spcBef>
                  <a:spcPct val="0"/>
                </a:spcBef>
              </a:pPr>
              <a:t>2</a:t>
            </a:fld>
            <a:endParaRPr lang="nb-NO" altLang="nb-NO" smtClean="0"/>
          </a:p>
        </p:txBody>
      </p:sp>
      <p:sp>
        <p:nvSpPr>
          <p:cNvPr id="40963" name="Rectangle 7"/>
          <p:cNvSpPr txBox="1">
            <a:spLocks noGrp="1" noChangeArrowheads="1"/>
          </p:cNvSpPr>
          <p:nvPr/>
        </p:nvSpPr>
        <p:spPr bwMode="auto">
          <a:xfrm>
            <a:off x="3789363" y="9399588"/>
            <a:ext cx="287972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95" tIns="45047" rIns="90095" bIns="45047" anchor="b"/>
          <a:lstStyle>
            <a:lvl1pPr defTabSz="895350">
              <a:spcBef>
                <a:spcPct val="30000"/>
              </a:spcBef>
              <a:defRPr sz="1200">
                <a:solidFill>
                  <a:schemeClr val="tx1"/>
                </a:solidFill>
                <a:latin typeface="Arial" charset="0"/>
              </a:defRPr>
            </a:lvl1pPr>
            <a:lvl2pPr marL="742950" indent="-285750" defTabSz="895350">
              <a:spcBef>
                <a:spcPct val="30000"/>
              </a:spcBef>
              <a:defRPr sz="1200">
                <a:solidFill>
                  <a:schemeClr val="tx1"/>
                </a:solidFill>
                <a:latin typeface="Arial" charset="0"/>
              </a:defRPr>
            </a:lvl2pPr>
            <a:lvl3pPr marL="1143000" indent="-228600" defTabSz="895350">
              <a:spcBef>
                <a:spcPct val="30000"/>
              </a:spcBef>
              <a:defRPr sz="1200">
                <a:solidFill>
                  <a:schemeClr val="tx1"/>
                </a:solidFill>
                <a:latin typeface="Arial" charset="0"/>
              </a:defRPr>
            </a:lvl3pPr>
            <a:lvl4pPr marL="1600200" indent="-228600" defTabSz="895350">
              <a:spcBef>
                <a:spcPct val="30000"/>
              </a:spcBef>
              <a:defRPr sz="1200">
                <a:solidFill>
                  <a:schemeClr val="tx1"/>
                </a:solidFill>
                <a:latin typeface="Arial" charset="0"/>
              </a:defRPr>
            </a:lvl4pPr>
            <a:lvl5pPr marL="2057400" indent="-228600" defTabSz="895350">
              <a:spcBef>
                <a:spcPct val="30000"/>
              </a:spcBef>
              <a:defRPr sz="1200">
                <a:solidFill>
                  <a:schemeClr val="tx1"/>
                </a:solidFill>
                <a:latin typeface="Arial" charset="0"/>
              </a:defRPr>
            </a:lvl5pPr>
            <a:lvl6pPr marL="2514600" indent="-228600" defTabSz="895350" eaLnBrk="0" fontAlgn="base" hangingPunct="0">
              <a:spcBef>
                <a:spcPct val="30000"/>
              </a:spcBef>
              <a:spcAft>
                <a:spcPct val="0"/>
              </a:spcAft>
              <a:defRPr sz="1200">
                <a:solidFill>
                  <a:schemeClr val="tx1"/>
                </a:solidFill>
                <a:latin typeface="Arial" charset="0"/>
              </a:defRPr>
            </a:lvl6pPr>
            <a:lvl7pPr marL="2971800" indent="-228600" defTabSz="895350" eaLnBrk="0" fontAlgn="base" hangingPunct="0">
              <a:spcBef>
                <a:spcPct val="30000"/>
              </a:spcBef>
              <a:spcAft>
                <a:spcPct val="0"/>
              </a:spcAft>
              <a:defRPr sz="1200">
                <a:solidFill>
                  <a:schemeClr val="tx1"/>
                </a:solidFill>
                <a:latin typeface="Arial" charset="0"/>
              </a:defRPr>
            </a:lvl7pPr>
            <a:lvl8pPr marL="3429000" indent="-228600" defTabSz="895350" eaLnBrk="0" fontAlgn="base" hangingPunct="0">
              <a:spcBef>
                <a:spcPct val="30000"/>
              </a:spcBef>
              <a:spcAft>
                <a:spcPct val="0"/>
              </a:spcAft>
              <a:defRPr sz="1200">
                <a:solidFill>
                  <a:schemeClr val="tx1"/>
                </a:solidFill>
                <a:latin typeface="Arial" charset="0"/>
              </a:defRPr>
            </a:lvl8pPr>
            <a:lvl9pPr marL="3886200" indent="-228600" defTabSz="8953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F85BFD4-A039-4956-893E-14FF1DB43C60}" type="slidenum">
              <a:rPr lang="nb-NO" altLang="nb-NO"/>
              <a:pPr algn="r" eaLnBrk="1" hangingPunct="1">
                <a:spcBef>
                  <a:spcPct val="0"/>
                </a:spcBef>
              </a:pPr>
              <a:t>2</a:t>
            </a:fld>
            <a:endParaRPr lang="nb-NO" altLang="nb-NO"/>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xfrm>
            <a:off x="889000" y="4716463"/>
            <a:ext cx="4891088" cy="4465637"/>
          </a:xfrm>
          <a:noFill/>
        </p:spPr>
        <p:txBody>
          <a:bodyPr lIns="90095" tIns="45047" rIns="90095" bIns="45047"/>
          <a:lstStyle/>
          <a:p>
            <a:pPr marL="227013" indent="-227013" eaLnBrk="1" hangingPunct="1"/>
            <a:r>
              <a:rPr lang="nb-NO" altLang="nb-NO" smtClean="0"/>
              <a:t>Sette sykefraværet i perspektiv. </a:t>
            </a:r>
          </a:p>
          <a:p>
            <a:pPr marL="227013" indent="-227013" eaLnBrk="1" hangingPunct="1"/>
            <a:r>
              <a:rPr lang="nb-NO" altLang="nb-NO" smtClean="0"/>
              <a:t>Det er viktig å jobbe på alle nivå for å få full effekt. Men kanskje man må velge fokus i perioder.</a:t>
            </a:r>
          </a:p>
          <a:p>
            <a:pPr marL="227013" indent="-227013" eaLnBrk="1" hangingPunct="1">
              <a:buFontTx/>
              <a:buAutoNum type="arabicPeriod"/>
            </a:pPr>
            <a:r>
              <a:rPr lang="nb-NO" altLang="nb-NO" smtClean="0"/>
              <a:t>Kolonne er: Målgruppen</a:t>
            </a:r>
          </a:p>
          <a:p>
            <a:pPr marL="227013" indent="-227013" eaLnBrk="1" hangingPunct="1"/>
            <a:r>
              <a:rPr lang="nb-NO" altLang="nb-NO" smtClean="0"/>
              <a:t>2. Kolonne er: Organisasjonens valg</a:t>
            </a:r>
          </a:p>
          <a:p>
            <a:pPr marL="227013" indent="-227013" eaLnBrk="1" hangingPunct="1"/>
            <a:r>
              <a:rPr lang="nb-NO" altLang="nb-NO" smtClean="0"/>
              <a:t>3. Kolonne er: Aktiviteten/handlingen</a:t>
            </a:r>
          </a:p>
          <a:p>
            <a:pPr marL="227013" indent="-227013" eaLnBrk="1" hangingPunct="1"/>
            <a:r>
              <a:rPr lang="nb-NO" altLang="nb-NO" sz="800" smtClean="0"/>
              <a:t>Kilde: Kjell Nytr</a:t>
            </a:r>
            <a:r>
              <a:rPr lang="nb-NO" altLang="nb-NO" sz="800" smtClean="0">
                <a:latin typeface="Times New Roman" pitchFamily="18" charset="0"/>
              </a:rPr>
              <a:t>ø</a:t>
            </a:r>
            <a:r>
              <a:rPr lang="nb-NO" altLang="nb-NO" sz="800" smtClean="0"/>
              <a:t>/ Lars Andersen. Allerede forskning f</a:t>
            </a:r>
            <a:r>
              <a:rPr lang="nb-NO" altLang="nb-NO" sz="800" smtClean="0">
                <a:latin typeface="Times New Roman" pitchFamily="18" charset="0"/>
              </a:rPr>
              <a:t>ø</a:t>
            </a:r>
            <a:r>
              <a:rPr lang="nb-NO" altLang="nb-NO" sz="800" smtClean="0"/>
              <a:t>r IA-avtalen tr</a:t>
            </a:r>
            <a:r>
              <a:rPr lang="nb-NO" altLang="nb-NO" sz="800" smtClean="0">
                <a:latin typeface="Times New Roman" pitchFamily="18" charset="0"/>
              </a:rPr>
              <a:t>å</a:t>
            </a:r>
            <a:r>
              <a:rPr lang="nb-NO" altLang="nb-NO" sz="800" smtClean="0"/>
              <a:t>dte i kraft var det introdusert en tredeling p</a:t>
            </a:r>
            <a:r>
              <a:rPr lang="nb-NO" altLang="nb-NO" sz="800" smtClean="0">
                <a:latin typeface="Times New Roman" pitchFamily="18" charset="0"/>
              </a:rPr>
              <a:t>å</a:t>
            </a:r>
            <a:r>
              <a:rPr lang="nb-NO" altLang="nb-NO" sz="800" smtClean="0"/>
              <a:t> helheten av sykefrav</a:t>
            </a:r>
            <a:r>
              <a:rPr lang="nb-NO" altLang="nb-NO" sz="800" smtClean="0">
                <a:latin typeface="Times New Roman" pitchFamily="18" charset="0"/>
              </a:rPr>
              <a:t>æ</a:t>
            </a:r>
            <a:r>
              <a:rPr lang="nb-NO" altLang="nb-NO" sz="800" smtClean="0"/>
              <a:t>rsoppf</a:t>
            </a:r>
            <a:r>
              <a:rPr lang="nb-NO" altLang="nb-NO" sz="800" smtClean="0">
                <a:latin typeface="Times New Roman" pitchFamily="18" charset="0"/>
              </a:rPr>
              <a:t>ø</a:t>
            </a:r>
            <a:r>
              <a:rPr lang="nb-NO" altLang="nb-NO" sz="800" smtClean="0"/>
              <a:t>lgingen; de som er syke, de som st</a:t>
            </a:r>
            <a:r>
              <a:rPr lang="nb-NO" altLang="nb-NO" sz="800" smtClean="0">
                <a:latin typeface="Times New Roman" pitchFamily="18" charset="0"/>
              </a:rPr>
              <a:t>å</a:t>
            </a:r>
            <a:r>
              <a:rPr lang="nb-NO" altLang="nb-NO" sz="800" smtClean="0"/>
              <a:t>r i fare for </a:t>
            </a:r>
            <a:r>
              <a:rPr lang="nb-NO" altLang="nb-NO" sz="800" smtClean="0">
                <a:latin typeface="Times New Roman" pitchFamily="18" charset="0"/>
              </a:rPr>
              <a:t>å</a:t>
            </a:r>
            <a:r>
              <a:rPr lang="nb-NO" altLang="nb-NO" sz="800" smtClean="0"/>
              <a:t> bli syke, og organisering av virksomheten/arbeidshverdagen. Han snakker om den tredelingen som terti</a:t>
            </a:r>
            <a:r>
              <a:rPr lang="nb-NO" altLang="nb-NO" sz="800" smtClean="0">
                <a:latin typeface="Times New Roman" pitchFamily="18" charset="0"/>
              </a:rPr>
              <a:t>æ</a:t>
            </a:r>
            <a:r>
              <a:rPr lang="nb-NO" altLang="nb-NO" sz="800" smtClean="0"/>
              <a:t>r-/ sekund</a:t>
            </a:r>
            <a:r>
              <a:rPr lang="nb-NO" altLang="nb-NO" sz="800" smtClean="0">
                <a:latin typeface="Times New Roman" pitchFamily="18" charset="0"/>
              </a:rPr>
              <a:t>æ</a:t>
            </a:r>
            <a:r>
              <a:rPr lang="nb-NO" altLang="nb-NO" sz="800" smtClean="0"/>
              <a:t>r-/ og prim</a:t>
            </a:r>
            <a:r>
              <a:rPr lang="nb-NO" altLang="nb-NO" sz="800" smtClean="0">
                <a:latin typeface="Times New Roman" pitchFamily="18" charset="0"/>
              </a:rPr>
              <a:t>æ</a:t>
            </a:r>
            <a:r>
              <a:rPr lang="nb-NO" altLang="nb-NO" sz="800" smtClean="0"/>
              <a:t>rforebygging. (Det er mye spennende en kunne sagt om hans tiln</a:t>
            </a:r>
            <a:r>
              <a:rPr lang="nb-NO" altLang="nb-NO" sz="800" smtClean="0">
                <a:latin typeface="Times New Roman" pitchFamily="18" charset="0"/>
              </a:rPr>
              <a:t>æ</a:t>
            </a:r>
            <a:r>
              <a:rPr lang="nb-NO" altLang="nb-NO" sz="800" smtClean="0"/>
              <a:t>rming til de niv</a:t>
            </a:r>
            <a:r>
              <a:rPr lang="nb-NO" altLang="nb-NO" sz="800" smtClean="0">
                <a:latin typeface="Times New Roman" pitchFamily="18" charset="0"/>
              </a:rPr>
              <a:t>å</a:t>
            </a:r>
            <a:r>
              <a:rPr lang="nb-NO" altLang="nb-NO" sz="800" smtClean="0"/>
              <a:t>ene p</a:t>
            </a:r>
            <a:r>
              <a:rPr lang="nb-NO" altLang="nb-NO" sz="800" smtClean="0">
                <a:latin typeface="Times New Roman" pitchFamily="18" charset="0"/>
              </a:rPr>
              <a:t>å</a:t>
            </a:r>
            <a:r>
              <a:rPr lang="nb-NO" altLang="nb-NO" sz="800" smtClean="0"/>
              <a:t> forebygging, hvor terti</a:t>
            </a:r>
            <a:r>
              <a:rPr lang="nb-NO" altLang="nb-NO" sz="800" smtClean="0">
                <a:latin typeface="Times New Roman" pitchFamily="18" charset="0"/>
              </a:rPr>
              <a:t>æ</a:t>
            </a:r>
            <a:r>
              <a:rPr lang="nb-NO" altLang="nb-NO" sz="800" smtClean="0"/>
              <a:t>rforebyggingen er den vi har mye fokus p</a:t>
            </a:r>
            <a:r>
              <a:rPr lang="nb-NO" altLang="nb-NO" sz="800" smtClean="0">
                <a:latin typeface="Times New Roman" pitchFamily="18" charset="0"/>
              </a:rPr>
              <a:t>å</a:t>
            </a:r>
            <a:r>
              <a:rPr lang="nb-NO" altLang="nb-NO" sz="800" smtClean="0"/>
              <a:t> i IA-arbeidet; oppf</a:t>
            </a:r>
            <a:r>
              <a:rPr lang="nb-NO" altLang="nb-NO" sz="800" smtClean="0">
                <a:latin typeface="Times New Roman" pitchFamily="18" charset="0"/>
              </a:rPr>
              <a:t>ø</a:t>
            </a:r>
            <a:r>
              <a:rPr lang="nb-NO" altLang="nb-NO" sz="800" smtClean="0"/>
              <a:t>lging av de som </a:t>
            </a:r>
            <a:r>
              <a:rPr lang="nb-NO" altLang="nb-NO" sz="800" i="1" smtClean="0"/>
              <a:t>er</a:t>
            </a:r>
            <a:r>
              <a:rPr lang="nb-NO" altLang="nb-NO" sz="800" smtClean="0"/>
              <a:t> syke.)</a:t>
            </a:r>
          </a:p>
          <a:p>
            <a:pPr marL="227013" indent="-227013" eaLnBrk="1" hangingPunct="1"/>
            <a:r>
              <a:rPr lang="nb-NO" altLang="nb-NO" sz="800" smtClean="0"/>
              <a:t>I Norge har vi fra 2000-tallet begynt </a:t>
            </a:r>
            <a:r>
              <a:rPr lang="nb-NO" altLang="nb-NO" sz="800" smtClean="0">
                <a:latin typeface="Times New Roman" pitchFamily="18" charset="0"/>
              </a:rPr>
              <a:t>å</a:t>
            </a:r>
            <a:r>
              <a:rPr lang="nb-NO" altLang="nb-NO" sz="800" smtClean="0"/>
              <a:t> snakke om Helse</a:t>
            </a:r>
            <a:r>
              <a:rPr lang="nb-NO" altLang="nb-NO" sz="800" i="1" smtClean="0"/>
              <a:t>fremmende</a:t>
            </a:r>
            <a:r>
              <a:rPr lang="nb-NO" altLang="nb-NO" sz="800" smtClean="0"/>
              <a:t> arbeidsplasser, med fokus p</a:t>
            </a:r>
            <a:r>
              <a:rPr lang="nb-NO" altLang="nb-NO" sz="800" smtClean="0">
                <a:latin typeface="Times New Roman" pitchFamily="18" charset="0"/>
              </a:rPr>
              <a:t>å</a:t>
            </a:r>
            <a:r>
              <a:rPr lang="nb-NO" altLang="nb-NO" sz="800" smtClean="0"/>
              <a:t> n</a:t>
            </a:r>
            <a:r>
              <a:rPr lang="nb-NO" altLang="nb-NO" sz="800" smtClean="0">
                <a:latin typeface="Times New Roman" pitchFamily="18" charset="0"/>
              </a:rPr>
              <a:t>æ</a:t>
            </a:r>
            <a:r>
              <a:rPr lang="nb-NO" altLang="nb-NO" sz="800" smtClean="0"/>
              <a:t>rv</a:t>
            </a:r>
            <a:r>
              <a:rPr lang="nb-NO" altLang="nb-NO" sz="800" smtClean="0">
                <a:latin typeface="Times New Roman" pitchFamily="18" charset="0"/>
              </a:rPr>
              <a:t>æ</a:t>
            </a:r>
            <a:r>
              <a:rPr lang="nb-NO" altLang="nb-NO" sz="800" smtClean="0"/>
              <a:t>rsfaktorer. Fra Sverige p</a:t>
            </a:r>
            <a:r>
              <a:rPr lang="nb-NO" altLang="nb-NO" sz="800" smtClean="0">
                <a:latin typeface="Times New Roman" pitchFamily="18" charset="0"/>
              </a:rPr>
              <a:t>å</a:t>
            </a:r>
            <a:r>
              <a:rPr lang="nb-NO" altLang="nb-NO" sz="800" smtClean="0"/>
              <a:t> samme tid er begrepet langtidsfrisk etablert, der en i sitt arbeid med </a:t>
            </a:r>
            <a:r>
              <a:rPr lang="nb-NO" altLang="nb-NO" sz="800" smtClean="0">
                <a:latin typeface="Times New Roman" pitchFamily="18" charset="0"/>
              </a:rPr>
              <a:t>å</a:t>
            </a:r>
            <a:r>
              <a:rPr lang="nb-NO" altLang="nb-NO" sz="800" smtClean="0"/>
              <a:t> redusere sykefrav</a:t>
            </a:r>
            <a:r>
              <a:rPr lang="nb-NO" altLang="nb-NO" sz="800" smtClean="0">
                <a:latin typeface="Times New Roman" pitchFamily="18" charset="0"/>
              </a:rPr>
              <a:t>æ</a:t>
            </a:r>
            <a:r>
              <a:rPr lang="nb-NO" altLang="nb-NO" sz="800" smtClean="0"/>
              <a:t>ret ser p</a:t>
            </a:r>
            <a:r>
              <a:rPr lang="nb-NO" altLang="nb-NO" sz="800" smtClean="0">
                <a:latin typeface="Times New Roman" pitchFamily="18" charset="0"/>
              </a:rPr>
              <a:t>å</a:t>
            </a:r>
            <a:r>
              <a:rPr lang="nb-NO" altLang="nb-NO" sz="800" smtClean="0"/>
              <a:t> hva som kan gj</a:t>
            </a:r>
            <a:r>
              <a:rPr lang="nb-NO" altLang="nb-NO" sz="800" smtClean="0">
                <a:latin typeface="Times New Roman" pitchFamily="18" charset="0"/>
              </a:rPr>
              <a:t>ø</a:t>
            </a:r>
            <a:r>
              <a:rPr lang="nb-NO" altLang="nb-NO" sz="800" smtClean="0"/>
              <a:t>res med organisering av virksomhetene for </a:t>
            </a:r>
            <a:r>
              <a:rPr lang="nb-NO" altLang="nb-NO" sz="800" smtClean="0">
                <a:latin typeface="Times New Roman" pitchFamily="18" charset="0"/>
              </a:rPr>
              <a:t>å</a:t>
            </a:r>
            <a:r>
              <a:rPr lang="nb-NO" altLang="nb-NO" sz="800" smtClean="0"/>
              <a:t> skape gode arbeidsmilj</a:t>
            </a:r>
            <a:r>
              <a:rPr lang="nb-NO" altLang="nb-NO" sz="800" smtClean="0">
                <a:latin typeface="Times New Roman" pitchFamily="18" charset="0"/>
              </a:rPr>
              <a:t>ø</a:t>
            </a:r>
            <a:r>
              <a:rPr lang="nb-NO" altLang="nb-NO" sz="800" smtClean="0"/>
              <a:t>, hvor mulighet for tilrettelegging er innarbeidet i det daglige lederarbeidet. </a:t>
            </a:r>
          </a:p>
          <a:p>
            <a:pPr marL="227013" indent="-227013" eaLnBrk="1" hangingPunct="1"/>
            <a:endParaRPr lang="nb-NO" altLang="nb-NO" sz="800" smtClean="0">
              <a:solidFill>
                <a:schemeClr val="bg2"/>
              </a:solidFill>
            </a:endParaRPr>
          </a:p>
          <a:p>
            <a:pPr marL="227013" indent="-227013" eaLnBrk="1" hangingPunct="1"/>
            <a:r>
              <a:rPr lang="nb-NO" altLang="nb-NO" sz="800" smtClean="0">
                <a:solidFill>
                  <a:schemeClr val="bg2"/>
                </a:solidFill>
              </a:rPr>
              <a:t>Kilde: Johnny Johnsson </a:t>
            </a:r>
            <a:r>
              <a:rPr lang="nb-NO" altLang="nb-NO" sz="800" smtClean="0">
                <a:solidFill>
                  <a:schemeClr val="bg2"/>
                </a:solidFill>
                <a:latin typeface="Times New Roman" pitchFamily="18" charset="0"/>
              </a:rPr>
              <a:t>”</a:t>
            </a:r>
            <a:r>
              <a:rPr lang="nb-NO" altLang="nb-NO" sz="800" smtClean="0">
                <a:solidFill>
                  <a:schemeClr val="bg2"/>
                </a:solidFill>
              </a:rPr>
              <a:t>Langtidsfrisk</a:t>
            </a:r>
            <a:r>
              <a:rPr lang="nb-NO" altLang="nb-NO" sz="800" smtClean="0">
                <a:solidFill>
                  <a:schemeClr val="bg2"/>
                </a:solidFill>
                <a:latin typeface="Times New Roman" pitchFamily="18" charset="0"/>
              </a:rPr>
              <a:t>”</a:t>
            </a:r>
            <a:r>
              <a:rPr lang="nb-NO" altLang="nb-NO" sz="800" smtClean="0">
                <a:solidFill>
                  <a:schemeClr val="bg2"/>
                </a:solidFill>
              </a:rPr>
              <a:t>, hevder organisasjonene velger selv fokus, om de bare vil v</a:t>
            </a:r>
            <a:r>
              <a:rPr lang="nb-NO" altLang="nb-NO" sz="800" smtClean="0">
                <a:solidFill>
                  <a:schemeClr val="bg2"/>
                </a:solidFill>
                <a:latin typeface="Times New Roman" pitchFamily="18" charset="0"/>
              </a:rPr>
              <a:t>æ</a:t>
            </a:r>
            <a:r>
              <a:rPr lang="nb-NO" altLang="nb-NO" sz="800" smtClean="0">
                <a:solidFill>
                  <a:schemeClr val="bg2"/>
                </a:solidFill>
              </a:rPr>
              <a:t>re reagerende og bevisst, eller ogs</a:t>
            </a:r>
            <a:r>
              <a:rPr lang="nb-NO" altLang="nb-NO" sz="800" smtClean="0">
                <a:solidFill>
                  <a:schemeClr val="bg2"/>
                </a:solidFill>
                <a:latin typeface="Times New Roman" pitchFamily="18" charset="0"/>
              </a:rPr>
              <a:t>å</a:t>
            </a:r>
            <a:r>
              <a:rPr lang="nb-NO" altLang="nb-NO" sz="800" smtClean="0">
                <a:solidFill>
                  <a:schemeClr val="bg2"/>
                </a:solidFill>
              </a:rPr>
              <a:t> fremgangsrik.</a:t>
            </a:r>
          </a:p>
          <a:p>
            <a:pPr marL="227013" indent="-227013" eaLnBrk="1" hangingPunct="1">
              <a:spcBef>
                <a:spcPct val="50000"/>
              </a:spcBef>
            </a:pPr>
            <a:r>
              <a:rPr lang="nb-NO" altLang="nb-NO" sz="800" smtClean="0"/>
              <a:t>Reagerende organisasjon;</a:t>
            </a:r>
            <a:br>
              <a:rPr lang="nb-NO" altLang="nb-NO" sz="800" smtClean="0"/>
            </a:br>
            <a:r>
              <a:rPr lang="nb-NO" altLang="nb-NO" sz="800" smtClean="0"/>
              <a:t>- Konstatere inntrufne katastrofer</a:t>
            </a:r>
            <a:br>
              <a:rPr lang="nb-NO" altLang="nb-NO" sz="800" smtClean="0"/>
            </a:br>
            <a:r>
              <a:rPr lang="nb-NO" altLang="nb-NO" sz="800" smtClean="0"/>
              <a:t>- Griper inn n</a:t>
            </a:r>
            <a:r>
              <a:rPr lang="nb-NO" altLang="nb-NO" sz="800" smtClean="0">
                <a:latin typeface="Times New Roman" pitchFamily="18" charset="0"/>
              </a:rPr>
              <a:t>å</a:t>
            </a:r>
            <a:r>
              <a:rPr lang="nb-NO" altLang="nb-NO" sz="800" smtClean="0"/>
              <a:t>r ting g</a:t>
            </a:r>
            <a:r>
              <a:rPr lang="nb-NO" altLang="nb-NO" sz="800" smtClean="0">
                <a:latin typeface="Times New Roman" pitchFamily="18" charset="0"/>
              </a:rPr>
              <a:t>å</a:t>
            </a:r>
            <a:r>
              <a:rPr lang="nb-NO" altLang="nb-NO" sz="800" smtClean="0"/>
              <a:t>r galt</a:t>
            </a:r>
            <a:br>
              <a:rPr lang="nb-NO" altLang="nb-NO" sz="800" smtClean="0"/>
            </a:br>
            <a:r>
              <a:rPr lang="nb-NO" altLang="nb-NO" sz="800" smtClean="0"/>
              <a:t>- Hjelper mennesker som har f</a:t>
            </a:r>
            <a:r>
              <a:rPr lang="nb-NO" altLang="nb-NO" sz="800" smtClean="0">
                <a:latin typeface="Times New Roman" pitchFamily="18" charset="0"/>
              </a:rPr>
              <a:t>å</a:t>
            </a:r>
            <a:r>
              <a:rPr lang="nb-NO" altLang="nb-NO" sz="800" smtClean="0"/>
              <a:t>tt problemer</a:t>
            </a:r>
            <a:br>
              <a:rPr lang="nb-NO" altLang="nb-NO" sz="800" smtClean="0"/>
            </a:br>
            <a:r>
              <a:rPr lang="nb-NO" altLang="nb-NO" sz="800" smtClean="0"/>
              <a:t>- Rehabilitering</a:t>
            </a:r>
          </a:p>
          <a:p>
            <a:pPr marL="227013" indent="-227013" eaLnBrk="1" hangingPunct="1">
              <a:spcBef>
                <a:spcPct val="50000"/>
              </a:spcBef>
            </a:pPr>
            <a:r>
              <a:rPr lang="nb-NO" altLang="nb-NO" sz="800" smtClean="0"/>
              <a:t>Bevisst organisasjon (Forebyggende);</a:t>
            </a:r>
          </a:p>
          <a:p>
            <a:pPr marL="227013" indent="-227013" eaLnBrk="1" hangingPunct="1">
              <a:spcBef>
                <a:spcPct val="50000"/>
              </a:spcBef>
            </a:pPr>
            <a:r>
              <a:rPr lang="nb-NO" altLang="nb-NO" sz="800" smtClean="0"/>
              <a:t>- Arbeider preventivt - identifiserer risikoer/uhelse</a:t>
            </a:r>
            <a:br>
              <a:rPr lang="nb-NO" altLang="nb-NO" sz="800" smtClean="0"/>
            </a:br>
            <a:r>
              <a:rPr lang="nb-NO" altLang="nb-NO" sz="800" smtClean="0"/>
              <a:t>- Identifiserer faktorer som medf</a:t>
            </a:r>
            <a:r>
              <a:rPr lang="nb-NO" altLang="nb-NO" sz="800" smtClean="0">
                <a:latin typeface="Times New Roman" pitchFamily="18" charset="0"/>
              </a:rPr>
              <a:t>ø</a:t>
            </a:r>
            <a:r>
              <a:rPr lang="nb-NO" altLang="nb-NO" sz="800" smtClean="0"/>
              <a:t>rer risikoer/uhelse</a:t>
            </a:r>
            <a:br>
              <a:rPr lang="nb-NO" altLang="nb-NO" sz="800" smtClean="0"/>
            </a:br>
            <a:r>
              <a:rPr lang="nb-NO" altLang="nb-NO" sz="800" smtClean="0"/>
              <a:t>- Fjerne faktorer som medf</a:t>
            </a:r>
            <a:r>
              <a:rPr lang="nb-NO" altLang="nb-NO" sz="800" smtClean="0">
                <a:latin typeface="Times New Roman" pitchFamily="18" charset="0"/>
              </a:rPr>
              <a:t>ø</a:t>
            </a:r>
            <a:r>
              <a:rPr lang="nb-NO" altLang="nb-NO" sz="800" smtClean="0"/>
              <a:t>rer risikoer/uhelse</a:t>
            </a:r>
          </a:p>
          <a:p>
            <a:pPr marL="227013" indent="-227013" eaLnBrk="1" hangingPunct="1">
              <a:spcBef>
                <a:spcPct val="50000"/>
              </a:spcBef>
            </a:pPr>
            <a:r>
              <a:rPr lang="nb-NO" altLang="nb-NO" sz="800" smtClean="0"/>
              <a:t>Fremgangsrik organisasjon; (Fremmende)</a:t>
            </a:r>
          </a:p>
          <a:p>
            <a:pPr marL="227013" indent="-227013" eaLnBrk="1" hangingPunct="1">
              <a:spcBef>
                <a:spcPct val="50000"/>
              </a:spcBef>
            </a:pPr>
            <a:r>
              <a:rPr lang="nb-NO" altLang="nb-NO" sz="800" smtClean="0"/>
              <a:t>- Arbeider fremmende - identifiserer helse og fremgang</a:t>
            </a:r>
            <a:br>
              <a:rPr lang="nb-NO" altLang="nb-NO" sz="800" smtClean="0"/>
            </a:br>
            <a:r>
              <a:rPr lang="nb-NO" altLang="nb-NO" sz="800" smtClean="0"/>
              <a:t>- Identifiserer faktorer som medf</a:t>
            </a:r>
            <a:r>
              <a:rPr lang="nb-NO" altLang="nb-NO" sz="800" smtClean="0">
                <a:latin typeface="Times New Roman" pitchFamily="18" charset="0"/>
              </a:rPr>
              <a:t>ø</a:t>
            </a:r>
            <a:r>
              <a:rPr lang="nb-NO" altLang="nb-NO" sz="800" smtClean="0"/>
              <a:t>rer helse og fremgang</a:t>
            </a:r>
            <a:br>
              <a:rPr lang="nb-NO" altLang="nb-NO" sz="800" smtClean="0"/>
            </a:br>
            <a:r>
              <a:rPr lang="nb-NO" altLang="nb-NO" sz="800" smtClean="0"/>
              <a:t>- Muliggj</a:t>
            </a:r>
            <a:r>
              <a:rPr lang="nb-NO" altLang="nb-NO" sz="800" smtClean="0">
                <a:latin typeface="Times New Roman" pitchFamily="18" charset="0"/>
              </a:rPr>
              <a:t>ø</a:t>
            </a:r>
            <a:r>
              <a:rPr lang="nb-NO" altLang="nb-NO" sz="800" smtClean="0"/>
              <a:t>r </a:t>
            </a:r>
            <a:r>
              <a:rPr lang="nb-NO" altLang="nb-NO" sz="800" i="1" smtClean="0"/>
              <a:t>helse</a:t>
            </a:r>
            <a:r>
              <a:rPr lang="nb-NO" altLang="nb-NO" sz="800" smtClean="0"/>
              <a:t> og fremgang</a:t>
            </a:r>
          </a:p>
          <a:p>
            <a:pPr marL="227013" indent="-227013" eaLnBrk="1" hangingPunct="1">
              <a:spcBef>
                <a:spcPct val="50000"/>
              </a:spcBef>
            </a:pPr>
            <a:endParaRPr lang="nb-NO" altLang="nb-NO" sz="8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Individ perspektivet</a:t>
            </a:r>
          </a:p>
          <a:p>
            <a:r>
              <a:rPr lang="nb-NO" dirty="0" smtClean="0"/>
              <a:t>Verksomhetsperspektivet</a:t>
            </a:r>
          </a:p>
          <a:p>
            <a:r>
              <a:rPr lang="nb-NO" dirty="0" smtClean="0"/>
              <a:t>Samfunnsperspektivet</a:t>
            </a:r>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3</a:t>
            </a:fld>
            <a:endParaRPr lang="nb-NO"/>
          </a:p>
        </p:txBody>
      </p:sp>
    </p:spTree>
    <p:extLst>
      <p:ext uri="{BB962C8B-B14F-4D97-AF65-F5344CB8AC3E}">
        <p14:creationId xmlns:p14="http://schemas.microsoft.com/office/powerpoint/2010/main" val="121325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None/>
            </a:pPr>
            <a:r>
              <a:rPr lang="nb-NO" altLang="nb-NO" dirty="0" smtClean="0"/>
              <a:t>Tema: Oppfølgingsregler/-rutiner</a:t>
            </a:r>
          </a:p>
          <a:p>
            <a:pPr>
              <a:buFont typeface="Wingdings" pitchFamily="2" charset="2"/>
              <a:buNone/>
            </a:pPr>
            <a:endParaRPr lang="nb-NO" altLang="nb-NO" dirty="0" smtClean="0"/>
          </a:p>
          <a:p>
            <a:pPr>
              <a:buFont typeface="Wingdings" pitchFamily="2" charset="2"/>
              <a:buNone/>
            </a:pPr>
            <a:r>
              <a:rPr lang="nb-NO" altLang="nb-NO" dirty="0" smtClean="0"/>
              <a:t>Begrunnelse:  Henvise til brosjyre og gjøre alle oppmerksom på at dette må alle kjenne til. Dette er forankret i lovverket.</a:t>
            </a:r>
          </a:p>
          <a:p>
            <a:pPr>
              <a:buFont typeface="Wingdings" pitchFamily="2" charset="2"/>
              <a:buNone/>
            </a:pPr>
            <a:r>
              <a:rPr lang="nb-NO" altLang="nb-NO" dirty="0" smtClean="0"/>
              <a:t>Reklamere for grunnkurs 1 ved behov for </a:t>
            </a:r>
            <a:r>
              <a:rPr lang="nb-NO" altLang="nb-NO" dirty="0" err="1" smtClean="0"/>
              <a:t>detaljekunnskap</a:t>
            </a:r>
            <a:endParaRPr lang="nb-NO" altLang="nb-NO" dirty="0" smtClean="0"/>
          </a:p>
          <a:p>
            <a:pPr>
              <a:buFont typeface="Wingdings" pitchFamily="2" charset="2"/>
              <a:buNone/>
            </a:pPr>
            <a:endParaRPr lang="nb-NO" altLang="nb-NO" dirty="0" smtClean="0"/>
          </a:p>
          <a:p>
            <a:pPr>
              <a:buFont typeface="Wingdings" pitchFamily="2" charset="2"/>
              <a:buNone/>
            </a:pPr>
            <a:r>
              <a:rPr lang="nb-NO" altLang="nb-NO" dirty="0" smtClean="0"/>
              <a:t>Metode:  Forelesning.</a:t>
            </a:r>
          </a:p>
        </p:txBody>
      </p:sp>
      <p:sp>
        <p:nvSpPr>
          <p:cNvPr id="58372" name="Plassholder for lysbilde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0113" eaLnBrk="0" hangingPunct="0">
              <a:spcBef>
                <a:spcPct val="30000"/>
              </a:spcBef>
              <a:defRPr sz="1200">
                <a:solidFill>
                  <a:schemeClr val="tx1"/>
                </a:solidFill>
                <a:latin typeface="Calibri" pitchFamily="34" charset="0"/>
              </a:defRPr>
            </a:lvl1pPr>
            <a:lvl2pPr marL="742950" indent="-285750" defTabSz="900113" eaLnBrk="0" hangingPunct="0">
              <a:spcBef>
                <a:spcPct val="30000"/>
              </a:spcBef>
              <a:defRPr sz="1200">
                <a:solidFill>
                  <a:schemeClr val="tx1"/>
                </a:solidFill>
                <a:latin typeface="Calibri" pitchFamily="34" charset="0"/>
              </a:defRPr>
            </a:lvl2pPr>
            <a:lvl3pPr marL="1143000" indent="-228600" defTabSz="900113" eaLnBrk="0" hangingPunct="0">
              <a:spcBef>
                <a:spcPct val="30000"/>
              </a:spcBef>
              <a:defRPr sz="1200">
                <a:solidFill>
                  <a:schemeClr val="tx1"/>
                </a:solidFill>
                <a:latin typeface="Calibri" pitchFamily="34" charset="0"/>
              </a:defRPr>
            </a:lvl3pPr>
            <a:lvl4pPr marL="1600200" indent="-228600" defTabSz="900113" eaLnBrk="0" hangingPunct="0">
              <a:spcBef>
                <a:spcPct val="30000"/>
              </a:spcBef>
              <a:defRPr sz="1200">
                <a:solidFill>
                  <a:schemeClr val="tx1"/>
                </a:solidFill>
                <a:latin typeface="Calibri" pitchFamily="34" charset="0"/>
              </a:defRPr>
            </a:lvl4pPr>
            <a:lvl5pPr marL="2057400" indent="-228600" defTabSz="900113" eaLnBrk="0" hangingPunct="0">
              <a:spcBef>
                <a:spcPct val="30000"/>
              </a:spcBef>
              <a:defRPr sz="1200">
                <a:solidFill>
                  <a:schemeClr val="tx1"/>
                </a:solidFill>
                <a:latin typeface="Calibri" pitchFamily="34" charset="0"/>
              </a:defRPr>
            </a:lvl5pPr>
            <a:lvl6pPr marL="2514600" indent="-228600" defTabSz="900113" eaLnBrk="0" fontAlgn="base" hangingPunct="0">
              <a:spcBef>
                <a:spcPct val="30000"/>
              </a:spcBef>
              <a:spcAft>
                <a:spcPct val="0"/>
              </a:spcAft>
              <a:defRPr sz="1200">
                <a:solidFill>
                  <a:schemeClr val="tx1"/>
                </a:solidFill>
                <a:latin typeface="Calibri" pitchFamily="34" charset="0"/>
              </a:defRPr>
            </a:lvl6pPr>
            <a:lvl7pPr marL="2971800" indent="-228600" defTabSz="900113" eaLnBrk="0" fontAlgn="base" hangingPunct="0">
              <a:spcBef>
                <a:spcPct val="30000"/>
              </a:spcBef>
              <a:spcAft>
                <a:spcPct val="0"/>
              </a:spcAft>
              <a:defRPr sz="1200">
                <a:solidFill>
                  <a:schemeClr val="tx1"/>
                </a:solidFill>
                <a:latin typeface="Calibri" pitchFamily="34" charset="0"/>
              </a:defRPr>
            </a:lvl7pPr>
            <a:lvl8pPr marL="3429000" indent="-228600" defTabSz="900113" eaLnBrk="0" fontAlgn="base" hangingPunct="0">
              <a:spcBef>
                <a:spcPct val="30000"/>
              </a:spcBef>
              <a:spcAft>
                <a:spcPct val="0"/>
              </a:spcAft>
              <a:defRPr sz="1200">
                <a:solidFill>
                  <a:schemeClr val="tx1"/>
                </a:solidFill>
                <a:latin typeface="Calibri" pitchFamily="34" charset="0"/>
              </a:defRPr>
            </a:lvl8pPr>
            <a:lvl9pPr marL="3886200" indent="-228600" defTabSz="9001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BF05224-A487-4DAA-ACFF-14707B9C9CD2}" type="slidenum">
              <a:rPr lang="nb-NO" altLang="nb-NO" smtClean="0">
                <a:latin typeface="Arial" charset="0"/>
              </a:rPr>
              <a:pPr eaLnBrk="1" hangingPunct="1">
                <a:spcBef>
                  <a:spcPct val="0"/>
                </a:spcBef>
              </a:pPr>
              <a:t>4</a:t>
            </a:fld>
            <a:endParaRPr lang="nb-NO" altLang="nb-NO"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778250" y="9428164"/>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32" tIns="45064" rIns="90132" bIns="45064" anchor="b"/>
          <a:lstStyle>
            <a:lvl1pPr defTabSz="911225">
              <a:spcBef>
                <a:spcPct val="30000"/>
              </a:spcBef>
              <a:defRPr sz="1200">
                <a:solidFill>
                  <a:schemeClr val="tx1"/>
                </a:solidFill>
                <a:latin typeface="Calibri" pitchFamily="34" charset="0"/>
              </a:defRPr>
            </a:lvl1pPr>
            <a:lvl2pPr marL="742950" indent="-285750" defTabSz="911225">
              <a:spcBef>
                <a:spcPct val="30000"/>
              </a:spcBef>
              <a:defRPr sz="1200">
                <a:solidFill>
                  <a:schemeClr val="tx1"/>
                </a:solidFill>
                <a:latin typeface="Calibri" pitchFamily="34" charset="0"/>
              </a:defRPr>
            </a:lvl2pPr>
            <a:lvl3pPr marL="1143000" indent="-228600" defTabSz="911225">
              <a:spcBef>
                <a:spcPct val="30000"/>
              </a:spcBef>
              <a:defRPr sz="1200">
                <a:solidFill>
                  <a:schemeClr val="tx1"/>
                </a:solidFill>
                <a:latin typeface="Calibri" pitchFamily="34" charset="0"/>
              </a:defRPr>
            </a:lvl3pPr>
            <a:lvl4pPr marL="1600200" indent="-228600" defTabSz="911225">
              <a:spcBef>
                <a:spcPct val="30000"/>
              </a:spcBef>
              <a:defRPr sz="1200">
                <a:solidFill>
                  <a:schemeClr val="tx1"/>
                </a:solidFill>
                <a:latin typeface="Calibri" pitchFamily="34" charset="0"/>
              </a:defRPr>
            </a:lvl4pPr>
            <a:lvl5pPr marL="2057400" indent="-228600" defTabSz="911225">
              <a:spcBef>
                <a:spcPct val="30000"/>
              </a:spcBef>
              <a:defRPr sz="1200">
                <a:solidFill>
                  <a:schemeClr val="tx1"/>
                </a:solidFill>
                <a:latin typeface="Calibri" pitchFamily="34" charset="0"/>
              </a:defRPr>
            </a:lvl5pPr>
            <a:lvl6pPr marL="2514600" indent="-228600" defTabSz="911225" eaLnBrk="0" fontAlgn="base" hangingPunct="0">
              <a:spcBef>
                <a:spcPct val="30000"/>
              </a:spcBef>
              <a:spcAft>
                <a:spcPct val="0"/>
              </a:spcAft>
              <a:defRPr sz="1200">
                <a:solidFill>
                  <a:schemeClr val="tx1"/>
                </a:solidFill>
                <a:latin typeface="Calibri" pitchFamily="34" charset="0"/>
              </a:defRPr>
            </a:lvl6pPr>
            <a:lvl7pPr marL="2971800" indent="-228600" defTabSz="911225" eaLnBrk="0" fontAlgn="base" hangingPunct="0">
              <a:spcBef>
                <a:spcPct val="30000"/>
              </a:spcBef>
              <a:spcAft>
                <a:spcPct val="0"/>
              </a:spcAft>
              <a:defRPr sz="1200">
                <a:solidFill>
                  <a:schemeClr val="tx1"/>
                </a:solidFill>
                <a:latin typeface="Calibri" pitchFamily="34" charset="0"/>
              </a:defRPr>
            </a:lvl7pPr>
            <a:lvl8pPr marL="3429000" indent="-228600" defTabSz="911225" eaLnBrk="0" fontAlgn="base" hangingPunct="0">
              <a:spcBef>
                <a:spcPct val="30000"/>
              </a:spcBef>
              <a:spcAft>
                <a:spcPct val="0"/>
              </a:spcAft>
              <a:defRPr sz="1200">
                <a:solidFill>
                  <a:schemeClr val="tx1"/>
                </a:solidFill>
                <a:latin typeface="Calibri" pitchFamily="34" charset="0"/>
              </a:defRPr>
            </a:lvl8pPr>
            <a:lvl9pPr marL="3886200" indent="-228600" defTabSz="911225"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B8F490F1-4444-4A5D-8779-B47235E524D8}" type="slidenum">
              <a:rPr lang="nb-NO" altLang="nb-NO">
                <a:latin typeface="Arial" charset="0"/>
              </a:rPr>
              <a:pPr algn="r" eaLnBrk="1" hangingPunct="1">
                <a:spcBef>
                  <a:spcPct val="0"/>
                </a:spcBef>
              </a:pPr>
              <a:t>5</a:t>
            </a:fld>
            <a:endParaRPr lang="nb-NO" altLang="nb-NO" dirty="0">
              <a:latin typeface="Arial" charset="0"/>
            </a:endParaRPr>
          </a:p>
        </p:txBody>
      </p:sp>
      <p:sp>
        <p:nvSpPr>
          <p:cNvPr id="35843" name="Rectangle 2"/>
          <p:cNvSpPr>
            <a:spLocks noGrp="1" noRot="1" noChangeAspect="1" noChangeArrowheads="1" noTextEdit="1"/>
          </p:cNvSpPr>
          <p:nvPr>
            <p:ph type="sldImg"/>
          </p:nvPr>
        </p:nvSpPr>
        <p:spPr bwMode="auto">
          <a:xfrm>
            <a:off x="852488" y="744538"/>
            <a:ext cx="4964112"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132" tIns="45064" rIns="90132" bIns="45064" numCol="1" anchor="t" anchorCtr="0" compatLnSpc="1">
            <a:prstTxWarp prst="textNoShape">
              <a:avLst/>
            </a:prstTxWarp>
          </a:bodyPr>
          <a:lstStyle/>
          <a:p>
            <a:r>
              <a:rPr lang="nb-NO" altLang="nb-NO" dirty="0" smtClean="0"/>
              <a:t>Hvilke gevinster kan gode sykefraværsrutiner gi på ditt arbeidssted:</a:t>
            </a:r>
          </a:p>
          <a:p>
            <a:r>
              <a:rPr lang="nb-NO" altLang="nb-NO" dirty="0" smtClean="0"/>
              <a:t>For den sykmeldte, arbeidsgiver, kollegaer, andre?</a:t>
            </a:r>
          </a:p>
          <a:p>
            <a:endParaRPr lang="nb-NO" altLang="nb-NO" dirty="0" smtClean="0"/>
          </a:p>
          <a:p>
            <a:r>
              <a:rPr lang="nb-NO" altLang="nb-NO" dirty="0" smtClean="0"/>
              <a:t>Hva kan konsekvensene være viss rutinene ikke er gode nok eller ikke følges:</a:t>
            </a:r>
          </a:p>
          <a:p>
            <a:r>
              <a:rPr lang="nb-NO" altLang="nb-NO" dirty="0" smtClean="0"/>
              <a:t>For</a:t>
            </a:r>
            <a:r>
              <a:rPr lang="nb-NO" altLang="nb-NO" baseline="0" dirty="0" smtClean="0"/>
              <a:t> den sykmeldte, arbeidsgiver, kollegaer, andre</a:t>
            </a:r>
            <a:endParaRPr lang="nb-NO" altLang="nb-NO"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04875" eaLnBrk="0" hangingPunct="0">
              <a:spcBef>
                <a:spcPct val="30000"/>
              </a:spcBef>
              <a:defRPr sz="1200">
                <a:solidFill>
                  <a:schemeClr val="tx1"/>
                </a:solidFill>
                <a:latin typeface="Arial" pitchFamily="34" charset="0"/>
              </a:defRPr>
            </a:lvl1pPr>
            <a:lvl2pPr marL="746125" indent="-287338" defTabSz="904875" eaLnBrk="0" hangingPunct="0">
              <a:spcBef>
                <a:spcPct val="30000"/>
              </a:spcBef>
              <a:defRPr sz="1200">
                <a:solidFill>
                  <a:schemeClr val="tx1"/>
                </a:solidFill>
                <a:latin typeface="Arial" pitchFamily="34" charset="0"/>
              </a:defRPr>
            </a:lvl2pPr>
            <a:lvl3pPr marL="1149350" indent="-228600" defTabSz="904875" eaLnBrk="0" hangingPunct="0">
              <a:spcBef>
                <a:spcPct val="30000"/>
              </a:spcBef>
              <a:defRPr sz="1200">
                <a:solidFill>
                  <a:schemeClr val="tx1"/>
                </a:solidFill>
                <a:latin typeface="Arial" pitchFamily="34" charset="0"/>
              </a:defRPr>
            </a:lvl3pPr>
            <a:lvl4pPr marL="1609725" indent="-228600" defTabSz="904875" eaLnBrk="0" hangingPunct="0">
              <a:spcBef>
                <a:spcPct val="30000"/>
              </a:spcBef>
              <a:defRPr sz="1200">
                <a:solidFill>
                  <a:schemeClr val="tx1"/>
                </a:solidFill>
                <a:latin typeface="Arial" pitchFamily="34" charset="0"/>
              </a:defRPr>
            </a:lvl4pPr>
            <a:lvl5pPr marL="2068513" indent="-228600" defTabSz="904875" eaLnBrk="0" hangingPunct="0">
              <a:spcBef>
                <a:spcPct val="30000"/>
              </a:spcBef>
              <a:defRPr sz="1200">
                <a:solidFill>
                  <a:schemeClr val="tx1"/>
                </a:solidFill>
                <a:latin typeface="Arial" pitchFamily="34" charset="0"/>
              </a:defRPr>
            </a:lvl5pPr>
            <a:lvl6pPr marL="2525713" indent="-228600" defTabSz="904875" eaLnBrk="0" fontAlgn="base" hangingPunct="0">
              <a:spcBef>
                <a:spcPct val="30000"/>
              </a:spcBef>
              <a:spcAft>
                <a:spcPct val="0"/>
              </a:spcAft>
              <a:defRPr sz="1200">
                <a:solidFill>
                  <a:schemeClr val="tx1"/>
                </a:solidFill>
                <a:latin typeface="Arial" pitchFamily="34" charset="0"/>
              </a:defRPr>
            </a:lvl6pPr>
            <a:lvl7pPr marL="2982913" indent="-228600" defTabSz="904875" eaLnBrk="0" fontAlgn="base" hangingPunct="0">
              <a:spcBef>
                <a:spcPct val="30000"/>
              </a:spcBef>
              <a:spcAft>
                <a:spcPct val="0"/>
              </a:spcAft>
              <a:defRPr sz="1200">
                <a:solidFill>
                  <a:schemeClr val="tx1"/>
                </a:solidFill>
                <a:latin typeface="Arial" pitchFamily="34" charset="0"/>
              </a:defRPr>
            </a:lvl7pPr>
            <a:lvl8pPr marL="3440113" indent="-228600" defTabSz="904875" eaLnBrk="0" fontAlgn="base" hangingPunct="0">
              <a:spcBef>
                <a:spcPct val="30000"/>
              </a:spcBef>
              <a:spcAft>
                <a:spcPct val="0"/>
              </a:spcAft>
              <a:defRPr sz="1200">
                <a:solidFill>
                  <a:schemeClr val="tx1"/>
                </a:solidFill>
                <a:latin typeface="Arial" pitchFamily="34" charset="0"/>
              </a:defRPr>
            </a:lvl8pPr>
            <a:lvl9pPr marL="3897313" indent="-228600" defTabSz="90487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28BB4A5D-B1AE-4707-85C6-9D23C7F73832}" type="slidenum">
              <a:rPr lang="nb-NO" altLang="nb-NO" smtClean="0"/>
              <a:pPr eaLnBrk="1" hangingPunct="1">
                <a:spcBef>
                  <a:spcPct val="0"/>
                </a:spcBef>
              </a:pPr>
              <a:t>6</a:t>
            </a:fld>
            <a:endParaRPr lang="nb-NO" altLang="nb-NO" smtClean="0"/>
          </a:p>
        </p:txBody>
      </p:sp>
      <p:sp>
        <p:nvSpPr>
          <p:cNvPr id="43011" name="Rectangle 2"/>
          <p:cNvSpPr>
            <a:spLocks noGrp="1" noRot="1" noChangeAspect="1" noChangeArrowheads="1" noTextEdit="1"/>
          </p:cNvSpPr>
          <p:nvPr>
            <p:ph type="sldImg"/>
          </p:nvPr>
        </p:nvSpPr>
        <p:spPr>
          <a:xfrm>
            <a:off x="904875" y="766763"/>
            <a:ext cx="4897438" cy="3673475"/>
          </a:xfrm>
          <a:ln/>
        </p:spPr>
      </p:sp>
      <p:sp>
        <p:nvSpPr>
          <p:cNvPr id="43012" name="Rectangle 3"/>
          <p:cNvSpPr>
            <a:spLocks noGrp="1" noChangeArrowheads="1"/>
          </p:cNvSpPr>
          <p:nvPr>
            <p:ph type="body" idx="1"/>
          </p:nvPr>
        </p:nvSpPr>
        <p:spPr>
          <a:xfrm>
            <a:off x="915991" y="4749803"/>
            <a:ext cx="4876800" cy="4443414"/>
          </a:xfrm>
          <a:noFill/>
        </p:spPr>
        <p:txBody>
          <a:bodyPr/>
          <a:lstStyle/>
          <a:p>
            <a:pPr eaLnBrk="1" hangingPunct="1"/>
            <a:r>
              <a:rPr lang="nb-NO" altLang="nb-NO" b="1" dirty="0" smtClean="0">
                <a:latin typeface="Arial" pitchFamily="34" charset="0"/>
              </a:rPr>
              <a:t>Når utløses tilretteleggingsplikten?</a:t>
            </a:r>
          </a:p>
          <a:p>
            <a:pPr eaLnBrk="1" hangingPunct="1"/>
            <a:endParaRPr lang="nb-NO" altLang="nb-NO" b="1" dirty="0" smtClean="0">
              <a:latin typeface="Arial" pitchFamily="34" charset="0"/>
            </a:endParaRPr>
          </a:p>
          <a:p>
            <a:pPr eaLnBrk="1" hangingPunct="1"/>
            <a:r>
              <a:rPr lang="nb-NO" altLang="nb-NO" b="1" dirty="0" smtClean="0">
                <a:latin typeface="Arial" pitchFamily="34" charset="0"/>
              </a:rPr>
              <a:t>Mål: Forståelse for § 4-6 når det gjelder hvem den omfatter, krav til årsak, og formål.</a:t>
            </a:r>
          </a:p>
          <a:p>
            <a:pPr eaLnBrk="1" hangingPunct="1"/>
            <a:r>
              <a:rPr lang="nb-NO" altLang="nb-NO" b="1" dirty="0" smtClean="0">
                <a:latin typeface="Arial" pitchFamily="34" charset="0"/>
              </a:rPr>
              <a:t>Metode: Gjennomgang av lovteksten.</a:t>
            </a:r>
          </a:p>
          <a:p>
            <a:pPr eaLnBrk="1" hangingPunct="1"/>
            <a:r>
              <a:rPr lang="nb-NO" altLang="nb-NO" dirty="0" smtClean="0">
                <a:latin typeface="Arial" pitchFamily="34" charset="0"/>
              </a:rPr>
              <a:t>Uansett årsak, i prinsippet også private årsaker så lenge det fører til</a:t>
            </a:r>
          </a:p>
          <a:p>
            <a:pPr eaLnBrk="1" hangingPunct="1"/>
            <a:r>
              <a:rPr lang="nb-NO" altLang="nb-NO" dirty="0" smtClean="0">
                <a:latin typeface="Arial" pitchFamily="34" charset="0"/>
              </a:rPr>
              <a:t>redusert arbeidsevne og behov for tilrettelegging på arbeidsplassen</a:t>
            </a:r>
            <a:endParaRPr lang="nb-NO" altLang="nb-NO" b="1" dirty="0" smtClean="0">
              <a:solidFill>
                <a:schemeClr val="bg2"/>
              </a:solidFill>
              <a:latin typeface="Arial" pitchFamily="34" charset="0"/>
            </a:endParaRPr>
          </a:p>
          <a:p>
            <a:pPr eaLnBrk="1" hangingPunct="1"/>
            <a:endParaRPr lang="nb-NO" altLang="nb-NO" dirty="0" smtClean="0">
              <a:latin typeface="Arial" pitchFamily="34" charset="0"/>
            </a:endParaRPr>
          </a:p>
          <a:p>
            <a:pPr eaLnBrk="1" hangingPunct="1"/>
            <a:r>
              <a:rPr lang="nb-NO" altLang="nb-NO" dirty="0" smtClean="0">
                <a:latin typeface="Arial" pitchFamily="34" charset="0"/>
              </a:rPr>
              <a:t>Presisering av §4-6.</a:t>
            </a:r>
          </a:p>
          <a:p>
            <a:pPr eaLnBrk="1" hangingPunct="1"/>
            <a:r>
              <a:rPr lang="nb-NO" altLang="nb-NO" b="1" dirty="0" smtClean="0">
                <a:latin typeface="Arial" pitchFamily="34" charset="0"/>
              </a:rPr>
              <a:t>Hva er redusert arbeidsevne?</a:t>
            </a:r>
            <a:r>
              <a:rPr lang="nb-NO" altLang="nb-NO" dirty="0" smtClean="0">
                <a:latin typeface="Arial" pitchFamily="34" charset="0"/>
              </a:rPr>
              <a:t> Ikke nødvendigvis funksjonshemmet/syk.</a:t>
            </a:r>
          </a:p>
          <a:p>
            <a:pPr eaLnBrk="1" hangingPunct="1"/>
            <a:r>
              <a:rPr lang="nb-NO" altLang="nb-NO" dirty="0" smtClean="0">
                <a:latin typeface="Arial" pitchFamily="34" charset="0"/>
              </a:rPr>
              <a:t>Presisere midlertidig og varig – hva innebærer det, og hvem omfatter det?</a:t>
            </a:r>
          </a:p>
          <a:p>
            <a:pPr eaLnBrk="1" hangingPunct="1"/>
            <a:r>
              <a:rPr lang="nb-NO" altLang="nb-NO" dirty="0" smtClean="0">
                <a:latin typeface="Arial" pitchFamily="34" charset="0"/>
              </a:rPr>
              <a:t>Gjelder både skader forårsaket av/på jobb, og i privat.</a:t>
            </a:r>
          </a:p>
          <a:p>
            <a:pPr eaLnBrk="1" hangingPunct="1"/>
            <a:r>
              <a:rPr lang="nb-NO" altLang="nb-NO" dirty="0" smtClean="0">
                <a:latin typeface="Arial" pitchFamily="34" charset="0"/>
              </a:rPr>
              <a:t>Poenget er funksjonsevne, ikke </a:t>
            </a:r>
            <a:r>
              <a:rPr lang="nb-NO" altLang="nb-NO" dirty="0" err="1" smtClean="0">
                <a:latin typeface="Arial" pitchFamily="34" charset="0"/>
              </a:rPr>
              <a:t>årsaksfokus</a:t>
            </a:r>
            <a:r>
              <a:rPr lang="nb-NO" altLang="nb-NO" dirty="0" smtClean="0">
                <a:latin typeface="Arial" pitchFamily="34" charset="0"/>
              </a:rPr>
              <a:t>.</a:t>
            </a:r>
          </a:p>
          <a:p>
            <a:pPr eaLnBrk="1" hangingPunct="1"/>
            <a:endParaRPr lang="nb-NO" altLang="nb-NO" dirty="0" smtClean="0">
              <a:latin typeface="Arial" pitchFamily="34" charset="0"/>
            </a:endParaRPr>
          </a:p>
          <a:p>
            <a:pPr eaLnBrk="1" hangingPunct="1"/>
            <a:r>
              <a:rPr lang="nb-NO" altLang="nb-NO" b="1" dirty="0" smtClean="0">
                <a:latin typeface="Arial" pitchFamily="34" charset="0"/>
              </a:rPr>
              <a:t>Om Pliktens formål om å beholde eller få et passende arbeid (Omplasseringsplikten):</a:t>
            </a:r>
          </a:p>
          <a:p>
            <a:pPr eaLnBrk="1" hangingPunct="1"/>
            <a:r>
              <a:rPr lang="nb-NO" altLang="nb-NO" dirty="0" smtClean="0">
                <a:latin typeface="Arial" pitchFamily="34" charset="0"/>
              </a:rPr>
              <a:t>Note til § 4-6 (1) ved Rune Ytre-Arna</a:t>
            </a:r>
            <a:endParaRPr lang="nb-NO" altLang="nb-NO" i="1" dirty="0" smtClean="0">
              <a:latin typeface="Arial" pitchFamily="34" charset="0"/>
            </a:endParaRPr>
          </a:p>
          <a:p>
            <a:pPr eaLnBrk="1" hangingPunct="1"/>
            <a:r>
              <a:rPr lang="nb-NO" altLang="nb-NO" i="1" dirty="0" smtClean="0">
                <a:latin typeface="Arial" pitchFamily="34" charset="0"/>
              </a:rPr>
              <a:t>Tilretteleggingskravet er vidtrekkende, men ikke absolutt; det skal legges til rette </a:t>
            </a:r>
            <a:r>
              <a:rPr lang="nb-NO" altLang="nb-NO" i="1" u="sng" dirty="0" smtClean="0">
                <a:latin typeface="Arial" pitchFamily="34" charset="0"/>
              </a:rPr>
              <a:t>«så langt det er mulig».</a:t>
            </a:r>
            <a:r>
              <a:rPr lang="nb-NO" altLang="nb-NO" i="1" dirty="0" smtClean="0">
                <a:latin typeface="Arial" pitchFamily="34" charset="0"/>
              </a:rPr>
              <a:t> Det skal foretas en konkret helhetsvurdering, der virksomhetens art, størrelse, økonomi og arbeidstakers forhold må veies opp mot hverandre. Dersom det viser seg ikke å være mulig å tilrettelegge slik at arbeidstaker kan fortsette i sitt vanlige arbeid, skal arbeidsgiver vurdere omplassering til annet arbeid. Arbeidsgivers plikt går ikke så langt som til å opprette en ny stilling for den aktuelle arbeidstaker, men dersom det er eller blir ledig en passende stilling i virksomheten, skal den tilbys arbeidstakeren hvis vedkommende ellers er skikket for stillingen. Høyesterett har slått fast at omplasseringsplikten ikke innebærer at andre arbeidstakeres rettigheter blir innskrenket, f.eks. ved at de blir pålagt å bytte arbeid, jf. </a:t>
            </a:r>
            <a:r>
              <a:rPr lang="nb-NO" altLang="nb-NO" i="1" dirty="0" err="1" smtClean="0">
                <a:latin typeface="Arial" pitchFamily="34" charset="0"/>
              </a:rPr>
              <a:t>Rt</a:t>
            </a:r>
            <a:r>
              <a:rPr lang="nb-NO" altLang="nb-NO" i="1" dirty="0" smtClean="0">
                <a:latin typeface="Arial" pitchFamily="34" charset="0"/>
              </a:rPr>
              <a:t>. 1995 s. 227. Omplassering er som hovedregel et subsidiært tiltak, jf. første ledd annet punktum. I noen situasjoner foreligger imidlertid en </a:t>
            </a:r>
            <a:r>
              <a:rPr lang="nb-NO" altLang="nb-NO" b="1" i="1" dirty="0" smtClean="0">
                <a:latin typeface="Arial" pitchFamily="34" charset="0"/>
              </a:rPr>
              <a:t>uttrykkelig plikt</a:t>
            </a:r>
            <a:r>
              <a:rPr lang="nb-NO" altLang="nb-NO" i="1" dirty="0" smtClean="0">
                <a:latin typeface="Arial" pitchFamily="34" charset="0"/>
              </a:rPr>
              <a:t> til å foreta omplassering, se særlig </a:t>
            </a:r>
            <a:r>
              <a:rPr lang="nb-NO" altLang="nb-NO" i="1" dirty="0" smtClean="0">
                <a:latin typeface="Arial" pitchFamily="34" charset="0"/>
                <a:hlinkClick r:id="rId3"/>
              </a:rPr>
              <a:t>forskrift 30. april 2001 nr. 443</a:t>
            </a:r>
            <a:r>
              <a:rPr lang="nb-NO" altLang="nb-NO" i="1" dirty="0" smtClean="0">
                <a:latin typeface="Arial" pitchFamily="34" charset="0"/>
              </a:rPr>
              <a:t> om vern mot eksponering for kjemikalier på arbeidsplassen (kjemikalieforskriften) </a:t>
            </a:r>
            <a:r>
              <a:rPr lang="nb-NO" altLang="nb-NO" i="1" dirty="0" err="1" smtClean="0">
                <a:latin typeface="Arial" pitchFamily="34" charset="0"/>
                <a:hlinkClick r:id="rId4"/>
              </a:rPr>
              <a:t>kap</a:t>
            </a:r>
            <a:r>
              <a:rPr lang="nb-NO" altLang="nb-NO" i="1" dirty="0" smtClean="0">
                <a:latin typeface="Arial" pitchFamily="34" charset="0"/>
                <a:hlinkClick r:id="rId4"/>
              </a:rPr>
              <a:t>. IX</a:t>
            </a:r>
            <a:r>
              <a:rPr lang="nb-NO" altLang="nb-NO" dirty="0" smtClean="0">
                <a:latin typeface="Arial" pitchFamily="34" charset="0"/>
              </a:rPr>
              <a:t>.</a:t>
            </a:r>
          </a:p>
          <a:p>
            <a:pPr eaLnBrk="1" hangingPunct="1"/>
            <a:endParaRPr lang="nb-NO" altLang="nb-NO" dirty="0" smtClean="0">
              <a:latin typeface="Arial" pitchFamily="34" charset="0"/>
            </a:endParaRPr>
          </a:p>
          <a:p>
            <a:pPr eaLnBrk="1" hangingPunct="1"/>
            <a:endParaRPr lang="nb-NO" altLang="nb-NO"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04875" eaLnBrk="0" hangingPunct="0">
              <a:spcBef>
                <a:spcPct val="30000"/>
              </a:spcBef>
              <a:defRPr sz="1200">
                <a:solidFill>
                  <a:schemeClr val="tx1"/>
                </a:solidFill>
                <a:latin typeface="Arial" charset="0"/>
              </a:defRPr>
            </a:lvl1pPr>
            <a:lvl2pPr marL="746125" indent="-287338" defTabSz="904875" eaLnBrk="0" hangingPunct="0">
              <a:spcBef>
                <a:spcPct val="30000"/>
              </a:spcBef>
              <a:defRPr sz="1200">
                <a:solidFill>
                  <a:schemeClr val="tx1"/>
                </a:solidFill>
                <a:latin typeface="Arial" charset="0"/>
              </a:defRPr>
            </a:lvl2pPr>
            <a:lvl3pPr marL="1149350" indent="-228600" defTabSz="904875" eaLnBrk="0" hangingPunct="0">
              <a:spcBef>
                <a:spcPct val="30000"/>
              </a:spcBef>
              <a:defRPr sz="1200">
                <a:solidFill>
                  <a:schemeClr val="tx1"/>
                </a:solidFill>
                <a:latin typeface="Arial" charset="0"/>
              </a:defRPr>
            </a:lvl3pPr>
            <a:lvl4pPr marL="1609725" indent="-228600" defTabSz="904875" eaLnBrk="0" hangingPunct="0">
              <a:spcBef>
                <a:spcPct val="30000"/>
              </a:spcBef>
              <a:defRPr sz="1200">
                <a:solidFill>
                  <a:schemeClr val="tx1"/>
                </a:solidFill>
                <a:latin typeface="Arial" charset="0"/>
              </a:defRPr>
            </a:lvl4pPr>
            <a:lvl5pPr marL="2068513" indent="-228600" defTabSz="904875" eaLnBrk="0" hangingPunct="0">
              <a:spcBef>
                <a:spcPct val="30000"/>
              </a:spcBef>
              <a:defRPr sz="1200">
                <a:solidFill>
                  <a:schemeClr val="tx1"/>
                </a:solidFill>
                <a:latin typeface="Arial" charset="0"/>
              </a:defRPr>
            </a:lvl5pPr>
            <a:lvl6pPr marL="2525713" indent="-228600" defTabSz="904875" eaLnBrk="0" fontAlgn="base" hangingPunct="0">
              <a:spcBef>
                <a:spcPct val="30000"/>
              </a:spcBef>
              <a:spcAft>
                <a:spcPct val="0"/>
              </a:spcAft>
              <a:defRPr sz="1200">
                <a:solidFill>
                  <a:schemeClr val="tx1"/>
                </a:solidFill>
                <a:latin typeface="Arial" charset="0"/>
              </a:defRPr>
            </a:lvl6pPr>
            <a:lvl7pPr marL="2982913" indent="-228600" defTabSz="904875" eaLnBrk="0" fontAlgn="base" hangingPunct="0">
              <a:spcBef>
                <a:spcPct val="30000"/>
              </a:spcBef>
              <a:spcAft>
                <a:spcPct val="0"/>
              </a:spcAft>
              <a:defRPr sz="1200">
                <a:solidFill>
                  <a:schemeClr val="tx1"/>
                </a:solidFill>
                <a:latin typeface="Arial" charset="0"/>
              </a:defRPr>
            </a:lvl7pPr>
            <a:lvl8pPr marL="3440113" indent="-228600" defTabSz="904875" eaLnBrk="0" fontAlgn="base" hangingPunct="0">
              <a:spcBef>
                <a:spcPct val="30000"/>
              </a:spcBef>
              <a:spcAft>
                <a:spcPct val="0"/>
              </a:spcAft>
              <a:defRPr sz="1200">
                <a:solidFill>
                  <a:schemeClr val="tx1"/>
                </a:solidFill>
                <a:latin typeface="Arial" charset="0"/>
              </a:defRPr>
            </a:lvl8pPr>
            <a:lvl9pPr marL="3897313" indent="-228600" defTabSz="904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B39657-6943-49F8-A237-6B184DC6AA93}" type="slidenum">
              <a:rPr lang="nb-NO" altLang="nb-NO" smtClean="0"/>
              <a:pPr eaLnBrk="1" hangingPunct="1">
                <a:spcBef>
                  <a:spcPct val="0"/>
                </a:spcBef>
              </a:pPr>
              <a:t>7</a:t>
            </a:fld>
            <a:endParaRPr lang="nb-NO" altLang="nb-NO" smtClean="0"/>
          </a:p>
        </p:txBody>
      </p:sp>
      <p:sp>
        <p:nvSpPr>
          <p:cNvPr id="47107" name="Rectangle 2"/>
          <p:cNvSpPr>
            <a:spLocks noGrp="1" noRot="1" noChangeAspect="1" noChangeArrowheads="1" noTextEdit="1"/>
          </p:cNvSpPr>
          <p:nvPr>
            <p:ph type="sldImg"/>
          </p:nvPr>
        </p:nvSpPr>
        <p:spPr>
          <a:xfrm>
            <a:off x="904875" y="766763"/>
            <a:ext cx="4897438" cy="3673475"/>
          </a:xfrm>
          <a:ln/>
        </p:spPr>
      </p:sp>
      <p:sp>
        <p:nvSpPr>
          <p:cNvPr id="47108" name="Rectangle 3"/>
          <p:cNvSpPr>
            <a:spLocks noGrp="1" noChangeArrowheads="1"/>
          </p:cNvSpPr>
          <p:nvPr>
            <p:ph type="body" idx="1"/>
          </p:nvPr>
        </p:nvSpPr>
        <p:spPr>
          <a:xfrm>
            <a:off x="915991" y="4749803"/>
            <a:ext cx="4876800" cy="4443414"/>
          </a:xfrm>
          <a:noFill/>
        </p:spPr>
        <p:txBody>
          <a:bodyPr/>
          <a:lstStyle/>
          <a:p>
            <a:pPr eaLnBrk="1" hangingPunct="1"/>
            <a:r>
              <a:rPr lang="nb-NO" altLang="nb-NO" sz="800" b="1" dirty="0" smtClean="0">
                <a:latin typeface="Times New Roman" pitchFamily="18" charset="0"/>
              </a:rPr>
              <a:t>Vesentlige ulemper for virksomheten og for den ansatte?</a:t>
            </a:r>
          </a:p>
          <a:p>
            <a:pPr eaLnBrk="1" hangingPunct="1"/>
            <a:endParaRPr lang="nb-NO" altLang="nb-NO" sz="800" b="1" dirty="0" smtClean="0">
              <a:latin typeface="Times New Roman" pitchFamily="18" charset="0"/>
            </a:endParaRPr>
          </a:p>
          <a:p>
            <a:pPr eaLnBrk="1" hangingPunct="1"/>
            <a:r>
              <a:rPr lang="nb-NO" altLang="nb-NO" sz="800" b="1" dirty="0" smtClean="0">
                <a:latin typeface="Times New Roman" pitchFamily="18" charset="0"/>
              </a:rPr>
              <a:t>Mål: Forståelse for § 4-6 når det gjelder ..”så langt det er mulig”</a:t>
            </a:r>
          </a:p>
          <a:p>
            <a:pPr eaLnBrk="1" hangingPunct="1"/>
            <a:r>
              <a:rPr lang="nb-NO" altLang="nb-NO" sz="800" b="1" dirty="0" smtClean="0">
                <a:latin typeface="Times New Roman" pitchFamily="18" charset="0"/>
              </a:rPr>
              <a:t>Metode: forelesning og gjennomgang av dom.</a:t>
            </a:r>
          </a:p>
          <a:p>
            <a:pPr eaLnBrk="1" hangingPunct="1"/>
            <a:endParaRPr lang="nb-NO" altLang="nb-NO" sz="800" dirty="0" smtClean="0">
              <a:latin typeface="Times New Roman" pitchFamily="18" charset="0"/>
            </a:endParaRPr>
          </a:p>
          <a:p>
            <a:pPr eaLnBrk="1" hangingPunct="1"/>
            <a:r>
              <a:rPr lang="nb-NO" altLang="nb-NO" sz="800" b="1" dirty="0" smtClean="0">
                <a:latin typeface="Times New Roman" pitchFamily="18" charset="0"/>
              </a:rPr>
              <a:t>OBS: Se dom på side 27 i heftet; Forebygging og oppfølging – to sider av samme sak.</a:t>
            </a:r>
          </a:p>
          <a:p>
            <a:pPr eaLnBrk="1" hangingPunct="1"/>
            <a:r>
              <a:rPr lang="nb-NO" altLang="nb-NO" sz="800" dirty="0" smtClean="0">
                <a:latin typeface="Times New Roman" pitchFamily="18" charset="0"/>
              </a:rPr>
              <a:t>Lagmannsretten satt minstekrav til arbeidsgivers tilretteleggingsplikt: Arbeidsgiver kunne ikke dokumentere at det vare foretatt oppfølging. Retten la til grunn at det ikke var dokumentert  å vurdere bruken av hjelpemidler eller annen tilrettelegging på arbeidsplassen.</a:t>
            </a:r>
          </a:p>
          <a:p>
            <a:pPr eaLnBrk="1" hangingPunct="1"/>
            <a:r>
              <a:rPr lang="nb-NO" altLang="nb-NO" sz="800" u="sng" dirty="0" smtClean="0">
                <a:latin typeface="Times New Roman" pitchFamily="18" charset="0"/>
              </a:rPr>
              <a:t>Presiserer:</a:t>
            </a:r>
            <a:r>
              <a:rPr lang="nb-NO" altLang="nb-NO" sz="800" dirty="0" smtClean="0">
                <a:latin typeface="Times New Roman" pitchFamily="18" charset="0"/>
              </a:rPr>
              <a:t> Man må ta hensyn til arbeidets art, virksomhetens størrelse og økonomiske forutsetninger i denne vurderingen, i tillegg til hvilken grad av redusert arbeidsevne arbeidstakeren har.</a:t>
            </a:r>
          </a:p>
          <a:p>
            <a:pPr eaLnBrk="1" hangingPunct="1"/>
            <a:endParaRPr lang="nb-NO" altLang="nb-NO" sz="800" dirty="0" smtClean="0">
              <a:latin typeface="Times New Roman" pitchFamily="18" charset="0"/>
            </a:endParaRPr>
          </a:p>
          <a:p>
            <a:pPr eaLnBrk="1" hangingPunct="1"/>
            <a:r>
              <a:rPr lang="nb-NO" altLang="nb-NO" sz="800" dirty="0" smtClean="0">
                <a:latin typeface="Times New Roman" pitchFamily="18" charset="0"/>
              </a:rPr>
              <a:t>Leder må holde oversikt over ledige stillinger i virksomheten til enhver tid i forhold til tilretteleggingsarbeidet.</a:t>
            </a:r>
          </a:p>
          <a:p>
            <a:pPr eaLnBrk="1" hangingPunct="1"/>
            <a:r>
              <a:rPr lang="nb-NO" altLang="nb-NO" sz="800" dirty="0" smtClean="0">
                <a:latin typeface="Times New Roman" pitchFamily="18" charset="0"/>
              </a:rPr>
              <a:t>Gode systemer for å holde oversikt over muligheter innen virksomheten, og formidle/legge frem dette til den ansatte. Husk å dokumenter alt du gjør .</a:t>
            </a:r>
          </a:p>
          <a:p>
            <a:pPr eaLnBrk="1" hangingPunct="1"/>
            <a:r>
              <a:rPr lang="nb-NO" altLang="nb-NO" sz="800" dirty="0" smtClean="0">
                <a:latin typeface="Times New Roman" pitchFamily="18" charset="0"/>
              </a:rPr>
              <a:t>Går ikke så langt som å opprette ny stilling.</a:t>
            </a:r>
          </a:p>
          <a:p>
            <a:pPr eaLnBrk="1" hangingPunct="1"/>
            <a:r>
              <a:rPr lang="nb-NO" altLang="nb-NO" sz="800" dirty="0" smtClean="0">
                <a:latin typeface="Times New Roman" pitchFamily="18" charset="0"/>
              </a:rPr>
              <a:t>Liten kiosk på hjørnet </a:t>
            </a:r>
            <a:r>
              <a:rPr lang="nb-NO" altLang="nb-NO" sz="800" dirty="0" err="1" smtClean="0">
                <a:latin typeface="Times New Roman" pitchFamily="18" charset="0"/>
              </a:rPr>
              <a:t>vs</a:t>
            </a:r>
            <a:r>
              <a:rPr lang="nb-NO" altLang="nb-NO" sz="800" dirty="0" smtClean="0">
                <a:latin typeface="Times New Roman" pitchFamily="18" charset="0"/>
              </a:rPr>
              <a:t> Oslo kommune….</a:t>
            </a:r>
          </a:p>
          <a:p>
            <a:pPr eaLnBrk="1" hangingPunct="1"/>
            <a:r>
              <a:rPr lang="nb-NO" altLang="nb-NO" sz="800" dirty="0" smtClean="0">
                <a:latin typeface="Times New Roman" pitchFamily="18" charset="0"/>
              </a:rPr>
              <a:t>Økonomi – men dette kommer vi tilbake til senere i forhold til hjelpemidler – tilretteleggingstilskudd</a:t>
            </a:r>
          </a:p>
          <a:p>
            <a:pPr eaLnBrk="1" hangingPunct="1"/>
            <a:endParaRPr lang="nb-NO" altLang="nb-NO" sz="800" dirty="0" smtClean="0">
              <a:latin typeface="Times New Roman" pitchFamily="18" charset="0"/>
            </a:endParaRPr>
          </a:p>
          <a:p>
            <a:pPr eaLnBrk="1" hangingPunct="1"/>
            <a:r>
              <a:rPr lang="nb-NO" altLang="nb-NO" sz="1000" dirty="0" smtClean="0"/>
              <a:t>Note til arbeidsmiljøloven §4-6:</a:t>
            </a:r>
          </a:p>
          <a:p>
            <a:pPr eaLnBrk="1" hangingPunct="1"/>
            <a:r>
              <a:rPr lang="nb-NO" altLang="nb-NO" sz="1000" i="1" dirty="0" smtClean="0"/>
              <a:t>Tilretteleggingskravet er vidtrekkende, men ikke absolutt; det skal legges til rette </a:t>
            </a:r>
            <a:r>
              <a:rPr lang="nb-NO" altLang="nb-NO" sz="1000" i="1" u="sng" dirty="0" smtClean="0"/>
              <a:t>«så langt det er mulig».</a:t>
            </a:r>
            <a:r>
              <a:rPr lang="nb-NO" altLang="nb-NO" sz="1000" i="1" dirty="0" smtClean="0"/>
              <a:t> Det skal foretas en konkret helhetsvurdering, der virksomhetens art, størrelse, økonomi og arbeidstakers forhold må veies opp mot hverandre. Dersom det viser seg ikke å være mulig å tilrettelegge slik at arbeidstaker kan fortsette i sitt vanlige arbeid, skal arbeidsgiver vurdere omplassering til annet arbeid. Arbeidsgivers plikt går ikke så langt som til å opprette en ny stilling for den aktuelle arbeidstaker, men dersom det er eller blir ledig en passende stilling i virksomheten, skal den tilbys arbeidstakeren hvis vedkommende ellers er skikket for stillingen. Høyesterett har slått fast at omplasseringsplikten ikke innebærer at andre arbeidstakeres rettigheter blir innskrenket, f.eks. ved at de blir pålagt å bytte arbeid, jf. </a:t>
            </a:r>
            <a:r>
              <a:rPr lang="nb-NO" altLang="nb-NO" sz="1000" i="1" dirty="0" err="1" smtClean="0"/>
              <a:t>Rt</a:t>
            </a:r>
            <a:r>
              <a:rPr lang="nb-NO" altLang="nb-NO" sz="1000" i="1" dirty="0" smtClean="0"/>
              <a:t>. 1995 s. 227. Omplassering er som hovedregel et subsidiært tiltak, jf. første ledd annet punktum. I noen situasjoner foreligger imidlertid en </a:t>
            </a:r>
            <a:r>
              <a:rPr lang="nb-NO" altLang="nb-NO" sz="1000" b="1" i="1" dirty="0" smtClean="0"/>
              <a:t>uttrykkelig plikt</a:t>
            </a:r>
            <a:r>
              <a:rPr lang="nb-NO" altLang="nb-NO" sz="1000" i="1" dirty="0" smtClean="0"/>
              <a:t> til å foreta omplassering, se særlig </a:t>
            </a:r>
            <a:r>
              <a:rPr lang="nb-NO" altLang="nb-NO" sz="1000" i="1" dirty="0" smtClean="0">
                <a:hlinkClick r:id="rId3"/>
              </a:rPr>
              <a:t>forskrift 30. april 2001 nr. 443</a:t>
            </a:r>
            <a:r>
              <a:rPr lang="nb-NO" altLang="nb-NO" sz="1000" i="1" dirty="0" smtClean="0"/>
              <a:t> om vern mot eksponering for kjemikalier på arbeidsplassen (kjemikalieforskriften</a:t>
            </a:r>
            <a:r>
              <a:rPr lang="nb-NO" altLang="nb-NO" sz="1000" dirty="0" smtClean="0"/>
              <a:t> .</a:t>
            </a:r>
          </a:p>
          <a:p>
            <a:pPr eaLnBrk="1" hangingPunct="1"/>
            <a:endParaRPr lang="nb-NO" altLang="nb-NO" sz="1000" dirty="0" smtClean="0"/>
          </a:p>
          <a:p>
            <a:pPr eaLnBrk="1" hangingPunct="1"/>
            <a:endParaRPr lang="nb-NO" altLang="nb-NO" sz="10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850900" y="742950"/>
            <a:ext cx="4965700"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xfrm>
            <a:off x="665166" y="4716466"/>
            <a:ext cx="533876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090" tIns="45545" rIns="91090" bIns="45545" numCol="1" anchor="t" anchorCtr="0" compatLnSpc="1">
            <a:prstTxWarp prst="textNoShape">
              <a:avLst/>
            </a:prstTxWarp>
          </a:bodyPr>
          <a:lstStyle/>
          <a:p>
            <a:r>
              <a:rPr lang="nb-NO" b="1" dirty="0" smtClean="0"/>
              <a:t>§ 2-3. Arbeidstakers medvirkningsplikt </a:t>
            </a:r>
            <a:r>
              <a:rPr lang="nb-NO" b="1" dirty="0" smtClean="0">
                <a:hlinkClick r:id="rId3"/>
              </a:rPr>
              <a:t>(45)</a:t>
            </a:r>
            <a:r>
              <a:rPr lang="nb-NO" b="1" dirty="0" smtClean="0"/>
              <a:t> </a:t>
            </a:r>
          </a:p>
          <a:p>
            <a:r>
              <a:rPr lang="nb-NO" dirty="0" smtClean="0">
                <a:hlinkClick r:id="rId4"/>
              </a:rPr>
              <a:t>Historikk</a:t>
            </a:r>
            <a:endParaRPr lang="nb-NO" dirty="0" smtClean="0"/>
          </a:p>
          <a:p>
            <a:r>
              <a:rPr lang="nb-NO" dirty="0" smtClean="0"/>
              <a:t>  (1) Arbeidstaker skal medvirke ved utforming, gjennomføring og oppfølging av virksomhetens systematiske helse-, miljø- og sikkerhetsarbeid. </a:t>
            </a:r>
            <a:r>
              <a:rPr lang="nb-NO" dirty="0" smtClean="0">
                <a:hlinkClick r:id="rId5"/>
              </a:rPr>
              <a:t>(46)</a:t>
            </a:r>
            <a:r>
              <a:rPr lang="nb-NO" dirty="0" smtClean="0"/>
              <a:t> Arbeidstaker skal delta i det organiserte verne- og miljøarbeidet </a:t>
            </a:r>
            <a:r>
              <a:rPr lang="nb-NO" dirty="0" smtClean="0">
                <a:hlinkClick r:id="rId6"/>
              </a:rPr>
              <a:t>(47)</a:t>
            </a:r>
            <a:r>
              <a:rPr lang="nb-NO" dirty="0" smtClean="0"/>
              <a:t> i virksomheten og skal aktivt medvirke ved gjennomføring av de tiltak som blir satt i verk for å skape et godt og sikkert arbeidsmiljø. </a:t>
            </a:r>
            <a:r>
              <a:rPr lang="nb-NO" dirty="0" smtClean="0">
                <a:hlinkClick r:id="rId7"/>
              </a:rPr>
              <a:t>(48)</a:t>
            </a:r>
            <a:endParaRPr lang="nb-NO" dirty="0" smtClean="0"/>
          </a:p>
          <a:p>
            <a:r>
              <a:rPr lang="nb-NO" dirty="0" smtClean="0"/>
              <a:t>(2) Arbeidstaker skal: </a:t>
            </a:r>
          </a:p>
          <a:p>
            <a:r>
              <a:rPr lang="nb-NO" dirty="0" smtClean="0"/>
              <a:t>a)   bruke påbudt verneutstyr, vise aktsomhet og ellers medvirke til å hindre ulykker og helseskader, </a:t>
            </a:r>
            <a:r>
              <a:rPr lang="nb-NO" dirty="0" smtClean="0">
                <a:hlinkClick r:id="rId8"/>
              </a:rPr>
              <a:t>(49)</a:t>
            </a:r>
            <a:endParaRPr lang="nb-NO" dirty="0" smtClean="0"/>
          </a:p>
          <a:p>
            <a:r>
              <a:rPr lang="nb-NO" dirty="0" smtClean="0"/>
              <a:t>b)   straks underrette arbeidsgiver og verneombudet og i nødvendig utstrekning andre arbeidstakere når arbeidstakeren blir oppmerksom på feil eller mangler som kan medføre fare for liv eller helse, og vedkommende ikke selv kan rette på forholdet, </a:t>
            </a:r>
            <a:r>
              <a:rPr lang="nb-NO" dirty="0" smtClean="0">
                <a:hlinkClick r:id="rId9"/>
              </a:rPr>
              <a:t>(50)</a:t>
            </a:r>
            <a:endParaRPr lang="nb-NO" dirty="0" smtClean="0"/>
          </a:p>
          <a:p>
            <a:r>
              <a:rPr lang="nb-NO" dirty="0" smtClean="0"/>
              <a:t>c)   avbryte arbeidet dersom arbeidstaker mener at det ikke kan fortsette uten å medføre fare for liv eller helse, </a:t>
            </a:r>
            <a:r>
              <a:rPr lang="nb-NO" dirty="0" smtClean="0">
                <a:hlinkClick r:id="rId10"/>
              </a:rPr>
              <a:t>(51)</a:t>
            </a:r>
            <a:endParaRPr lang="nb-NO" dirty="0" smtClean="0"/>
          </a:p>
          <a:p>
            <a:r>
              <a:rPr lang="nb-NO" dirty="0" smtClean="0"/>
              <a:t>d)   sørge for at arbeidsgiver eller verneombudet blir underrettet så snart arbeidstaker blir kjent med at det forekommer trakassering eller diskriminering på arbeidsplassen, </a:t>
            </a:r>
            <a:r>
              <a:rPr lang="nb-NO" dirty="0" smtClean="0">
                <a:hlinkClick r:id="rId11"/>
              </a:rPr>
              <a:t>(52)</a:t>
            </a:r>
            <a:endParaRPr lang="nb-NO" dirty="0" smtClean="0"/>
          </a:p>
          <a:p>
            <a:r>
              <a:rPr lang="nb-NO" dirty="0" smtClean="0"/>
              <a:t>e)   melde fra til arbeidsgiver dersom arbeidstaker blir skadet i arbeidet eller pådrar seg sykdom som arbeidstaker mener har sin grunn i arbeidet eller forholdene på arbeidsstedet, </a:t>
            </a:r>
            <a:r>
              <a:rPr lang="nb-NO" dirty="0" smtClean="0">
                <a:hlinkClick r:id="rId12"/>
              </a:rPr>
              <a:t>(53)</a:t>
            </a:r>
            <a:endParaRPr lang="nb-NO" dirty="0" smtClean="0"/>
          </a:p>
          <a:p>
            <a:r>
              <a:rPr lang="nb-NO" dirty="0" smtClean="0"/>
              <a:t>f)   medvirke ved utarbeiding og gjennomføring av oppfølgingsplaner ved helt eller delvis fravær fra arbeidet på grunn av ulykke, sykdom, slitasje eller lignende, </a:t>
            </a:r>
            <a:r>
              <a:rPr lang="nb-NO" dirty="0" smtClean="0">
                <a:hlinkClick r:id="rId13"/>
              </a:rPr>
              <a:t>(54)</a:t>
            </a:r>
            <a:endParaRPr lang="nb-NO" dirty="0" smtClean="0"/>
          </a:p>
          <a:p>
            <a:r>
              <a:rPr lang="nb-NO" dirty="0" smtClean="0"/>
              <a:t>g)   delta i dialogmøte etter innkalling fra arbeidsgiver, jf. </a:t>
            </a:r>
            <a:r>
              <a:rPr lang="nb-NO" dirty="0" smtClean="0">
                <a:hlinkClick r:id="rId14"/>
              </a:rPr>
              <a:t>§ 4-6 fjerde ledd</a:t>
            </a:r>
            <a:r>
              <a:rPr lang="nb-NO" dirty="0" smtClean="0"/>
              <a:t>. </a:t>
            </a:r>
            <a:r>
              <a:rPr lang="nb-NO" dirty="0" smtClean="0">
                <a:hlinkClick r:id="rId15"/>
              </a:rPr>
              <a:t>(55)</a:t>
            </a:r>
            <a:endParaRPr lang="nb-NO" dirty="0" smtClean="0"/>
          </a:p>
          <a:p>
            <a:r>
              <a:rPr lang="nb-NO" dirty="0" smtClean="0"/>
              <a:t>h)   rette seg etter påbud fra Arbeidstilsynet. </a:t>
            </a:r>
            <a:r>
              <a:rPr lang="nb-NO" dirty="0" smtClean="0">
                <a:hlinkClick r:id="rId16"/>
              </a:rPr>
              <a:t>(56)</a:t>
            </a:r>
            <a:endParaRPr lang="nb-NO" dirty="0" smtClean="0"/>
          </a:p>
          <a:p>
            <a:r>
              <a:rPr lang="nb-NO" dirty="0" smtClean="0"/>
              <a:t>(3) Arbeidstaker som har til oppgave å lede eller kontrollere andre arbeidstakere, skal påse at hensynet til sikkerhet og helse blir ivaretatt under planleggingen og utførelsen av de arbeidsoppgaver som hører under eget ansvarsområde. </a:t>
            </a:r>
            <a:r>
              <a:rPr lang="nb-NO" dirty="0" smtClean="0">
                <a:hlinkClick r:id="rId17"/>
              </a:rPr>
              <a:t>(57)</a:t>
            </a:r>
            <a:endParaRPr lang="nb-NO" dirty="0" smtClean="0"/>
          </a:p>
          <a:p>
            <a:r>
              <a:rPr lang="nb-NO" dirty="0" smtClean="0"/>
              <a:t>  </a:t>
            </a:r>
          </a:p>
          <a:p>
            <a:pPr eaLnBrk="1" hangingPunct="1"/>
            <a:endParaRPr lang="nb-NO" altLang="nb-NO" b="1"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04875" eaLnBrk="0" hangingPunct="0">
              <a:spcBef>
                <a:spcPct val="30000"/>
              </a:spcBef>
              <a:defRPr sz="1200">
                <a:solidFill>
                  <a:schemeClr val="tx1"/>
                </a:solidFill>
                <a:latin typeface="Arial" charset="0"/>
              </a:defRPr>
            </a:lvl1pPr>
            <a:lvl2pPr marL="746125" indent="-287338" defTabSz="904875" eaLnBrk="0" hangingPunct="0">
              <a:spcBef>
                <a:spcPct val="30000"/>
              </a:spcBef>
              <a:defRPr sz="1200">
                <a:solidFill>
                  <a:schemeClr val="tx1"/>
                </a:solidFill>
                <a:latin typeface="Arial" charset="0"/>
              </a:defRPr>
            </a:lvl2pPr>
            <a:lvl3pPr marL="1149350" indent="-228600" defTabSz="904875" eaLnBrk="0" hangingPunct="0">
              <a:spcBef>
                <a:spcPct val="30000"/>
              </a:spcBef>
              <a:defRPr sz="1200">
                <a:solidFill>
                  <a:schemeClr val="tx1"/>
                </a:solidFill>
                <a:latin typeface="Arial" charset="0"/>
              </a:defRPr>
            </a:lvl3pPr>
            <a:lvl4pPr marL="1609725" indent="-228600" defTabSz="904875" eaLnBrk="0" hangingPunct="0">
              <a:spcBef>
                <a:spcPct val="30000"/>
              </a:spcBef>
              <a:defRPr sz="1200">
                <a:solidFill>
                  <a:schemeClr val="tx1"/>
                </a:solidFill>
                <a:latin typeface="Arial" charset="0"/>
              </a:defRPr>
            </a:lvl4pPr>
            <a:lvl5pPr marL="2068513" indent="-228600" defTabSz="904875" eaLnBrk="0" hangingPunct="0">
              <a:spcBef>
                <a:spcPct val="30000"/>
              </a:spcBef>
              <a:defRPr sz="1200">
                <a:solidFill>
                  <a:schemeClr val="tx1"/>
                </a:solidFill>
                <a:latin typeface="Arial" charset="0"/>
              </a:defRPr>
            </a:lvl5pPr>
            <a:lvl6pPr marL="2525713" indent="-228600" defTabSz="904875" eaLnBrk="0" fontAlgn="base" hangingPunct="0">
              <a:spcBef>
                <a:spcPct val="30000"/>
              </a:spcBef>
              <a:spcAft>
                <a:spcPct val="0"/>
              </a:spcAft>
              <a:defRPr sz="1200">
                <a:solidFill>
                  <a:schemeClr val="tx1"/>
                </a:solidFill>
                <a:latin typeface="Arial" charset="0"/>
              </a:defRPr>
            </a:lvl6pPr>
            <a:lvl7pPr marL="2982913" indent="-228600" defTabSz="904875" eaLnBrk="0" fontAlgn="base" hangingPunct="0">
              <a:spcBef>
                <a:spcPct val="30000"/>
              </a:spcBef>
              <a:spcAft>
                <a:spcPct val="0"/>
              </a:spcAft>
              <a:defRPr sz="1200">
                <a:solidFill>
                  <a:schemeClr val="tx1"/>
                </a:solidFill>
                <a:latin typeface="Arial" charset="0"/>
              </a:defRPr>
            </a:lvl7pPr>
            <a:lvl8pPr marL="3440113" indent="-228600" defTabSz="904875" eaLnBrk="0" fontAlgn="base" hangingPunct="0">
              <a:spcBef>
                <a:spcPct val="30000"/>
              </a:spcBef>
              <a:spcAft>
                <a:spcPct val="0"/>
              </a:spcAft>
              <a:defRPr sz="1200">
                <a:solidFill>
                  <a:schemeClr val="tx1"/>
                </a:solidFill>
                <a:latin typeface="Arial" charset="0"/>
              </a:defRPr>
            </a:lvl8pPr>
            <a:lvl9pPr marL="3897313" indent="-228600" defTabSz="9048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3BA0808-2EAC-493D-B6FC-6351B2369D28}" type="slidenum">
              <a:rPr lang="nb-NO" altLang="nb-NO">
                <a:solidFill>
                  <a:prstClr val="black"/>
                </a:solidFill>
              </a:rPr>
              <a:pPr eaLnBrk="1" hangingPunct="1">
                <a:spcBef>
                  <a:spcPct val="0"/>
                </a:spcBef>
              </a:pPr>
              <a:t>9</a:t>
            </a:fld>
            <a:endParaRPr lang="nb-NO" altLang="nb-NO">
              <a:solidFill>
                <a:prstClr val="black"/>
              </a:solidFill>
            </a:endParaRPr>
          </a:p>
        </p:txBody>
      </p:sp>
      <p:sp>
        <p:nvSpPr>
          <p:cNvPr id="47107" name="Rectangle 2"/>
          <p:cNvSpPr>
            <a:spLocks noGrp="1" noRot="1" noChangeAspect="1" noChangeArrowheads="1" noTextEdit="1"/>
          </p:cNvSpPr>
          <p:nvPr>
            <p:ph type="sldImg"/>
          </p:nvPr>
        </p:nvSpPr>
        <p:spPr>
          <a:xfrm>
            <a:off x="904875" y="766763"/>
            <a:ext cx="4897438" cy="3673475"/>
          </a:xfrm>
          <a:ln/>
        </p:spPr>
      </p:sp>
      <p:sp>
        <p:nvSpPr>
          <p:cNvPr id="47108" name="Rectangle 3"/>
          <p:cNvSpPr>
            <a:spLocks noGrp="1" noChangeArrowheads="1"/>
          </p:cNvSpPr>
          <p:nvPr>
            <p:ph type="body" idx="1"/>
          </p:nvPr>
        </p:nvSpPr>
        <p:spPr>
          <a:xfrm>
            <a:off x="915991" y="4749803"/>
            <a:ext cx="4876800" cy="4443414"/>
          </a:xfrm>
          <a:noFill/>
        </p:spPr>
        <p:txBody>
          <a:bodyPr/>
          <a:lstStyle/>
          <a:p>
            <a:pPr eaLnBrk="1" hangingPunct="1"/>
            <a:r>
              <a:rPr lang="nb-NO" altLang="nb-NO" b="1" dirty="0" smtClean="0">
                <a:solidFill>
                  <a:srgbClr val="C00000"/>
                </a:solidFill>
              </a:rPr>
              <a:t>Mål: Bli kjent med hovedelementene som skal belyses i oppfølgingsplanen.</a:t>
            </a:r>
          </a:p>
          <a:p>
            <a:pPr eaLnBrk="1" hangingPunct="1"/>
            <a:r>
              <a:rPr lang="nb-NO" altLang="nb-NO" b="1" dirty="0" smtClean="0">
                <a:solidFill>
                  <a:srgbClr val="C00000"/>
                </a:solidFill>
              </a:rPr>
              <a:t>Metode: Gjennomgå kulepunktene og reflekterer rundt dem</a:t>
            </a:r>
          </a:p>
          <a:p>
            <a:pPr eaLnBrk="1" hangingPunct="1"/>
            <a:endParaRPr lang="nb-NO" altLang="nb-NO" b="1" dirty="0" smtClean="0">
              <a:solidFill>
                <a:srgbClr val="FF0000"/>
              </a:solidFill>
            </a:endParaRPr>
          </a:p>
          <a:p>
            <a:pPr eaLnBrk="1" hangingPunct="1"/>
            <a:r>
              <a:rPr lang="nb-NO" altLang="nb-NO" dirty="0" smtClean="0"/>
              <a:t>4 uker etter arbeidsmiljøloven,</a:t>
            </a:r>
          </a:p>
          <a:p>
            <a:pPr eaLnBrk="1" hangingPunct="1"/>
            <a:endParaRPr lang="nb-NO" altLang="nb-NO" dirty="0" smtClean="0"/>
          </a:p>
          <a:p>
            <a:pPr eaLnBrk="1" hangingPunct="1"/>
            <a:r>
              <a:rPr lang="nb-NO" altLang="nb-NO" dirty="0" smtClean="0"/>
              <a:t>Husk å starte med planen i god tid. God forankring hos den ansatte. Hyppig oppfølging og revurdering. </a:t>
            </a:r>
          </a:p>
          <a:p>
            <a:pPr eaLnBrk="1" hangingPunct="1"/>
            <a:r>
              <a:rPr lang="nb-NO" altLang="nb-NO" dirty="0" smtClean="0"/>
              <a:t>Hva kan gjennomføres av tiltak. Hvordan skal tiltaket gjennomføres. Konkretiser hva er målet for tiltaket?</a:t>
            </a:r>
          </a:p>
          <a:p>
            <a:pPr eaLnBrk="1" hangingPunct="1"/>
            <a:r>
              <a:rPr lang="nb-NO" altLang="nb-NO" dirty="0" smtClean="0"/>
              <a:t>Fungere tilretteleggingen? Hvis ikke  - hva gjøres da?? Endret tilrettelegging. Nye tiltak. Nye dialoger- hjelp fra; lege, </a:t>
            </a:r>
            <a:r>
              <a:rPr lang="nb-NO" altLang="nb-NO" dirty="0" err="1" smtClean="0"/>
              <a:t>bht</a:t>
            </a:r>
            <a:r>
              <a:rPr lang="nb-NO" altLang="nb-NO" dirty="0" smtClean="0"/>
              <a:t>,…</a:t>
            </a:r>
          </a:p>
          <a:p>
            <a:pPr eaLnBrk="1" hangingPunct="1"/>
            <a:endParaRPr lang="nb-NO" altLang="nb-NO" dirty="0" smtClean="0"/>
          </a:p>
          <a:p>
            <a:pPr eaLnBrk="1" hangingPunct="1"/>
            <a:r>
              <a:rPr lang="nb-NO" altLang="nb-NO" dirty="0" smtClean="0"/>
              <a:t>Vi holder også egne kurs i sykefraværsoppfølging og IOP</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5" name="Rektangel 24"/>
          <p:cNvSpPr/>
          <p:nvPr userDrawn="1"/>
        </p:nvSpPr>
        <p:spPr>
          <a:xfrm>
            <a:off x="0" y="2460972"/>
            <a:ext cx="9144001" cy="3907015"/>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6" name="Rectangle 2"/>
          <p:cNvSpPr txBox="1">
            <a:spLocks noChangeArrowheads="1"/>
          </p:cNvSpPr>
          <p:nvPr userDrawn="1"/>
        </p:nvSpPr>
        <p:spPr bwMode="auto">
          <a:xfrm>
            <a:off x="1411287" y="6282977"/>
            <a:ext cx="6135384" cy="22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lnSpc>
                <a:spcPct val="80000"/>
              </a:lnSpc>
              <a:spcBef>
                <a:spcPct val="0"/>
              </a:spcBef>
              <a:spcAft>
                <a:spcPct val="0"/>
              </a:spcAft>
              <a:defRPr sz="4000" b="1">
                <a:solidFill>
                  <a:schemeClr val="bg1"/>
                </a:solidFill>
                <a:latin typeface="+mj-lt"/>
                <a:ea typeface="+mj-ea"/>
                <a:cs typeface="+mj-cs"/>
              </a:defRPr>
            </a:lvl1pPr>
            <a:lvl2pPr algn="l" rtl="0" fontAlgn="base">
              <a:lnSpc>
                <a:spcPct val="80000"/>
              </a:lnSpc>
              <a:spcBef>
                <a:spcPct val="0"/>
              </a:spcBef>
              <a:spcAft>
                <a:spcPct val="0"/>
              </a:spcAft>
              <a:defRPr sz="2800" b="1">
                <a:solidFill>
                  <a:schemeClr val="tx2"/>
                </a:solidFill>
                <a:latin typeface="Arial" charset="0"/>
              </a:defRPr>
            </a:lvl2pPr>
            <a:lvl3pPr algn="l" rtl="0" fontAlgn="base">
              <a:lnSpc>
                <a:spcPct val="80000"/>
              </a:lnSpc>
              <a:spcBef>
                <a:spcPct val="0"/>
              </a:spcBef>
              <a:spcAft>
                <a:spcPct val="0"/>
              </a:spcAft>
              <a:defRPr sz="2800" b="1">
                <a:solidFill>
                  <a:schemeClr val="tx2"/>
                </a:solidFill>
                <a:latin typeface="Arial" charset="0"/>
              </a:defRPr>
            </a:lvl3pPr>
            <a:lvl4pPr algn="l" rtl="0" fontAlgn="base">
              <a:lnSpc>
                <a:spcPct val="80000"/>
              </a:lnSpc>
              <a:spcBef>
                <a:spcPct val="0"/>
              </a:spcBef>
              <a:spcAft>
                <a:spcPct val="0"/>
              </a:spcAft>
              <a:defRPr sz="2800" b="1">
                <a:solidFill>
                  <a:schemeClr val="tx2"/>
                </a:solidFill>
                <a:latin typeface="Arial" charset="0"/>
              </a:defRPr>
            </a:lvl4pPr>
            <a:lvl5pPr algn="l" rtl="0" fontAlgn="base">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a:lstStyle>
          <a:p>
            <a:endParaRPr lang="nb-NO" sz="1000" kern="0" dirty="0" smtClean="0"/>
          </a:p>
        </p:txBody>
      </p:sp>
      <p:sp>
        <p:nvSpPr>
          <p:cNvPr id="27" name="Plassholder for tekst 2"/>
          <p:cNvSpPr>
            <a:spLocks noGrp="1"/>
          </p:cNvSpPr>
          <p:nvPr>
            <p:ph type="body" sz="quarter" idx="10" hasCustomPrompt="1"/>
          </p:nvPr>
        </p:nvSpPr>
        <p:spPr>
          <a:xfrm>
            <a:off x="504825" y="5438775"/>
            <a:ext cx="4638675" cy="928592"/>
          </a:xfrm>
          <a:prstGeom prst="rect">
            <a:avLst/>
          </a:prstGeom>
        </p:spPr>
        <p:txBody>
          <a:bodyPr anchor="b">
            <a:normAutofit/>
          </a:bodyPr>
          <a:lstStyle>
            <a:lvl1pPr marL="0" indent="0">
              <a:buNone/>
              <a:defRPr sz="1400" b="0" baseline="0">
                <a:solidFill>
                  <a:schemeClr val="bg1"/>
                </a:solidFill>
              </a:defRPr>
            </a:lvl1pPr>
          </a:lstStyle>
          <a:p>
            <a:pPr lvl="0"/>
            <a:r>
              <a:rPr lang="nb-NO" dirty="0" smtClean="0"/>
              <a:t>Dato  //  </a:t>
            </a:r>
            <a:r>
              <a:rPr lang="nb-NO" dirty="0" err="1" smtClean="0"/>
              <a:t>Innholdsansvarlig</a:t>
            </a:r>
            <a:endParaRPr lang="nb-NO" dirty="0"/>
          </a:p>
        </p:txBody>
      </p:sp>
      <p:sp>
        <p:nvSpPr>
          <p:cNvPr id="28" name="Rectangle 2"/>
          <p:cNvSpPr>
            <a:spLocks noGrp="1" noChangeArrowheads="1"/>
          </p:cNvSpPr>
          <p:nvPr>
            <p:ph type="ctrTitle" hasCustomPrompt="1"/>
          </p:nvPr>
        </p:nvSpPr>
        <p:spPr>
          <a:xfrm>
            <a:off x="515938" y="2797835"/>
            <a:ext cx="6130434" cy="1719709"/>
          </a:xfrm>
          <a:prstGeom prst="rect">
            <a:avLst/>
          </a:prstGeom>
        </p:spPr>
        <p:txBody>
          <a:bodyPr anchor="t">
            <a:normAutofit/>
          </a:bodyPr>
          <a:lstStyle>
            <a:lvl1pPr>
              <a:defRPr sz="3400" b="0">
                <a:solidFill>
                  <a:schemeClr val="bg1"/>
                </a:solidFill>
              </a:defRPr>
            </a:lvl1pPr>
          </a:lstStyle>
          <a:p>
            <a:pPr lvl="0"/>
            <a:r>
              <a:rPr lang="nb-NO" noProof="0" dirty="0" smtClean="0"/>
              <a:t>Klikk for å legge til en tittel</a:t>
            </a:r>
          </a:p>
        </p:txBody>
      </p:sp>
      <p:pic>
        <p:nvPicPr>
          <p:cNvPr id="29"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2922"/>
          <a:stretch/>
        </p:blipFill>
        <p:spPr bwMode="auto">
          <a:xfrm>
            <a:off x="3833808" y="4537422"/>
            <a:ext cx="3014662" cy="183056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20865"/>
          <a:stretch/>
        </p:blipFill>
        <p:spPr bwMode="auto">
          <a:xfrm>
            <a:off x="5484013" y="2460972"/>
            <a:ext cx="2524125" cy="390701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7129" b="79949"/>
          <a:stretch/>
        </p:blipFill>
        <p:spPr bwMode="auto">
          <a:xfrm>
            <a:off x="0" y="5378064"/>
            <a:ext cx="829692" cy="98992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77857" b="71268"/>
          <a:stretch/>
        </p:blipFill>
        <p:spPr bwMode="auto">
          <a:xfrm>
            <a:off x="0" y="4949439"/>
            <a:ext cx="667544" cy="1418548"/>
          </a:xfrm>
          <a:prstGeom prst="rect">
            <a:avLst/>
          </a:prstGeom>
          <a:noFill/>
          <a:extLst>
            <a:ext uri="{909E8E84-426E-40DD-AFC4-6F175D3DCCD1}">
              <a14:hiddenFill xmlns:a14="http://schemas.microsoft.com/office/drawing/2010/main">
                <a:solidFill>
                  <a:srgbClr val="FFFFFF"/>
                </a:solidFill>
              </a14:hiddenFill>
            </a:ext>
          </a:extLst>
        </p:spPr>
      </p:pic>
      <p:sp>
        <p:nvSpPr>
          <p:cNvPr id="33" name="Plassholder for bilde 3"/>
          <p:cNvSpPr>
            <a:spLocks noGrp="1" noChangeAspect="1"/>
          </p:cNvSpPr>
          <p:nvPr>
            <p:ph type="pic" sz="quarter" idx="11" hasCustomPrompt="1"/>
          </p:nvPr>
        </p:nvSpPr>
        <p:spPr bwMode="auto">
          <a:xfrm>
            <a:off x="6443137" y="2458306"/>
            <a:ext cx="2703775" cy="390922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09220 h 3909220"/>
              <a:gd name="connsiteX1" fmla="*/ 1393887 w 2407578"/>
              <a:gd name="connsiteY1" fmla="*/ 1588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6008 w 2407578"/>
              <a:gd name="connsiteY1" fmla="*/ 6350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3888 w 2407578"/>
              <a:gd name="connsiteY1" fmla="*/ 3969 h 3909220"/>
              <a:gd name="connsiteX2" fmla="*/ 2407409 w 2407578"/>
              <a:gd name="connsiteY2" fmla="*/ 0 h 3909220"/>
              <a:gd name="connsiteX3" fmla="*/ 2406187 w 2407578"/>
              <a:gd name="connsiteY3" fmla="*/ 3909156 h 3909220"/>
              <a:gd name="connsiteX4" fmla="*/ 0 w 2407578"/>
              <a:gd name="connsiteY4" fmla="*/ 3909220 h 3909220"/>
              <a:gd name="connsiteX0" fmla="*/ 0 w 2407578"/>
              <a:gd name="connsiteY0" fmla="*/ 3909220 h 3909220"/>
              <a:gd name="connsiteX1" fmla="*/ 1393888 w 2407578"/>
              <a:gd name="connsiteY1" fmla="*/ 3969 h 3909220"/>
              <a:gd name="connsiteX2" fmla="*/ 2407409 w 2407578"/>
              <a:gd name="connsiteY2" fmla="*/ 0 h 3909220"/>
              <a:gd name="connsiteX3" fmla="*/ 2406187 w 2407578"/>
              <a:gd name="connsiteY3" fmla="*/ 3909156 h 3909220"/>
              <a:gd name="connsiteX4" fmla="*/ 0 w 2407578"/>
              <a:gd name="connsiteY4" fmla="*/ 3909220 h 3909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7578" h="3909220">
                <a:moveTo>
                  <a:pt x="0" y="3909220"/>
                </a:moveTo>
                <a:lnTo>
                  <a:pt x="1393888" y="3969"/>
                </a:lnTo>
                <a:lnTo>
                  <a:pt x="2407409" y="0"/>
                </a:lnTo>
                <a:cubicBezTo>
                  <a:pt x="2403143" y="1302279"/>
                  <a:pt x="2410453" y="2606877"/>
                  <a:pt x="2406187" y="3909156"/>
                </a:cubicBezTo>
                <a:lnTo>
                  <a:pt x="0" y="3909220"/>
                </a:lnTo>
                <a:close/>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ormAutofit/>
          </a:bodyPr>
          <a:lstStyle>
            <a:lvl1pPr marL="0" indent="0">
              <a:buNone/>
              <a:defRPr sz="900" baseline="0">
                <a:solidFill>
                  <a:schemeClr val="bg1"/>
                </a:solidFill>
              </a:defRPr>
            </a:lvl1pPr>
          </a:lstStyle>
          <a:p>
            <a:r>
              <a:rPr lang="nb-NO" dirty="0" smtClean="0"/>
              <a:t>Klikk på ikonet for å legge til et bilde</a:t>
            </a:r>
            <a:endParaRPr lang="nb-NO" dirty="0"/>
          </a:p>
        </p:txBody>
      </p:sp>
      <p:pic>
        <p:nvPicPr>
          <p:cNvPr id="34" name="Picture 6" descr="F:\F2823_KOM\Felles Filer\Rådgivingseksjonen\Profil og materiell\5. Profil og design\NAV profil\nav_logo\Til mal\nav_farger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915816" y="593725"/>
            <a:ext cx="1383501" cy="87074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F:\F2823_KOM\Felles Filer\Rådgivingseksjonen\Profil og materiell\5. Profil og design\NAV profil\PowerPoint-mal\Med logo\png\ia_logo_symbol.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932040" y="580501"/>
            <a:ext cx="954257" cy="897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72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tel og diagram">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79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2760469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47675" y="781050"/>
            <a:ext cx="7256463" cy="765175"/>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916113"/>
            <a:ext cx="4110038" cy="435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719638" y="1916113"/>
            <a:ext cx="4110037" cy="435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66681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385763" y="1412776"/>
            <a:ext cx="8372475" cy="485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8"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166865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3"/>
          <p:cNvSpPr>
            <a:spLocks noGrp="1" noChangeArrowheads="1"/>
          </p:cNvSpPr>
          <p:nvPr>
            <p:ph idx="1"/>
          </p:nvPr>
        </p:nvSpPr>
        <p:spPr bwMode="auto">
          <a:xfrm>
            <a:off x="385763" y="1405546"/>
            <a:ext cx="5338365" cy="4866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7" name="Plassholder for bilde 6"/>
          <p:cNvSpPr>
            <a:spLocks noGrp="1"/>
          </p:cNvSpPr>
          <p:nvPr>
            <p:ph type="pic" sz="quarter" idx="10" hasCustomPrompt="1"/>
          </p:nvPr>
        </p:nvSpPr>
        <p:spPr>
          <a:xfrm>
            <a:off x="5867400" y="1412776"/>
            <a:ext cx="2902330" cy="4875279"/>
          </a:xfrm>
        </p:spPr>
        <p:txBody>
          <a:bodyPr/>
          <a:lstStyle>
            <a:lvl1pPr marL="0" indent="0">
              <a:buNone/>
              <a:defRPr/>
            </a:lvl1pPr>
          </a:lstStyle>
          <a:p>
            <a:r>
              <a:rPr lang="nb-NO" dirty="0" smtClean="0"/>
              <a:t>Klikk for å legge til et bilde</a:t>
            </a:r>
            <a:endParaRPr lang="nb-NO" dirty="0"/>
          </a:p>
        </p:txBody>
      </p:sp>
    </p:spTree>
    <p:extLst>
      <p:ext uri="{BB962C8B-B14F-4D97-AF65-F5344CB8AC3E}">
        <p14:creationId xmlns:p14="http://schemas.microsoft.com/office/powerpoint/2010/main" val="1422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Rectangle 3"/>
          <p:cNvSpPr>
            <a:spLocks noGrp="1" noChangeArrowheads="1"/>
          </p:cNvSpPr>
          <p:nvPr>
            <p:ph idx="13" hasCustomPrompt="1"/>
          </p:nvPr>
        </p:nvSpPr>
        <p:spPr bwMode="auto">
          <a:xfrm>
            <a:off x="4654282" y="1410353"/>
            <a:ext cx="4114229" cy="69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buFont typeface="Wingdings" panose="05000000000000000000" pitchFamily="2" charset="2"/>
              <a:buNone/>
              <a:defRPr sz="2200">
                <a:latin typeface="Arial" panose="020B0604020202020204" pitchFamily="34" charset="0"/>
                <a:cs typeface="Arial" panose="020B0604020202020204" pitchFamily="34" charset="0"/>
              </a:defRPr>
            </a:lvl1pPr>
            <a:lvl2pPr marL="742950" indent="-285750">
              <a:buFont typeface="Wingdings" panose="05000000000000000000" pitchFamily="2" charset="2"/>
              <a:buChar char="§"/>
              <a:defRPr>
                <a:latin typeface="Arial" panose="020B0604020202020204" pitchFamily="34" charset="0"/>
                <a:cs typeface="Arial" panose="020B0604020202020204" pitchFamily="34" charset="0"/>
              </a:defRPr>
            </a:lvl2pPr>
            <a:lvl3pPr marL="1200150" indent="-285750">
              <a:buFont typeface="Wingdings" panose="05000000000000000000" pitchFamily="2" charset="2"/>
              <a:buChar char="§"/>
              <a:defRPr>
                <a:latin typeface="Arial" panose="020B0604020202020204" pitchFamily="34" charset="0"/>
                <a:cs typeface="Arial" panose="020B0604020202020204" pitchFamily="34" charset="0"/>
              </a:defRPr>
            </a:lvl3pPr>
            <a:lvl4pPr marL="1371600" indent="0">
              <a:buFont typeface="Wingdings" panose="05000000000000000000" pitchFamily="2" charset="2"/>
              <a:buNone/>
              <a:defRPr>
                <a:latin typeface="Arial" panose="020B0604020202020204" pitchFamily="34" charset="0"/>
                <a:cs typeface="Arial" panose="020B0604020202020204" pitchFamily="34" charset="0"/>
              </a:defRPr>
            </a:lvl4pPr>
            <a:lvl5pPr marL="2114550" indent="-285750">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nb-NO" dirty="0" smtClean="0"/>
              <a:t>Klikk for å redigere tekststiler i malen</a:t>
            </a:r>
          </a:p>
        </p:txBody>
      </p:sp>
      <p:sp>
        <p:nvSpPr>
          <p:cNvPr id="8" name="Rectangle 3"/>
          <p:cNvSpPr>
            <a:spLocks noGrp="1" noChangeArrowheads="1"/>
          </p:cNvSpPr>
          <p:nvPr>
            <p:ph idx="12" hasCustomPrompt="1"/>
          </p:nvPr>
        </p:nvSpPr>
        <p:spPr bwMode="auto">
          <a:xfrm>
            <a:off x="385763" y="1414163"/>
            <a:ext cx="4114229" cy="69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buNone/>
              <a:defRPr sz="2200"/>
            </a:lvl1pPr>
            <a:lvl4pPr marL="1371600" indent="0">
              <a:buNone/>
              <a:defRPr/>
            </a:lvl4pPr>
          </a:lstStyle>
          <a:p>
            <a:pPr lvl="0"/>
            <a:r>
              <a:rPr lang="nb-NO" dirty="0" smtClean="0"/>
              <a:t>Klikk for å redigere tekststiler i malen</a:t>
            </a:r>
          </a:p>
        </p:txBody>
      </p:sp>
      <p:sp>
        <p:nvSpPr>
          <p:cNvPr id="10" name="Plassholder for innhold 3"/>
          <p:cNvSpPr>
            <a:spLocks noGrp="1"/>
          </p:cNvSpPr>
          <p:nvPr>
            <p:ph sz="quarter" idx="14"/>
          </p:nvPr>
        </p:nvSpPr>
        <p:spPr>
          <a:xfrm>
            <a:off x="395288" y="2276832"/>
            <a:ext cx="4105275" cy="3991302"/>
          </a:xfrm>
        </p:spPr>
        <p:txBody>
          <a:bodyPr>
            <a:normAutofit/>
          </a:bodyPr>
          <a:lstStyle>
            <a:lvl1pPr>
              <a:defRPr sz="2000"/>
            </a:lvl1pPr>
            <a:lvl2pPr>
              <a:defRPr sz="1800"/>
            </a:lvl2pPr>
            <a:lvl3pPr>
              <a:defRPr sz="1600"/>
            </a:lvl3pPr>
          </a:lstStyle>
          <a:p>
            <a:pPr lvl="0"/>
            <a:r>
              <a:rPr lang="nb-NO" dirty="0" smtClean="0"/>
              <a:t>Klikk for å redigere tekststiler i malen</a:t>
            </a:r>
          </a:p>
          <a:p>
            <a:pPr lvl="1"/>
            <a:r>
              <a:rPr lang="nb-NO" dirty="0" smtClean="0"/>
              <a:t>Andre nivå</a:t>
            </a:r>
          </a:p>
          <a:p>
            <a:pPr lvl="2"/>
            <a:r>
              <a:rPr lang="nb-NO" dirty="0" smtClean="0"/>
              <a:t>Tredje nivå</a:t>
            </a:r>
          </a:p>
        </p:txBody>
      </p:sp>
      <p:sp>
        <p:nvSpPr>
          <p:cNvPr id="11" name="Plassholder for innhold 3"/>
          <p:cNvSpPr>
            <a:spLocks noGrp="1"/>
          </p:cNvSpPr>
          <p:nvPr>
            <p:ph sz="quarter" idx="15"/>
          </p:nvPr>
        </p:nvSpPr>
        <p:spPr>
          <a:xfrm>
            <a:off x="4654282" y="2276872"/>
            <a:ext cx="4105275" cy="3991302"/>
          </a:xfrm>
        </p:spPr>
        <p:txBody>
          <a:bodyPr>
            <a:normAutofit/>
          </a:bodyPr>
          <a:lstStyle>
            <a:lvl1pPr>
              <a:defRPr sz="2000"/>
            </a:lvl1pPr>
            <a:lvl2pPr>
              <a:defRPr sz="1800"/>
            </a:lvl2pPr>
            <a:lvl3pPr>
              <a:defRPr sz="1600"/>
            </a:lvl3pPr>
          </a:lstStyle>
          <a:p>
            <a:pPr lvl="0"/>
            <a:r>
              <a:rPr lang="nb-NO" dirty="0" smtClean="0"/>
              <a:t>Klikk for å redigere tekststiler i malen</a:t>
            </a:r>
          </a:p>
          <a:p>
            <a:pPr lvl="1"/>
            <a:r>
              <a:rPr lang="nb-NO" dirty="0" smtClean="0"/>
              <a:t>Andre nivå</a:t>
            </a:r>
          </a:p>
          <a:p>
            <a:pPr lvl="2"/>
            <a:r>
              <a:rPr lang="nb-NO" dirty="0" smtClean="0"/>
              <a:t>Tredje nivå</a:t>
            </a:r>
          </a:p>
        </p:txBody>
      </p:sp>
      <p:sp>
        <p:nvSpPr>
          <p:cNvPr id="12" name="Rectangle 2"/>
          <p:cNvSpPr>
            <a:spLocks noGrp="1" noChangeArrowheads="1"/>
          </p:cNvSpPr>
          <p:nvPr>
            <p:ph type="title"/>
          </p:nvPr>
        </p:nvSpPr>
        <p:spPr bwMode="auto">
          <a:xfrm>
            <a:off x="378619" y="180975"/>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412196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n overskrif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78619" y="180975"/>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38181795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17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0" name="Plassholder for tekst 19"/>
          <p:cNvSpPr>
            <a:spLocks noGrp="1"/>
          </p:cNvSpPr>
          <p:nvPr>
            <p:ph type="body" sz="quarter" idx="25" hasCustomPrompt="1"/>
          </p:nvPr>
        </p:nvSpPr>
        <p:spPr>
          <a:xfrm>
            <a:off x="385282" y="5837328"/>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1" name="Plassholder for tekst 19"/>
          <p:cNvSpPr>
            <a:spLocks noGrp="1"/>
          </p:cNvSpPr>
          <p:nvPr>
            <p:ph type="body" sz="quarter" idx="26" hasCustomPrompt="1"/>
          </p:nvPr>
        </p:nvSpPr>
        <p:spPr>
          <a:xfrm>
            <a:off x="385282" y="1412776"/>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2" name="Plassholder for tekst 19"/>
          <p:cNvSpPr>
            <a:spLocks noGrp="1"/>
          </p:cNvSpPr>
          <p:nvPr>
            <p:ph type="body" sz="quarter" idx="27" hasCustomPrompt="1"/>
          </p:nvPr>
        </p:nvSpPr>
        <p:spPr>
          <a:xfrm>
            <a:off x="385282" y="5205250"/>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3" name="Plassholder for tekst 19"/>
          <p:cNvSpPr>
            <a:spLocks noGrp="1"/>
          </p:cNvSpPr>
          <p:nvPr>
            <p:ph type="body" sz="quarter" idx="28" hasCustomPrompt="1"/>
          </p:nvPr>
        </p:nvSpPr>
        <p:spPr>
          <a:xfrm>
            <a:off x="385282" y="4573171"/>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4" name="Plassholder for tekst 19"/>
          <p:cNvSpPr>
            <a:spLocks noGrp="1"/>
          </p:cNvSpPr>
          <p:nvPr>
            <p:ph type="body" sz="quarter" idx="29" hasCustomPrompt="1"/>
          </p:nvPr>
        </p:nvSpPr>
        <p:spPr>
          <a:xfrm>
            <a:off x="385282" y="3941092"/>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5" name="Plassholder for tekst 19"/>
          <p:cNvSpPr>
            <a:spLocks noGrp="1"/>
          </p:cNvSpPr>
          <p:nvPr>
            <p:ph type="body" sz="quarter" idx="30" hasCustomPrompt="1"/>
          </p:nvPr>
        </p:nvSpPr>
        <p:spPr>
          <a:xfrm>
            <a:off x="385282" y="2044855"/>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6" name="Plassholder for tekst 19"/>
          <p:cNvSpPr>
            <a:spLocks noGrp="1"/>
          </p:cNvSpPr>
          <p:nvPr>
            <p:ph type="body" sz="quarter" idx="31" hasCustomPrompt="1"/>
          </p:nvPr>
        </p:nvSpPr>
        <p:spPr>
          <a:xfrm>
            <a:off x="385282" y="2676934"/>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7" name="Plassholder for tekst 19"/>
          <p:cNvSpPr>
            <a:spLocks noGrp="1"/>
          </p:cNvSpPr>
          <p:nvPr>
            <p:ph type="body" sz="quarter" idx="32" hasCustomPrompt="1"/>
          </p:nvPr>
        </p:nvSpPr>
        <p:spPr>
          <a:xfrm>
            <a:off x="385282" y="3309013"/>
            <a:ext cx="5086350" cy="419100"/>
          </a:xfrm>
          <a:prstGeom prst="rect">
            <a:avLst/>
          </a:prstGeom>
        </p:spPr>
        <p:txBody>
          <a:bodyPr anchor="ctr">
            <a:normAutofit/>
          </a:bodyPr>
          <a:lstStyle>
            <a:lvl1pPr>
              <a:defRPr sz="2000" b="0"/>
            </a:lvl1pPr>
          </a:lstStyle>
          <a:p>
            <a:pPr lvl="0"/>
            <a:r>
              <a:rPr lang="nb-NO" dirty="0" smtClean="0"/>
              <a:t>Klikk for å sette inn tema</a:t>
            </a:r>
          </a:p>
        </p:txBody>
      </p:sp>
      <p:sp>
        <p:nvSpPr>
          <p:cNvPr id="28" name="Plassholder for tekst 19"/>
          <p:cNvSpPr>
            <a:spLocks noGrp="1"/>
          </p:cNvSpPr>
          <p:nvPr>
            <p:ph type="body" sz="quarter" idx="33" hasCustomPrompt="1"/>
          </p:nvPr>
        </p:nvSpPr>
        <p:spPr>
          <a:xfrm>
            <a:off x="5724128" y="5837328"/>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29" name="Plassholder for tekst 19"/>
          <p:cNvSpPr>
            <a:spLocks noGrp="1"/>
          </p:cNvSpPr>
          <p:nvPr>
            <p:ph type="body" sz="quarter" idx="34" hasCustomPrompt="1"/>
          </p:nvPr>
        </p:nvSpPr>
        <p:spPr>
          <a:xfrm>
            <a:off x="5724128" y="1412776"/>
            <a:ext cx="3052679" cy="419100"/>
          </a:xfrm>
          <a:prstGeom prst="rect">
            <a:avLst/>
          </a:prstGeom>
        </p:spPr>
        <p:txBody>
          <a:bodyPr anchor="ctr">
            <a:noAutofit/>
          </a:bodyPr>
          <a:lstStyle>
            <a:lvl1pPr marL="0" indent="0">
              <a:buNone/>
              <a:defRPr sz="1200" b="0" baseline="0"/>
            </a:lvl1pPr>
          </a:lstStyle>
          <a:p>
            <a:pPr lvl="0"/>
            <a:r>
              <a:rPr lang="nb-NO" dirty="0" smtClean="0"/>
              <a:t>Klikk for å sette inn ansvarlig</a:t>
            </a:r>
          </a:p>
        </p:txBody>
      </p:sp>
      <p:sp>
        <p:nvSpPr>
          <p:cNvPr id="30" name="Plassholder for tekst 19"/>
          <p:cNvSpPr>
            <a:spLocks noGrp="1"/>
          </p:cNvSpPr>
          <p:nvPr>
            <p:ph type="body" sz="quarter" idx="35" hasCustomPrompt="1"/>
          </p:nvPr>
        </p:nvSpPr>
        <p:spPr>
          <a:xfrm>
            <a:off x="5724128" y="5205250"/>
            <a:ext cx="3052679" cy="419100"/>
          </a:xfrm>
          <a:prstGeom prst="rect">
            <a:avLst/>
          </a:prstGeom>
        </p:spPr>
        <p:txBody>
          <a:bodyPr anchor="ctr">
            <a:noAutofit/>
          </a:bodyPr>
          <a:lstStyle>
            <a:lvl1pPr marL="0" indent="0" algn="l">
              <a:buNone/>
              <a:defRPr sz="1200" b="0"/>
            </a:lvl1pPr>
          </a:lstStyle>
          <a:p>
            <a:pPr lvl="0"/>
            <a:r>
              <a:rPr lang="nb-NO" dirty="0" smtClean="0"/>
              <a:t>Klikk for å sette inn ansvarlig</a:t>
            </a:r>
          </a:p>
        </p:txBody>
      </p:sp>
      <p:sp>
        <p:nvSpPr>
          <p:cNvPr id="31" name="Plassholder for tekst 19"/>
          <p:cNvSpPr>
            <a:spLocks noGrp="1"/>
          </p:cNvSpPr>
          <p:nvPr>
            <p:ph type="body" sz="quarter" idx="36" hasCustomPrompt="1"/>
          </p:nvPr>
        </p:nvSpPr>
        <p:spPr>
          <a:xfrm>
            <a:off x="5724128" y="4573171"/>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2" name="Plassholder for tekst 19"/>
          <p:cNvSpPr>
            <a:spLocks noGrp="1"/>
          </p:cNvSpPr>
          <p:nvPr>
            <p:ph type="body" sz="quarter" idx="37" hasCustomPrompt="1"/>
          </p:nvPr>
        </p:nvSpPr>
        <p:spPr>
          <a:xfrm>
            <a:off x="5724128" y="3941092"/>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3" name="Plassholder for tekst 19"/>
          <p:cNvSpPr>
            <a:spLocks noGrp="1"/>
          </p:cNvSpPr>
          <p:nvPr>
            <p:ph type="body" sz="quarter" idx="38" hasCustomPrompt="1"/>
          </p:nvPr>
        </p:nvSpPr>
        <p:spPr>
          <a:xfrm>
            <a:off x="5724128" y="2044855"/>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4" name="Plassholder for tekst 19"/>
          <p:cNvSpPr>
            <a:spLocks noGrp="1"/>
          </p:cNvSpPr>
          <p:nvPr>
            <p:ph type="body" sz="quarter" idx="39" hasCustomPrompt="1"/>
          </p:nvPr>
        </p:nvSpPr>
        <p:spPr>
          <a:xfrm>
            <a:off x="5724128" y="2676934"/>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5" name="Plassholder for tekst 19"/>
          <p:cNvSpPr>
            <a:spLocks noGrp="1"/>
          </p:cNvSpPr>
          <p:nvPr>
            <p:ph type="body" sz="quarter" idx="40" hasCustomPrompt="1"/>
          </p:nvPr>
        </p:nvSpPr>
        <p:spPr>
          <a:xfrm>
            <a:off x="5724128" y="3309013"/>
            <a:ext cx="3052679" cy="419100"/>
          </a:xfrm>
          <a:prstGeom prst="rect">
            <a:avLst/>
          </a:prstGeom>
        </p:spPr>
        <p:txBody>
          <a:bodyPr anchor="ctr">
            <a:noAutofit/>
          </a:bodyPr>
          <a:lstStyle>
            <a:lvl1pPr marL="0" indent="0">
              <a:buNone/>
              <a:defRPr sz="1200" b="0"/>
            </a:lvl1pPr>
          </a:lstStyle>
          <a:p>
            <a:pPr lvl="0"/>
            <a:r>
              <a:rPr lang="nb-NO" dirty="0" smtClean="0"/>
              <a:t>Klikk for å sette inn ansvarlig</a:t>
            </a:r>
          </a:p>
        </p:txBody>
      </p:sp>
      <p:sp>
        <p:nvSpPr>
          <p:cNvPr id="36"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Tree>
    <p:extLst>
      <p:ext uri="{BB962C8B-B14F-4D97-AF65-F5344CB8AC3E}">
        <p14:creationId xmlns:p14="http://schemas.microsoft.com/office/powerpoint/2010/main" val="24311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killeark">
    <p:spTree>
      <p:nvGrpSpPr>
        <p:cNvPr id="1" name=""/>
        <p:cNvGrpSpPr/>
        <p:nvPr/>
      </p:nvGrpSpPr>
      <p:grpSpPr>
        <a:xfrm>
          <a:off x="0" y="0"/>
          <a:ext cx="0" cy="0"/>
          <a:chOff x="0" y="0"/>
          <a:chExt cx="0" cy="0"/>
        </a:xfrm>
      </p:grpSpPr>
      <p:sp>
        <p:nvSpPr>
          <p:cNvPr id="3" name="Rektangel 2"/>
          <p:cNvSpPr/>
          <p:nvPr userDrawn="1"/>
        </p:nvSpPr>
        <p:spPr>
          <a:xfrm>
            <a:off x="-1" y="0"/>
            <a:ext cx="9144001" cy="6858000"/>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 name="Tittel 1"/>
          <p:cNvSpPr>
            <a:spLocks noGrp="1"/>
          </p:cNvSpPr>
          <p:nvPr>
            <p:ph type="title"/>
          </p:nvPr>
        </p:nvSpPr>
        <p:spPr>
          <a:xfrm>
            <a:off x="837407" y="2016452"/>
            <a:ext cx="7469187" cy="1362075"/>
          </a:xfrm>
          <a:prstGeom prst="rect">
            <a:avLst/>
          </a:prstGeom>
          <a:noFill/>
        </p:spPr>
        <p:txBody>
          <a:bodyPr anchor="t">
            <a:normAutofit/>
          </a:bodyPr>
          <a:lstStyle>
            <a:lvl1pPr algn="l">
              <a:defRPr sz="2800" b="0" cap="all">
                <a:ln w="12700">
                  <a:noFill/>
                </a:ln>
                <a:solidFill>
                  <a:schemeClr val="bg1"/>
                </a:solidFill>
              </a:defRPr>
            </a:lvl1pPr>
          </a:lstStyle>
          <a:p>
            <a:r>
              <a:rPr lang="nb-NO" dirty="0" smtClean="0"/>
              <a:t>Klikk for å redigere tittelstil</a:t>
            </a:r>
            <a:endParaRPr lang="nb-NO" dirty="0"/>
          </a:p>
        </p:txBody>
      </p:sp>
      <p:sp>
        <p:nvSpPr>
          <p:cNvPr id="5" name="Plassholder for tekst 2"/>
          <p:cNvSpPr>
            <a:spLocks noGrp="1"/>
          </p:cNvSpPr>
          <p:nvPr>
            <p:ph type="body" idx="10"/>
          </p:nvPr>
        </p:nvSpPr>
        <p:spPr>
          <a:xfrm>
            <a:off x="837407" y="3725864"/>
            <a:ext cx="5484743" cy="1236662"/>
          </a:xfrm>
          <a:prstGeom prst="rect">
            <a:avLst/>
          </a:prstGeom>
          <a:noFill/>
        </p:spPr>
        <p:txBody>
          <a:bodyPr anchor="t">
            <a:normAutofit/>
          </a:bodyPr>
          <a:lstStyle>
            <a:lvl1pPr marL="0" indent="0">
              <a:buNone/>
              <a:defRPr sz="2000">
                <a:ln w="12700">
                  <a:noFill/>
                </a:ln>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dirty="0" smtClean="0"/>
              <a:t>Klikk for å redigere tekststiler i malen</a:t>
            </a:r>
          </a:p>
        </p:txBody>
      </p:sp>
      <p:pic>
        <p:nvPicPr>
          <p:cNvPr id="6"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7749"/>
          <a:stretch/>
        </p:blipFill>
        <p:spPr bwMode="auto">
          <a:xfrm>
            <a:off x="4187032" y="5265737"/>
            <a:ext cx="3014662" cy="1592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9"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33023"/>
          <a:stretch/>
        </p:blipFill>
        <p:spPr bwMode="auto">
          <a:xfrm>
            <a:off x="5694363" y="3551237"/>
            <a:ext cx="2524125" cy="33067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5218" b="73344"/>
          <a:stretch/>
        </p:blipFill>
        <p:spPr bwMode="auto">
          <a:xfrm>
            <a:off x="-2" y="5541962"/>
            <a:ext cx="1048545" cy="13160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F:\F2823_KOM\Felles Filer\Rådgivingseksjonen\Profil og materiell\5. Profil og design\NAV profil\nav_logo\Til mal\nav_logo_Hvit_ubakgrunn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19538" y="593725"/>
            <a:ext cx="1383501" cy="8707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W:\DOKUMENT\Logo\1_hvit.pn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b="86084"/>
          <a:stretch/>
        </p:blipFill>
        <p:spPr bwMode="auto">
          <a:xfrm>
            <a:off x="-1519204" y="6170909"/>
            <a:ext cx="2524125" cy="68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51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killeark med bilde">
    <p:spTree>
      <p:nvGrpSpPr>
        <p:cNvPr id="1" name=""/>
        <p:cNvGrpSpPr/>
        <p:nvPr/>
      </p:nvGrpSpPr>
      <p:grpSpPr>
        <a:xfrm>
          <a:off x="0" y="0"/>
          <a:ext cx="0" cy="0"/>
          <a:chOff x="0" y="0"/>
          <a:chExt cx="0" cy="0"/>
        </a:xfrm>
      </p:grpSpPr>
      <p:sp>
        <p:nvSpPr>
          <p:cNvPr id="3" name="Plassholder for bilde 2"/>
          <p:cNvSpPr>
            <a:spLocks noGrp="1"/>
          </p:cNvSpPr>
          <p:nvPr>
            <p:ph type="pic" idx="1"/>
          </p:nvPr>
        </p:nvSpPr>
        <p:spPr>
          <a:xfrm>
            <a:off x="0" y="0"/>
            <a:ext cx="914400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13" name="Tittel 1"/>
          <p:cNvSpPr>
            <a:spLocks noGrp="1"/>
          </p:cNvSpPr>
          <p:nvPr>
            <p:ph type="title"/>
          </p:nvPr>
        </p:nvSpPr>
        <p:spPr>
          <a:xfrm>
            <a:off x="837407" y="2016452"/>
            <a:ext cx="7469187" cy="1362075"/>
          </a:xfrm>
          <a:prstGeom prst="rect">
            <a:avLst/>
          </a:prstGeom>
          <a:solidFill>
            <a:schemeClr val="bg1">
              <a:alpha val="65000"/>
            </a:schemeClr>
          </a:solidFill>
        </p:spPr>
        <p:txBody>
          <a:bodyPr anchor="t">
            <a:normAutofit/>
          </a:bodyPr>
          <a:lstStyle>
            <a:lvl1pPr algn="l">
              <a:defRPr sz="2800" b="0" cap="all">
                <a:ln w="12700">
                  <a:noFill/>
                </a:ln>
                <a:solidFill>
                  <a:srgbClr val="3E3832"/>
                </a:solidFill>
              </a:defRPr>
            </a:lvl1pPr>
          </a:lstStyle>
          <a:p>
            <a:r>
              <a:rPr lang="nb-NO" dirty="0" smtClean="0"/>
              <a:t>Klikk for å redigere tittelstil</a:t>
            </a:r>
            <a:endParaRPr lang="nb-NO" dirty="0"/>
          </a:p>
        </p:txBody>
      </p:sp>
      <p:sp>
        <p:nvSpPr>
          <p:cNvPr id="14" name="Plassholder for tekst 2"/>
          <p:cNvSpPr>
            <a:spLocks noGrp="1"/>
          </p:cNvSpPr>
          <p:nvPr>
            <p:ph type="body" idx="10"/>
          </p:nvPr>
        </p:nvSpPr>
        <p:spPr>
          <a:xfrm>
            <a:off x="837407" y="3725864"/>
            <a:ext cx="5484743" cy="1236662"/>
          </a:xfrm>
          <a:prstGeom prst="rect">
            <a:avLst/>
          </a:prstGeom>
          <a:solidFill>
            <a:schemeClr val="bg1">
              <a:alpha val="65000"/>
            </a:schemeClr>
          </a:solidFill>
        </p:spPr>
        <p:txBody>
          <a:bodyPr anchor="t">
            <a:normAutofit/>
          </a:bodyPr>
          <a:lstStyle>
            <a:lvl1pPr marL="0" indent="0">
              <a:buNone/>
              <a:defRPr sz="2000">
                <a:ln w="12700">
                  <a:noFill/>
                </a:ln>
                <a:solidFill>
                  <a:srgbClr val="3E383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dirty="0" smtClean="0"/>
              <a:t>Klikk for å redigere tekststiler i malen</a:t>
            </a:r>
          </a:p>
        </p:txBody>
      </p:sp>
    </p:spTree>
    <p:extLst>
      <p:ext uri="{BB962C8B-B14F-4D97-AF65-F5344CB8AC3E}">
        <p14:creationId xmlns:p14="http://schemas.microsoft.com/office/powerpoint/2010/main" val="164515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1" name="Picture 3" descr="F:\F2823_KOM\Felles Filer\Rådgivingseksjonen\Profil og materiell\5. Profil og design\NAV profil\nav_logo\nav_logo_til_PC_og_PPT\nav_pos_logo_RGB.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8278" y="6428086"/>
            <a:ext cx="453970" cy="2856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W:\DOKUMENT\Logo\2.png"/>
          <p:cNvPicPr>
            <a:picLocks noChangeAspect="1" noChangeArrowheads="1"/>
          </p:cNvPicPr>
          <p:nvPr/>
        </p:nvPicPr>
        <p:blipFill rotWithShape="1">
          <a:blip r:embed="rId15" cstate="print">
            <a:duotone>
              <a:schemeClr val="accent6">
                <a:shade val="45000"/>
                <a:satMod val="135000"/>
              </a:schemeClr>
              <a:prstClr val="white"/>
            </a:duotone>
            <a:extLst>
              <a:ext uri="{28A0092B-C50C-407E-A947-70E740481C1C}">
                <a14:useLocalDpi xmlns:a14="http://schemas.microsoft.com/office/drawing/2010/main" val="0"/>
              </a:ext>
            </a:extLst>
          </a:blip>
          <a:srcRect r="34198" b="23104"/>
          <a:stretch/>
        </p:blipFill>
        <p:spPr bwMode="auto">
          <a:xfrm>
            <a:off x="8721457" y="6048072"/>
            <a:ext cx="422544" cy="8099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W:\DOKUMENT\Logo\1.png"/>
          <p:cNvPicPr>
            <a:picLocks noChangeAspect="1" noChangeArrowheads="1"/>
          </p:cNvPicPr>
          <p:nvPr/>
        </p:nvPicPr>
        <p:blipFill rotWithShape="1">
          <a:blip r:embed="rId16">
            <a:duotone>
              <a:schemeClr val="accent6">
                <a:shade val="45000"/>
                <a:satMod val="135000"/>
              </a:schemeClr>
              <a:prstClr val="white"/>
            </a:duotone>
            <a:extLst>
              <a:ext uri="{28A0092B-C50C-407E-A947-70E740481C1C}">
                <a14:useLocalDpi xmlns:a14="http://schemas.microsoft.com/office/drawing/2010/main" val="0"/>
              </a:ext>
            </a:extLst>
          </a:blip>
          <a:srcRect b="69296"/>
          <a:stretch/>
        </p:blipFill>
        <p:spPr bwMode="auto">
          <a:xfrm>
            <a:off x="8339662" y="6434282"/>
            <a:ext cx="706438" cy="42609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Grp="1" noChangeArrowheads="1"/>
          </p:cNvSpPr>
          <p:nvPr>
            <p:ph type="body" idx="1"/>
          </p:nvPr>
        </p:nvSpPr>
        <p:spPr bwMode="auto">
          <a:xfrm>
            <a:off x="385763" y="1412776"/>
            <a:ext cx="8372475" cy="485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a:p>
            <a:pPr lvl="3"/>
            <a:endParaRPr lang="nb-NO" dirty="0" smtClean="0"/>
          </a:p>
        </p:txBody>
      </p:sp>
      <p:sp>
        <p:nvSpPr>
          <p:cNvPr id="10" name="Rectangle 2"/>
          <p:cNvSpPr>
            <a:spLocks noGrp="1" noChangeArrowheads="1"/>
          </p:cNvSpPr>
          <p:nvPr>
            <p:ph type="title"/>
          </p:nvPr>
        </p:nvSpPr>
        <p:spPr bwMode="auto">
          <a:xfrm>
            <a:off x="378619" y="190500"/>
            <a:ext cx="8386763"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dirty="0" smtClean="0"/>
              <a:t>Klikk for å redigere tittelstil</a:t>
            </a:r>
          </a:p>
        </p:txBody>
      </p:sp>
      <p:pic>
        <p:nvPicPr>
          <p:cNvPr id="11" name="Picture 3" descr="F:\F2823_KOM\Felles Filer\Rådgivingseksjonen\Profil og materiell\5. Profil og design\NAV profil\PowerPoint-mal\Med logo\png\ia_logo_symbol.pn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168272" y="6424713"/>
            <a:ext cx="307384" cy="289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484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2" r:id="rId5"/>
    <p:sldLayoutId id="2147483654" r:id="rId6"/>
    <p:sldLayoutId id="2147483656" r:id="rId7"/>
    <p:sldLayoutId id="2147483655" r:id="rId8"/>
    <p:sldLayoutId id="2147483653" r:id="rId9"/>
    <p:sldLayoutId id="2147483661" r:id="rId10"/>
    <p:sldLayoutId id="2147483662" r:id="rId11"/>
    <p:sldLayoutId id="2147483663" r:id="rId12"/>
  </p:sldLayoutIdLst>
  <p:hf sldNum="0" hdr="0" ftr="0"/>
  <p:txStyles>
    <p:titleStyle>
      <a:lvl1pPr algn="l" defTabSz="914400" rtl="0" eaLnBrk="1" latinLnBrk="0" hangingPunct="1">
        <a:spcBef>
          <a:spcPct val="0"/>
        </a:spcBef>
        <a:buNone/>
        <a:defRPr sz="3200" kern="1200">
          <a:solidFill>
            <a:srgbClr val="C3000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4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2.jpeg"/><Relationship Id="rId7" Type="http://schemas.openxmlformats.org/officeDocument/2006/relationships/hyperlink" Target="mailto:iakompetanse@nav.no"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hyperlink" Target="mailto:nav.arbeidslivssenter.oslo@nav.no" TargetMode="External"/><Relationship Id="rId5" Type="http://schemas.openxmlformats.org/officeDocument/2006/relationships/hyperlink" Target="mailto:elisabeth.r.stenumgard@nav.no" TargetMode="External"/><Relationship Id="rId4" Type="http://schemas.openxmlformats.org/officeDocument/2006/relationships/hyperlink" Target="http://www.nav.no/arbeidsgiverosl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0"/>
          </p:nvPr>
        </p:nvSpPr>
        <p:spPr/>
        <p:txBody>
          <a:bodyPr/>
          <a:lstStyle/>
          <a:p>
            <a:r>
              <a:rPr lang="nb-NO" dirty="0" smtClean="0"/>
              <a:t>// NAV </a:t>
            </a:r>
            <a:r>
              <a:rPr lang="nb-NO" dirty="0" err="1" smtClean="0"/>
              <a:t>Arbeidsllivssenter</a:t>
            </a:r>
            <a:r>
              <a:rPr lang="nb-NO" dirty="0" smtClean="0"/>
              <a:t> / Elisabeth R. </a:t>
            </a:r>
            <a:r>
              <a:rPr lang="nb-NO" dirty="0"/>
              <a:t>S</a:t>
            </a:r>
            <a:r>
              <a:rPr lang="nb-NO" dirty="0" smtClean="0"/>
              <a:t>tenumgård</a:t>
            </a:r>
            <a:endParaRPr lang="nb-NO" dirty="0"/>
          </a:p>
        </p:txBody>
      </p:sp>
      <p:sp>
        <p:nvSpPr>
          <p:cNvPr id="3" name="Tittel 2"/>
          <p:cNvSpPr>
            <a:spLocks noGrp="1"/>
          </p:cNvSpPr>
          <p:nvPr>
            <p:ph type="ctrTitle"/>
          </p:nvPr>
        </p:nvSpPr>
        <p:spPr>
          <a:xfrm>
            <a:off x="515938" y="2797835"/>
            <a:ext cx="7656462" cy="1719709"/>
          </a:xfrm>
        </p:spPr>
        <p:txBody>
          <a:bodyPr>
            <a:normAutofit fontScale="90000"/>
          </a:bodyPr>
          <a:lstStyle/>
          <a:p>
            <a:r>
              <a:rPr lang="nb-NO" sz="5300" b="1" dirty="0" smtClean="0">
                <a:latin typeface="+mj-lt"/>
              </a:rPr>
              <a:t>Sykefraværsoppfølging</a:t>
            </a:r>
            <a:r>
              <a:rPr lang="nb-NO" sz="5300" b="1" dirty="0">
                <a:latin typeface="+mj-lt"/>
              </a:rPr>
              <a:t/>
            </a:r>
            <a:br>
              <a:rPr lang="nb-NO" sz="5300" b="1" dirty="0">
                <a:latin typeface="+mj-lt"/>
              </a:rPr>
            </a:br>
            <a:r>
              <a:rPr lang="nb-NO" sz="5300" b="1" dirty="0" smtClean="0">
                <a:latin typeface="+mj-lt"/>
              </a:rPr>
              <a:t/>
            </a:r>
            <a:br>
              <a:rPr lang="nb-NO" sz="5300" b="1" dirty="0" smtClean="0">
                <a:latin typeface="+mj-lt"/>
              </a:rPr>
            </a:br>
            <a:r>
              <a:rPr lang="nb-NO" sz="3600" b="1" dirty="0" smtClean="0">
                <a:latin typeface="+mj-lt"/>
              </a:rPr>
              <a:t>Tilretteleggingsplikt og </a:t>
            </a:r>
            <a:r>
              <a:rPr lang="nb-NO" sz="3600" b="1" dirty="0" err="1" smtClean="0">
                <a:latin typeface="+mj-lt"/>
              </a:rPr>
              <a:t>medvirkningplikt</a:t>
            </a:r>
            <a:r>
              <a:rPr lang="nb-NO" sz="3600" b="1" dirty="0" smtClean="0">
                <a:latin typeface="+mj-lt"/>
              </a:rPr>
              <a:t/>
            </a:r>
            <a:br>
              <a:rPr lang="nb-NO" sz="3600" b="1" dirty="0" smtClean="0">
                <a:latin typeface="+mj-lt"/>
              </a:rPr>
            </a:br>
            <a:r>
              <a:rPr lang="nb-NO" sz="3600" b="1" dirty="0" smtClean="0">
                <a:latin typeface="+mj-lt"/>
              </a:rPr>
              <a:t>Oppfølgingssamtale og oppfølgingsplan</a:t>
            </a:r>
            <a:endParaRPr lang="nb-NO" dirty="0">
              <a:latin typeface="+mj-lt"/>
            </a:endParaRPr>
          </a:p>
        </p:txBody>
      </p:sp>
      <p:sp>
        <p:nvSpPr>
          <p:cNvPr id="6" name="Plassholder for bilde 5"/>
          <p:cNvSpPr>
            <a:spLocks noGrp="1"/>
          </p:cNvSpPr>
          <p:nvPr>
            <p:ph type="pic" sz="quarter" idx="11"/>
          </p:nvPr>
        </p:nvSpPr>
        <p:spPr>
          <a:xfrm>
            <a:off x="9036496" y="2458306"/>
            <a:ext cx="110416" cy="3909220"/>
          </a:xfrm>
        </p:spPr>
      </p:sp>
    </p:spTree>
    <p:extLst>
      <p:ext uri="{BB962C8B-B14F-4D97-AF65-F5344CB8AC3E}">
        <p14:creationId xmlns:p14="http://schemas.microsoft.com/office/powerpoint/2010/main" val="266656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idx="4294967295"/>
          </p:nvPr>
        </p:nvSpPr>
        <p:spPr bwMode="auto">
          <a:xfrm>
            <a:off x="1475656" y="188640"/>
            <a:ext cx="4421187" cy="765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hangingPunct="1"/>
            <a:r>
              <a:rPr lang="nb-NO" altLang="nb-NO" dirty="0" smtClean="0"/>
              <a:t/>
            </a:r>
            <a:br>
              <a:rPr lang="nb-NO" altLang="nb-NO" dirty="0" smtClean="0"/>
            </a:br>
            <a:r>
              <a:rPr lang="nb-NO" altLang="nb-NO" b="1" dirty="0" smtClean="0"/>
              <a:t>Stemmer dette?</a:t>
            </a:r>
          </a:p>
        </p:txBody>
      </p:sp>
      <p:sp>
        <p:nvSpPr>
          <p:cNvPr id="4" name="Sky 3"/>
          <p:cNvSpPr/>
          <p:nvPr/>
        </p:nvSpPr>
        <p:spPr>
          <a:xfrm>
            <a:off x="323528" y="1052736"/>
            <a:ext cx="8640959" cy="5406802"/>
          </a:xfrm>
          <a:prstGeom prst="cloud">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nb-NO" altLang="nb-NO" sz="3600" dirty="0">
              <a:solidFill>
                <a:schemeClr val="tx2">
                  <a:lumMod val="75000"/>
                </a:schemeClr>
              </a:solidFill>
            </a:endParaRPr>
          </a:p>
        </p:txBody>
      </p:sp>
      <p:sp>
        <p:nvSpPr>
          <p:cNvPr id="3" name="TekstSylinder 2"/>
          <p:cNvSpPr txBox="1"/>
          <p:nvPr/>
        </p:nvSpPr>
        <p:spPr>
          <a:xfrm>
            <a:off x="1547664" y="1700808"/>
            <a:ext cx="6552728" cy="5632311"/>
          </a:xfrm>
          <a:prstGeom prst="rect">
            <a:avLst/>
          </a:prstGeom>
          <a:noFill/>
        </p:spPr>
        <p:txBody>
          <a:bodyPr wrap="square" rtlCol="0">
            <a:spAutoFit/>
          </a:bodyPr>
          <a:lstStyle/>
          <a:p>
            <a:pPr marL="571500" indent="-571500">
              <a:buFontTx/>
              <a:buChar char="-"/>
              <a:defRPr/>
            </a:pPr>
            <a:r>
              <a:rPr lang="nb-NO" altLang="nb-NO" sz="3600" dirty="0">
                <a:solidFill>
                  <a:schemeClr val="tx2">
                    <a:lumMod val="75000"/>
                  </a:schemeClr>
                </a:solidFill>
              </a:rPr>
              <a:t>Oppfølgingsplaner brukes aktivt</a:t>
            </a:r>
          </a:p>
          <a:p>
            <a:pPr marL="571500" indent="-571500">
              <a:buFontTx/>
              <a:buChar char="-"/>
              <a:defRPr/>
            </a:pPr>
            <a:r>
              <a:rPr lang="nb-NO" altLang="nb-NO" sz="3600" dirty="0" smtClean="0">
                <a:solidFill>
                  <a:schemeClr val="tx2">
                    <a:lumMod val="75000"/>
                  </a:schemeClr>
                </a:solidFill>
              </a:rPr>
              <a:t>Vi har god tilretteleggings-kompetanse i vår enhet.</a:t>
            </a:r>
          </a:p>
          <a:p>
            <a:pPr marL="571500" indent="-571500">
              <a:buFontTx/>
              <a:buChar char="-"/>
              <a:defRPr/>
            </a:pPr>
            <a:r>
              <a:rPr lang="nb-NO" altLang="nb-NO" sz="3600" dirty="0" smtClean="0">
                <a:solidFill>
                  <a:schemeClr val="tx2">
                    <a:lumMod val="75000"/>
                  </a:schemeClr>
                </a:solidFill>
              </a:rPr>
              <a:t>Ved behov for omplassering til passende arbeid i andre enheter, vet vi hvordan vi går frem</a:t>
            </a:r>
          </a:p>
          <a:p>
            <a:pPr marL="571500" indent="-571500">
              <a:buFontTx/>
              <a:buChar char="-"/>
              <a:defRPr/>
            </a:pPr>
            <a:endParaRPr lang="nb-NO" altLang="nb-NO" sz="3600" dirty="0">
              <a:solidFill>
                <a:schemeClr val="tx2">
                  <a:lumMod val="75000"/>
                </a:schemeClr>
              </a:solidFill>
            </a:endParaRPr>
          </a:p>
          <a:p>
            <a:endParaRPr lang="nb-NO" sz="3600" dirty="0"/>
          </a:p>
        </p:txBody>
      </p:sp>
    </p:spTree>
    <p:extLst>
      <p:ext uri="{BB962C8B-B14F-4D97-AF65-F5344CB8AC3E}">
        <p14:creationId xmlns:p14="http://schemas.microsoft.com/office/powerpoint/2010/main" val="428227920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387350" y="2744788"/>
            <a:ext cx="83153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nb-NO" sz="2000" dirty="0">
                <a:effectLst>
                  <a:outerShdw blurRad="38100" dist="38100" dir="2700000" algn="tl">
                    <a:srgbClr val="C0C0C0"/>
                  </a:outerShdw>
                </a:effectLst>
              </a:rPr>
              <a:t>//</a:t>
            </a:r>
            <a:r>
              <a:rPr lang="nb-NO" sz="2000" dirty="0">
                <a:solidFill>
                  <a:srgbClr val="99CC00"/>
                </a:solidFill>
                <a:effectLst>
                  <a:outerShdw blurRad="38100" dist="38100" dir="2700000" algn="tl">
                    <a:srgbClr val="C0C0C0"/>
                  </a:outerShdw>
                </a:effectLst>
              </a:rPr>
              <a:t> </a:t>
            </a:r>
            <a:r>
              <a:rPr lang="nb-NO" sz="2000" b="1" dirty="0">
                <a:solidFill>
                  <a:srgbClr val="447638"/>
                </a:solidFill>
                <a:latin typeface="+mj-lt"/>
                <a:ea typeface="+mj-ea"/>
                <a:cs typeface="+mj-cs"/>
              </a:rPr>
              <a:t>Kontakt</a:t>
            </a:r>
            <a:r>
              <a:rPr lang="nb-NO" sz="2000" dirty="0">
                <a:effectLst>
                  <a:outerShdw blurRad="38100" dist="38100" dir="2700000" algn="tl">
                    <a:srgbClr val="C0C0C0"/>
                  </a:outerShdw>
                </a:effectLst>
              </a:rPr>
              <a:t>informasjon </a:t>
            </a:r>
            <a:r>
              <a:rPr lang="nb-NO" sz="2000" b="1" dirty="0">
                <a:effectLst>
                  <a:outerShdw blurRad="38100" dist="38100" dir="2700000" algn="tl">
                    <a:srgbClr val="C0C0C0"/>
                  </a:outerShdw>
                </a:effectLst>
              </a:rPr>
              <a:t>NAV Arbeidslivssenter Oslo:</a:t>
            </a:r>
            <a:r>
              <a:rPr lang="nb-NO" dirty="0"/>
              <a:t> </a:t>
            </a:r>
          </a:p>
        </p:txBody>
      </p:sp>
      <p:pic>
        <p:nvPicPr>
          <p:cNvPr id="31747" name="Picture 33" descr="COLOURBOX1431035-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3" y="1296988"/>
            <a:ext cx="2406650"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Sylinder 3"/>
          <p:cNvSpPr txBox="1"/>
          <p:nvPr/>
        </p:nvSpPr>
        <p:spPr>
          <a:xfrm>
            <a:off x="423863" y="4459288"/>
            <a:ext cx="8243887" cy="646112"/>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85750" indent="-285750">
              <a:spcBef>
                <a:spcPct val="50000"/>
              </a:spcBef>
              <a:buFont typeface="Arial" pitchFamily="34" charset="0"/>
              <a:buChar char="•"/>
              <a:defRPr/>
            </a:pPr>
            <a:r>
              <a:rPr lang="nb-NO" b="1" dirty="0">
                <a:solidFill>
                  <a:srgbClr val="000000"/>
                </a:solidFill>
              </a:rPr>
              <a:t>Vår hjemmeside: </a:t>
            </a:r>
            <a:r>
              <a:rPr lang="nb-NO" b="1" dirty="0">
                <a:solidFill>
                  <a:srgbClr val="000000"/>
                </a:solidFill>
                <a:hlinkClick r:id="rId4"/>
              </a:rPr>
              <a:t>www.nav.no/arbeidsgiveroslo </a:t>
            </a:r>
            <a:r>
              <a:rPr lang="nb-NO" b="1" dirty="0">
                <a:solidFill>
                  <a:srgbClr val="000000"/>
                </a:solidFill>
              </a:rPr>
              <a:t> </a:t>
            </a:r>
          </a:p>
          <a:p>
            <a:pPr marL="742950" lvl="1" indent="-285750">
              <a:spcBef>
                <a:spcPct val="50000"/>
              </a:spcBef>
              <a:buFont typeface="Arial" pitchFamily="34" charset="0"/>
              <a:buChar char="•"/>
              <a:defRPr/>
            </a:pPr>
            <a:r>
              <a:rPr lang="nb-NO" sz="1200" b="1" dirty="0">
                <a:solidFill>
                  <a:srgbClr val="000000"/>
                </a:solidFill>
              </a:rPr>
              <a:t>Portal til inkluderende arbeidsliv på nett // inneholder fagstoff mm. og pekere til relevante nettsider</a:t>
            </a:r>
          </a:p>
        </p:txBody>
      </p:sp>
      <p:sp>
        <p:nvSpPr>
          <p:cNvPr id="5" name="TekstSylinder 4"/>
          <p:cNvSpPr txBox="1"/>
          <p:nvPr/>
        </p:nvSpPr>
        <p:spPr>
          <a:xfrm>
            <a:off x="423863" y="3263900"/>
            <a:ext cx="8243887" cy="1723549"/>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85750" indent="-285750">
              <a:spcBef>
                <a:spcPct val="50000"/>
              </a:spcBef>
              <a:buFont typeface="Arial" pitchFamily="34" charset="0"/>
              <a:buChar char="•"/>
              <a:defRPr/>
            </a:pPr>
            <a:endParaRPr lang="nb-NO" sz="1000" b="1" dirty="0"/>
          </a:p>
          <a:p>
            <a:pPr marL="285750" indent="-285750">
              <a:spcBef>
                <a:spcPct val="50000"/>
              </a:spcBef>
              <a:buFont typeface="Arial" pitchFamily="34" charset="0"/>
              <a:buChar char="•"/>
              <a:defRPr/>
            </a:pPr>
            <a:r>
              <a:rPr lang="nb-NO" b="1" dirty="0">
                <a:solidFill>
                  <a:schemeClr val="bg2"/>
                </a:solidFill>
              </a:rPr>
              <a:t>Din rådgiver:</a:t>
            </a:r>
            <a:r>
              <a:rPr lang="nb-NO" dirty="0">
                <a:solidFill>
                  <a:schemeClr val="bg2"/>
                </a:solidFill>
              </a:rPr>
              <a:t>  </a:t>
            </a:r>
            <a:r>
              <a:rPr lang="nb-NO" dirty="0" smtClean="0">
                <a:solidFill>
                  <a:schemeClr val="bg2"/>
                </a:solidFill>
              </a:rPr>
              <a:t>//Elisabeth Ringheim Stenumgård</a:t>
            </a:r>
          </a:p>
          <a:p>
            <a:pPr marL="285750" indent="-285750">
              <a:spcBef>
                <a:spcPct val="50000"/>
              </a:spcBef>
              <a:buFont typeface="Arial" pitchFamily="34" charset="0"/>
              <a:buChar char="•"/>
              <a:defRPr/>
            </a:pPr>
            <a:r>
              <a:rPr lang="nb-NO" dirty="0" smtClean="0">
                <a:solidFill>
                  <a:schemeClr val="bg2"/>
                </a:solidFill>
              </a:rPr>
              <a:t>E-post: </a:t>
            </a:r>
            <a:r>
              <a:rPr lang="nb-NO" dirty="0" smtClean="0">
                <a:solidFill>
                  <a:schemeClr val="bg2"/>
                </a:solidFill>
                <a:hlinkClick r:id="rId5"/>
              </a:rPr>
              <a:t>elisabeth.r.stenumgard@nav.no</a:t>
            </a:r>
            <a:endParaRPr lang="nb-NO" dirty="0">
              <a:solidFill>
                <a:schemeClr val="bg2"/>
              </a:solidFill>
            </a:endParaRPr>
          </a:p>
          <a:p>
            <a:pPr marL="285750" indent="-285750">
              <a:spcBef>
                <a:spcPct val="50000"/>
              </a:spcBef>
              <a:buFont typeface="Arial" pitchFamily="34" charset="0"/>
              <a:buChar char="•"/>
              <a:defRPr/>
            </a:pPr>
            <a:r>
              <a:rPr lang="nb-NO" dirty="0" smtClean="0">
                <a:solidFill>
                  <a:schemeClr val="tx1"/>
                </a:solidFill>
              </a:rPr>
              <a:t>Mobil: 977 13 911</a:t>
            </a:r>
            <a:endParaRPr lang="nb-NO" dirty="0">
              <a:solidFill>
                <a:schemeClr val="tx1"/>
              </a:solidFill>
            </a:endParaRPr>
          </a:p>
          <a:p>
            <a:pPr marL="285750" indent="-285750">
              <a:spcBef>
                <a:spcPct val="50000"/>
              </a:spcBef>
              <a:buFont typeface="Arial" pitchFamily="34" charset="0"/>
              <a:buChar char="•"/>
              <a:defRPr/>
            </a:pPr>
            <a:endParaRPr lang="nb-NO" sz="1000" dirty="0"/>
          </a:p>
        </p:txBody>
      </p:sp>
      <p:sp>
        <p:nvSpPr>
          <p:cNvPr id="6" name="TekstSylinder 5"/>
          <p:cNvSpPr txBox="1"/>
          <p:nvPr/>
        </p:nvSpPr>
        <p:spPr>
          <a:xfrm>
            <a:off x="423863" y="5262563"/>
            <a:ext cx="8243887" cy="785812"/>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85750" indent="-285750">
              <a:spcBef>
                <a:spcPct val="50000"/>
              </a:spcBef>
              <a:buFont typeface="Arial" pitchFamily="34" charset="0"/>
              <a:buChar char="•"/>
              <a:defRPr/>
            </a:pPr>
            <a:r>
              <a:rPr lang="nb-NO" b="1" dirty="0">
                <a:solidFill>
                  <a:srgbClr val="000000"/>
                </a:solidFill>
              </a:rPr>
              <a:t>E-post:</a:t>
            </a:r>
            <a:r>
              <a:rPr lang="nb-NO" dirty="0">
                <a:solidFill>
                  <a:srgbClr val="000000"/>
                </a:solidFill>
              </a:rPr>
              <a:t> </a:t>
            </a:r>
            <a:r>
              <a:rPr lang="nb-NO" dirty="0">
                <a:solidFill>
                  <a:srgbClr val="000000"/>
                </a:solidFill>
                <a:hlinkClick r:id="rId6"/>
              </a:rPr>
              <a:t>nav.arbeidslivssenter.oslo@nav.no</a:t>
            </a:r>
            <a:r>
              <a:rPr lang="nb-NO" dirty="0">
                <a:solidFill>
                  <a:srgbClr val="000000"/>
                </a:solidFill>
              </a:rPr>
              <a:t> // </a:t>
            </a:r>
            <a:r>
              <a:rPr lang="nb-NO" b="1" dirty="0">
                <a:solidFill>
                  <a:srgbClr val="000000"/>
                </a:solidFill>
              </a:rPr>
              <a:t>kurs:</a:t>
            </a:r>
            <a:r>
              <a:rPr lang="nb-NO" dirty="0">
                <a:solidFill>
                  <a:srgbClr val="000000"/>
                </a:solidFill>
              </a:rPr>
              <a:t> </a:t>
            </a:r>
            <a:r>
              <a:rPr lang="nb-NO" dirty="0">
                <a:solidFill>
                  <a:srgbClr val="000000"/>
                </a:solidFill>
                <a:hlinkClick r:id="rId7"/>
              </a:rPr>
              <a:t>iakompetanse@nav.no</a:t>
            </a:r>
            <a:r>
              <a:rPr lang="nb-NO" dirty="0">
                <a:solidFill>
                  <a:srgbClr val="000000"/>
                </a:solidFill>
              </a:rPr>
              <a:t> </a:t>
            </a:r>
          </a:p>
          <a:p>
            <a:pPr marL="285750" indent="-285750">
              <a:spcBef>
                <a:spcPct val="50000"/>
              </a:spcBef>
              <a:buFont typeface="Arial" pitchFamily="34" charset="0"/>
              <a:buChar char="•"/>
              <a:defRPr/>
            </a:pPr>
            <a:r>
              <a:rPr lang="nb-NO" b="1" dirty="0">
                <a:solidFill>
                  <a:srgbClr val="000000"/>
                </a:solidFill>
              </a:rPr>
              <a:t>Telefon:</a:t>
            </a:r>
            <a:r>
              <a:rPr lang="nb-NO" dirty="0">
                <a:solidFill>
                  <a:srgbClr val="000000"/>
                </a:solidFill>
              </a:rPr>
              <a:t> 5555 3333 // </a:t>
            </a:r>
            <a:r>
              <a:rPr lang="nb-NO" b="1" dirty="0">
                <a:solidFill>
                  <a:srgbClr val="000000"/>
                </a:solidFill>
              </a:rPr>
              <a:t>Post:</a:t>
            </a:r>
            <a:r>
              <a:rPr lang="nb-NO" dirty="0">
                <a:solidFill>
                  <a:srgbClr val="000000"/>
                </a:solidFill>
              </a:rPr>
              <a:t> Postboks 326 Alnabru, 0614 Oslo</a:t>
            </a:r>
          </a:p>
        </p:txBody>
      </p:sp>
      <p:pic>
        <p:nvPicPr>
          <p:cNvPr id="31751" name="Picture 12" descr="MP9004031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07300" y="2479675"/>
            <a:ext cx="98901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tel 1"/>
          <p:cNvSpPr txBox="1">
            <a:spLocks/>
          </p:cNvSpPr>
          <p:nvPr/>
        </p:nvSpPr>
        <p:spPr bwMode="auto">
          <a:xfrm>
            <a:off x="1781175" y="342900"/>
            <a:ext cx="5062538" cy="72231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lnSpc>
                <a:spcPct val="80000"/>
              </a:lnSpc>
              <a:spcBef>
                <a:spcPct val="0"/>
              </a:spcBef>
              <a:spcAft>
                <a:spcPct val="0"/>
              </a:spcAft>
              <a:defRPr sz="2800" b="1">
                <a:solidFill>
                  <a:srgbClr val="447638"/>
                </a:solidFill>
                <a:latin typeface="+mj-lt"/>
                <a:ea typeface="+mj-ea"/>
                <a:cs typeface="+mj-cs"/>
              </a:defRPr>
            </a:lvl1pPr>
            <a:lvl2pPr algn="l" rtl="0" eaLnBrk="0" fontAlgn="base" hangingPunct="0">
              <a:lnSpc>
                <a:spcPct val="80000"/>
              </a:lnSpc>
              <a:spcBef>
                <a:spcPct val="0"/>
              </a:spcBef>
              <a:spcAft>
                <a:spcPct val="0"/>
              </a:spcAft>
              <a:defRPr sz="2800" b="1">
                <a:solidFill>
                  <a:srgbClr val="447638"/>
                </a:solidFill>
                <a:latin typeface="Arial" charset="0"/>
              </a:defRPr>
            </a:lvl2pPr>
            <a:lvl3pPr algn="l" rtl="0" eaLnBrk="0" fontAlgn="base" hangingPunct="0">
              <a:lnSpc>
                <a:spcPct val="80000"/>
              </a:lnSpc>
              <a:spcBef>
                <a:spcPct val="0"/>
              </a:spcBef>
              <a:spcAft>
                <a:spcPct val="0"/>
              </a:spcAft>
              <a:defRPr sz="2800" b="1">
                <a:solidFill>
                  <a:srgbClr val="447638"/>
                </a:solidFill>
                <a:latin typeface="Arial" charset="0"/>
              </a:defRPr>
            </a:lvl3pPr>
            <a:lvl4pPr algn="l" rtl="0" eaLnBrk="0" fontAlgn="base" hangingPunct="0">
              <a:lnSpc>
                <a:spcPct val="80000"/>
              </a:lnSpc>
              <a:spcBef>
                <a:spcPct val="0"/>
              </a:spcBef>
              <a:spcAft>
                <a:spcPct val="0"/>
              </a:spcAft>
              <a:defRPr sz="2800" b="1">
                <a:solidFill>
                  <a:srgbClr val="447638"/>
                </a:solidFill>
                <a:latin typeface="Arial" charset="0"/>
              </a:defRPr>
            </a:lvl4pPr>
            <a:lvl5pPr algn="l" rtl="0" eaLnBrk="0" fontAlgn="base" hangingPunct="0">
              <a:lnSpc>
                <a:spcPct val="80000"/>
              </a:lnSpc>
              <a:spcBef>
                <a:spcPct val="0"/>
              </a:spcBef>
              <a:spcAft>
                <a:spcPct val="0"/>
              </a:spcAft>
              <a:defRPr sz="2800" b="1">
                <a:solidFill>
                  <a:srgbClr val="447638"/>
                </a:solidFill>
                <a:latin typeface="Arial" charset="0"/>
              </a:defRPr>
            </a:lvl5pPr>
            <a:lvl6pPr marL="457200" algn="l" rtl="0" fontAlgn="base">
              <a:lnSpc>
                <a:spcPct val="80000"/>
              </a:lnSpc>
              <a:spcBef>
                <a:spcPct val="0"/>
              </a:spcBef>
              <a:spcAft>
                <a:spcPct val="0"/>
              </a:spcAft>
              <a:defRPr sz="2800" b="1">
                <a:solidFill>
                  <a:srgbClr val="447638"/>
                </a:solidFill>
                <a:latin typeface="Arial" charset="0"/>
              </a:defRPr>
            </a:lvl6pPr>
            <a:lvl7pPr marL="914400" algn="l" rtl="0" fontAlgn="base">
              <a:lnSpc>
                <a:spcPct val="80000"/>
              </a:lnSpc>
              <a:spcBef>
                <a:spcPct val="0"/>
              </a:spcBef>
              <a:spcAft>
                <a:spcPct val="0"/>
              </a:spcAft>
              <a:defRPr sz="2800" b="1">
                <a:solidFill>
                  <a:srgbClr val="447638"/>
                </a:solidFill>
                <a:latin typeface="Arial" charset="0"/>
              </a:defRPr>
            </a:lvl7pPr>
            <a:lvl8pPr marL="1371600" algn="l" rtl="0" fontAlgn="base">
              <a:lnSpc>
                <a:spcPct val="80000"/>
              </a:lnSpc>
              <a:spcBef>
                <a:spcPct val="0"/>
              </a:spcBef>
              <a:spcAft>
                <a:spcPct val="0"/>
              </a:spcAft>
              <a:defRPr sz="2800" b="1">
                <a:solidFill>
                  <a:srgbClr val="447638"/>
                </a:solidFill>
                <a:latin typeface="Arial" charset="0"/>
              </a:defRPr>
            </a:lvl8pPr>
            <a:lvl9pPr marL="1828800" algn="l" rtl="0" fontAlgn="base">
              <a:lnSpc>
                <a:spcPct val="80000"/>
              </a:lnSpc>
              <a:spcBef>
                <a:spcPct val="0"/>
              </a:spcBef>
              <a:spcAft>
                <a:spcPct val="0"/>
              </a:spcAft>
              <a:defRPr sz="2800" b="1">
                <a:solidFill>
                  <a:srgbClr val="447638"/>
                </a:solidFill>
                <a:latin typeface="Arial" charset="0"/>
              </a:defRPr>
            </a:lvl9pPr>
          </a:lstStyle>
          <a:p>
            <a:pPr>
              <a:defRPr/>
            </a:pPr>
            <a:r>
              <a:rPr lang="en-US" sz="2400" dirty="0" smtClean="0">
                <a:solidFill>
                  <a:schemeClr val="tx2">
                    <a:lumMod val="60000"/>
                    <a:lumOff val="40000"/>
                  </a:schemeClr>
                </a:solidFill>
              </a:rPr>
              <a:t>NAV Arbeidslivssenter Oslo</a:t>
            </a:r>
            <a:r>
              <a:rPr lang="en-US" dirty="0" smtClean="0"/>
              <a:t/>
            </a:r>
            <a:br>
              <a:rPr lang="en-US" dirty="0" smtClean="0"/>
            </a:br>
            <a:r>
              <a:rPr lang="en-US" sz="1200" dirty="0" smtClean="0">
                <a:solidFill>
                  <a:schemeClr val="bg1">
                    <a:lumMod val="65000"/>
                  </a:schemeClr>
                </a:solidFill>
              </a:rPr>
              <a:t>- et ressurs- og kompetansenter for et mer inkluderende arbeidsliv</a:t>
            </a:r>
          </a:p>
        </p:txBody>
      </p:sp>
    </p:spTree>
    <p:extLst>
      <p:ext uri="{BB962C8B-B14F-4D97-AF65-F5344CB8AC3E}">
        <p14:creationId xmlns:p14="http://schemas.microsoft.com/office/powerpoint/2010/main" val="402716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019800" y="16002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15" name="Rectangle 3"/>
          <p:cNvSpPr>
            <a:spLocks noChangeArrowheads="1"/>
          </p:cNvSpPr>
          <p:nvPr/>
        </p:nvSpPr>
        <p:spPr bwMode="auto">
          <a:xfrm>
            <a:off x="3352800" y="16002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16" name="Rectangle 4"/>
          <p:cNvSpPr>
            <a:spLocks noChangeArrowheads="1"/>
          </p:cNvSpPr>
          <p:nvPr/>
        </p:nvSpPr>
        <p:spPr bwMode="auto">
          <a:xfrm>
            <a:off x="685800" y="16002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17" name="Rectangle 5"/>
          <p:cNvSpPr>
            <a:spLocks noGrp="1" noChangeArrowheads="1"/>
          </p:cNvSpPr>
          <p:nvPr>
            <p:ph type="title" idx="4294967295"/>
          </p:nvPr>
        </p:nvSpPr>
        <p:spPr>
          <a:xfrm>
            <a:off x="698500" y="347663"/>
            <a:ext cx="7772400" cy="1143000"/>
          </a:xfrm>
        </p:spPr>
        <p:txBody>
          <a:bodyPr/>
          <a:lstStyle/>
          <a:p>
            <a:pPr eaLnBrk="1" hangingPunct="1"/>
            <a:r>
              <a:rPr lang="nb-NO" altLang="nb-NO" sz="3600" smtClean="0"/>
              <a:t>Å se helheten – ta vare på alle</a:t>
            </a:r>
          </a:p>
        </p:txBody>
      </p:sp>
      <p:sp>
        <p:nvSpPr>
          <p:cNvPr id="13318" name="Rectangle 6"/>
          <p:cNvSpPr>
            <a:spLocks noChangeArrowheads="1"/>
          </p:cNvSpPr>
          <p:nvPr/>
        </p:nvSpPr>
        <p:spPr bwMode="auto">
          <a:xfrm>
            <a:off x="685800" y="41148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19" name="Rectangle 7"/>
          <p:cNvSpPr>
            <a:spLocks noChangeArrowheads="1"/>
          </p:cNvSpPr>
          <p:nvPr/>
        </p:nvSpPr>
        <p:spPr bwMode="auto">
          <a:xfrm>
            <a:off x="685800" y="2819400"/>
            <a:ext cx="2667000"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20" name="Rectangle 8"/>
          <p:cNvSpPr>
            <a:spLocks noChangeArrowheads="1"/>
          </p:cNvSpPr>
          <p:nvPr/>
        </p:nvSpPr>
        <p:spPr bwMode="auto">
          <a:xfrm>
            <a:off x="3352800" y="41148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21" name="Rectangle 9"/>
          <p:cNvSpPr>
            <a:spLocks noChangeArrowheads="1"/>
          </p:cNvSpPr>
          <p:nvPr/>
        </p:nvSpPr>
        <p:spPr bwMode="auto">
          <a:xfrm>
            <a:off x="8891588" y="7605713"/>
            <a:ext cx="2735262"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22" name="Rectangle 10"/>
          <p:cNvSpPr>
            <a:spLocks noChangeArrowheads="1"/>
          </p:cNvSpPr>
          <p:nvPr/>
        </p:nvSpPr>
        <p:spPr bwMode="auto">
          <a:xfrm>
            <a:off x="6019800" y="4114800"/>
            <a:ext cx="2667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23" name="Rectangle 11"/>
          <p:cNvSpPr>
            <a:spLocks noChangeArrowheads="1"/>
          </p:cNvSpPr>
          <p:nvPr/>
        </p:nvSpPr>
        <p:spPr bwMode="auto">
          <a:xfrm>
            <a:off x="6019800" y="2819400"/>
            <a:ext cx="2667000"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24" name="Text Box 12"/>
          <p:cNvSpPr txBox="1">
            <a:spLocks noChangeArrowheads="1"/>
          </p:cNvSpPr>
          <p:nvPr/>
        </p:nvSpPr>
        <p:spPr bwMode="auto">
          <a:xfrm>
            <a:off x="650875" y="1844675"/>
            <a:ext cx="259238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2400" dirty="0">
                <a:solidFill>
                  <a:schemeClr val="bg2"/>
                </a:solidFill>
              </a:rPr>
              <a:t>”De friske”- Alle</a:t>
            </a:r>
          </a:p>
          <a:p>
            <a:pPr eaLnBrk="1" hangingPunct="1">
              <a:buSzTx/>
              <a:buFontTx/>
              <a:buNone/>
            </a:pPr>
            <a:r>
              <a:rPr lang="nb-NO" altLang="nb-NO" sz="2400" dirty="0">
                <a:solidFill>
                  <a:schemeClr val="bg2"/>
                </a:solidFill>
              </a:rPr>
              <a:t> Hverdagen </a:t>
            </a:r>
          </a:p>
        </p:txBody>
      </p:sp>
      <p:sp>
        <p:nvSpPr>
          <p:cNvPr id="13325" name="Text Box 13"/>
          <p:cNvSpPr txBox="1">
            <a:spLocks noChangeArrowheads="1"/>
          </p:cNvSpPr>
          <p:nvPr/>
        </p:nvSpPr>
        <p:spPr bwMode="auto">
          <a:xfrm>
            <a:off x="766763" y="2936875"/>
            <a:ext cx="2555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2400" dirty="0">
                <a:solidFill>
                  <a:schemeClr val="bg2"/>
                </a:solidFill>
              </a:rPr>
              <a:t>De som står i fare for å bli syke</a:t>
            </a:r>
          </a:p>
        </p:txBody>
      </p:sp>
      <p:sp>
        <p:nvSpPr>
          <p:cNvPr id="13326" name="Text Box 14"/>
          <p:cNvSpPr txBox="1">
            <a:spLocks noChangeArrowheads="1"/>
          </p:cNvSpPr>
          <p:nvPr/>
        </p:nvSpPr>
        <p:spPr bwMode="auto">
          <a:xfrm>
            <a:off x="715963" y="4365625"/>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2400" dirty="0">
                <a:solidFill>
                  <a:schemeClr val="bg2"/>
                </a:solidFill>
              </a:rPr>
              <a:t>De som er syke</a:t>
            </a:r>
          </a:p>
        </p:txBody>
      </p:sp>
      <p:sp>
        <p:nvSpPr>
          <p:cNvPr id="13327" name="Text Box 15"/>
          <p:cNvSpPr txBox="1">
            <a:spLocks noChangeArrowheads="1"/>
          </p:cNvSpPr>
          <p:nvPr/>
        </p:nvSpPr>
        <p:spPr bwMode="auto">
          <a:xfrm>
            <a:off x="3441700" y="1844675"/>
            <a:ext cx="2730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2400" dirty="0">
                <a:solidFill>
                  <a:schemeClr val="bg2"/>
                </a:solidFill>
              </a:rPr>
              <a:t>Fremgangsrik/ helsefremmende</a:t>
            </a:r>
          </a:p>
        </p:txBody>
      </p:sp>
      <p:sp>
        <p:nvSpPr>
          <p:cNvPr id="13328" name="Text Box 16"/>
          <p:cNvSpPr txBox="1">
            <a:spLocks noChangeArrowheads="1"/>
          </p:cNvSpPr>
          <p:nvPr/>
        </p:nvSpPr>
        <p:spPr bwMode="auto">
          <a:xfrm>
            <a:off x="3581400" y="32004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2400" dirty="0">
                <a:solidFill>
                  <a:schemeClr val="bg2"/>
                </a:solidFill>
              </a:rPr>
              <a:t>Bevisst</a:t>
            </a:r>
          </a:p>
        </p:txBody>
      </p:sp>
      <p:sp>
        <p:nvSpPr>
          <p:cNvPr id="13329" name="Text Box 17"/>
          <p:cNvSpPr txBox="1">
            <a:spLocks noChangeArrowheads="1"/>
          </p:cNvSpPr>
          <p:nvPr/>
        </p:nvSpPr>
        <p:spPr bwMode="auto">
          <a:xfrm>
            <a:off x="3505200" y="4419600"/>
            <a:ext cx="2743200" cy="356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70000"/>
              </a:lnSpc>
              <a:buSzTx/>
              <a:buFontTx/>
              <a:buNone/>
            </a:pPr>
            <a:r>
              <a:rPr lang="nb-NO" altLang="nb-NO" sz="2400" dirty="0">
                <a:solidFill>
                  <a:schemeClr val="bg2"/>
                </a:solidFill>
              </a:rPr>
              <a:t>Reagerende</a:t>
            </a:r>
          </a:p>
        </p:txBody>
      </p:sp>
      <p:sp>
        <p:nvSpPr>
          <p:cNvPr id="13330" name="Text Box 19"/>
          <p:cNvSpPr txBox="1">
            <a:spLocks noChangeArrowheads="1"/>
          </p:cNvSpPr>
          <p:nvPr/>
        </p:nvSpPr>
        <p:spPr bwMode="auto">
          <a:xfrm>
            <a:off x="6019800" y="3048000"/>
            <a:ext cx="2667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1800" dirty="0">
                <a:solidFill>
                  <a:schemeClr val="bg2"/>
                </a:solidFill>
              </a:rPr>
              <a:t>Medarbeidersamtale, risikovurdering, AMU, statistikker, HMS.</a:t>
            </a:r>
          </a:p>
        </p:txBody>
      </p:sp>
      <p:sp>
        <p:nvSpPr>
          <p:cNvPr id="13331" name="Text Box 20"/>
          <p:cNvSpPr txBox="1">
            <a:spLocks noChangeArrowheads="1"/>
          </p:cNvSpPr>
          <p:nvPr/>
        </p:nvSpPr>
        <p:spPr bwMode="auto">
          <a:xfrm>
            <a:off x="6019800" y="4114800"/>
            <a:ext cx="2871788"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1800" dirty="0">
                <a:solidFill>
                  <a:schemeClr val="bg2"/>
                </a:solidFill>
              </a:rPr>
              <a:t>Rutiner, tilrettelegging, </a:t>
            </a:r>
            <a:r>
              <a:rPr lang="nb-NO" altLang="nb-NO" sz="1800" dirty="0" err="1" smtClean="0">
                <a:solidFill>
                  <a:schemeClr val="bg2"/>
                </a:solidFill>
              </a:rPr>
              <a:t>oppflg.samtaler</a:t>
            </a:r>
            <a:r>
              <a:rPr lang="nb-NO" altLang="nb-NO" sz="1800" dirty="0" smtClean="0">
                <a:solidFill>
                  <a:schemeClr val="bg2"/>
                </a:solidFill>
              </a:rPr>
              <a:t> og </a:t>
            </a:r>
            <a:r>
              <a:rPr lang="nb-NO" altLang="nb-NO" sz="1800" dirty="0" err="1" smtClean="0">
                <a:solidFill>
                  <a:schemeClr val="bg2"/>
                </a:solidFill>
              </a:rPr>
              <a:t>oppflg.planer</a:t>
            </a:r>
            <a:r>
              <a:rPr lang="nb-NO" altLang="nb-NO" sz="1800" dirty="0" smtClean="0">
                <a:solidFill>
                  <a:schemeClr val="bg2"/>
                </a:solidFill>
              </a:rPr>
              <a:t>, veiledning</a:t>
            </a:r>
            <a:r>
              <a:rPr lang="nb-NO" altLang="nb-NO" sz="1800" dirty="0">
                <a:solidFill>
                  <a:schemeClr val="bg2"/>
                </a:solidFill>
              </a:rPr>
              <a:t>, samtalekurs.</a:t>
            </a:r>
          </a:p>
          <a:p>
            <a:pPr eaLnBrk="1" hangingPunct="1">
              <a:buSzTx/>
              <a:buFontTx/>
              <a:buNone/>
            </a:pPr>
            <a:endParaRPr lang="nb-NO" altLang="nb-NO" sz="2000" dirty="0"/>
          </a:p>
        </p:txBody>
      </p:sp>
      <p:sp>
        <p:nvSpPr>
          <p:cNvPr id="13332" name="Text Box 21"/>
          <p:cNvSpPr txBox="1">
            <a:spLocks noChangeArrowheads="1"/>
          </p:cNvSpPr>
          <p:nvPr/>
        </p:nvSpPr>
        <p:spPr bwMode="auto">
          <a:xfrm>
            <a:off x="696913" y="6037263"/>
            <a:ext cx="6370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1800" b="0" dirty="0" smtClean="0">
                <a:solidFill>
                  <a:schemeClr val="bg2"/>
                </a:solidFill>
              </a:rPr>
              <a:t>Lars </a:t>
            </a:r>
            <a:r>
              <a:rPr lang="nb-NO" altLang="nb-NO" sz="1800" b="0" dirty="0">
                <a:solidFill>
                  <a:schemeClr val="bg2"/>
                </a:solidFill>
              </a:rPr>
              <a:t>Andersen/Kjell </a:t>
            </a:r>
            <a:r>
              <a:rPr lang="nb-NO" altLang="nb-NO" sz="1800" b="0" dirty="0" err="1">
                <a:solidFill>
                  <a:schemeClr val="bg2"/>
                </a:solidFill>
              </a:rPr>
              <a:t>Nytrø</a:t>
            </a:r>
            <a:endParaRPr lang="nb-NO" altLang="nb-NO" sz="1800" b="0" dirty="0">
              <a:solidFill>
                <a:schemeClr val="bg2"/>
              </a:solidFill>
            </a:endParaRPr>
          </a:p>
        </p:txBody>
      </p:sp>
      <p:sp>
        <p:nvSpPr>
          <p:cNvPr id="13333" name="Text Box 21"/>
          <p:cNvSpPr txBox="1">
            <a:spLocks noChangeArrowheads="1"/>
          </p:cNvSpPr>
          <p:nvPr/>
        </p:nvSpPr>
        <p:spPr bwMode="auto">
          <a:xfrm>
            <a:off x="6034088" y="1557338"/>
            <a:ext cx="25273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SzPct val="85000"/>
              <a:buFont typeface="Wingdings" pitchFamily="2" charset="2"/>
              <a:buChar char="§"/>
              <a:defRPr sz="2200" b="1">
                <a:solidFill>
                  <a:schemeClr val="tx1"/>
                </a:solidFill>
                <a:latin typeface="Arial" charset="0"/>
              </a:defRPr>
            </a:lvl1pPr>
            <a:lvl2pPr marL="742950" indent="-285750">
              <a:buSzPct val="85000"/>
              <a:buFont typeface="Arial" charset="0"/>
              <a:buChar char="–"/>
              <a:defRPr b="1">
                <a:solidFill>
                  <a:schemeClr val="tx1"/>
                </a:solidFill>
                <a:latin typeface="Arial" charset="0"/>
              </a:defRPr>
            </a:lvl2pPr>
            <a:lvl3pPr marL="1143000" indent="-228600">
              <a:buSzPct val="85000"/>
              <a:buFont typeface="Arial" charset="0"/>
              <a:buChar char="–"/>
              <a:defRPr sz="1600" b="1">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SzTx/>
              <a:buFontTx/>
              <a:buNone/>
            </a:pPr>
            <a:r>
              <a:rPr lang="nb-NO" altLang="nb-NO" sz="1800" dirty="0">
                <a:solidFill>
                  <a:schemeClr val="bg2"/>
                </a:solidFill>
              </a:rPr>
              <a:t>Organisering av virksomheten, mål, kartlegging, nærvær, planlegging, kultur.</a:t>
            </a:r>
          </a:p>
        </p:txBody>
      </p:sp>
    </p:spTree>
    <p:extLst>
      <p:ext uri="{BB962C8B-B14F-4D97-AF65-F5344CB8AC3E}">
        <p14:creationId xmlns:p14="http://schemas.microsoft.com/office/powerpoint/2010/main" val="264352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smtClean="0"/>
              <a:t>Pålagt </a:t>
            </a:r>
            <a:r>
              <a:rPr lang="nb-NO" dirty="0" err="1" smtClean="0"/>
              <a:t>iflg.Arbeidsmiljølov</a:t>
            </a:r>
            <a:r>
              <a:rPr lang="nb-NO" dirty="0" smtClean="0"/>
              <a:t> og Folketrygdlov</a:t>
            </a:r>
          </a:p>
          <a:p>
            <a:r>
              <a:rPr lang="nb-NO" dirty="0" smtClean="0"/>
              <a:t>Krav til alle virksomheter:</a:t>
            </a:r>
          </a:p>
          <a:p>
            <a:endParaRPr lang="nb-NO" dirty="0" smtClean="0"/>
          </a:p>
          <a:p>
            <a:pPr lvl="1"/>
            <a:r>
              <a:rPr lang="nb-NO" dirty="0" smtClean="0"/>
              <a:t>Registrere sykefraværet i virksomheten</a:t>
            </a:r>
          </a:p>
          <a:p>
            <a:pPr lvl="1"/>
            <a:r>
              <a:rPr lang="nb-NO" dirty="0" smtClean="0"/>
              <a:t>Ha rutiner for å følge opp sykmeldte</a:t>
            </a:r>
          </a:p>
          <a:p>
            <a:pPr lvl="1"/>
            <a:r>
              <a:rPr lang="nb-NO" dirty="0" smtClean="0"/>
              <a:t>Dokumentere at dette etterleves</a:t>
            </a:r>
          </a:p>
          <a:p>
            <a:pPr lvl="1"/>
            <a:endParaRPr lang="nb-NO" dirty="0"/>
          </a:p>
          <a:p>
            <a:r>
              <a:rPr lang="nb-NO" dirty="0" smtClean="0"/>
              <a:t>Uten disse punktene på plass vil det være vanskelig å jobbe målrettet med sykefraværet</a:t>
            </a:r>
            <a:endParaRPr lang="nb-NO" dirty="0"/>
          </a:p>
        </p:txBody>
      </p:sp>
      <p:sp>
        <p:nvSpPr>
          <p:cNvPr id="3" name="Tittel 2"/>
          <p:cNvSpPr>
            <a:spLocks noGrp="1"/>
          </p:cNvSpPr>
          <p:nvPr>
            <p:ph type="title"/>
          </p:nvPr>
        </p:nvSpPr>
        <p:spPr/>
        <p:txBody>
          <a:bodyPr>
            <a:normAutofit/>
          </a:bodyPr>
          <a:lstStyle/>
          <a:p>
            <a:r>
              <a:rPr lang="nb-NO" dirty="0" smtClean="0"/>
              <a:t>Hvorfor drive sykefraværsoppfølging?</a:t>
            </a:r>
            <a:endParaRPr lang="nb-NO" dirty="0"/>
          </a:p>
        </p:txBody>
      </p:sp>
    </p:spTree>
    <p:extLst>
      <p:ext uri="{BB962C8B-B14F-4D97-AF65-F5344CB8AC3E}">
        <p14:creationId xmlns:p14="http://schemas.microsoft.com/office/powerpoint/2010/main" val="1358115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7" name="AutoShape 9"/>
          <p:cNvSpPr>
            <a:spLocks noChangeArrowheads="1"/>
          </p:cNvSpPr>
          <p:nvPr/>
        </p:nvSpPr>
        <p:spPr bwMode="auto">
          <a:xfrm>
            <a:off x="2771775" y="5106988"/>
            <a:ext cx="1460500" cy="1285875"/>
          </a:xfrm>
          <a:prstGeom prst="upArrowCallout">
            <a:avLst>
              <a:gd name="adj1" fmla="val 26585"/>
              <a:gd name="adj2" fmla="val 25000"/>
              <a:gd name="adj3" fmla="val 21074"/>
              <a:gd name="adj4" fmla="val 66667"/>
            </a:avLst>
          </a:prstGeom>
          <a:solidFill>
            <a:schemeClr val="accent2">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nn-NO" altLang="nb-NO" sz="1400" b="1" dirty="0" smtClean="0">
                <a:solidFill>
                  <a:schemeClr val="accent4"/>
                </a:solidFill>
              </a:rPr>
              <a:t>8 </a:t>
            </a:r>
            <a:r>
              <a:rPr lang="nn-NO" altLang="nb-NO" sz="1400" b="1" dirty="0" err="1" smtClean="0">
                <a:solidFill>
                  <a:schemeClr val="accent4"/>
                </a:solidFill>
              </a:rPr>
              <a:t>uker</a:t>
            </a:r>
            <a:endParaRPr lang="nn-NO" altLang="nb-NO" sz="1400" b="1" dirty="0" smtClean="0">
              <a:solidFill>
                <a:schemeClr val="accent4"/>
              </a:solidFill>
            </a:endParaRPr>
          </a:p>
          <a:p>
            <a:pPr eaLnBrk="1" hangingPunct="1">
              <a:defRPr/>
            </a:pPr>
            <a:r>
              <a:rPr lang="nn-NO" altLang="nb-NO" sz="1400" dirty="0" smtClean="0">
                <a:solidFill>
                  <a:schemeClr val="accent4"/>
                </a:solidFill>
              </a:rPr>
              <a:t>NAV vurderer </a:t>
            </a:r>
          </a:p>
          <a:p>
            <a:pPr eaLnBrk="1" hangingPunct="1">
              <a:defRPr/>
            </a:pPr>
            <a:r>
              <a:rPr lang="nn-NO" altLang="nb-NO" sz="1400" dirty="0" smtClean="0">
                <a:solidFill>
                  <a:schemeClr val="accent4"/>
                </a:solidFill>
              </a:rPr>
              <a:t>aktivitetsplikten</a:t>
            </a:r>
          </a:p>
        </p:txBody>
      </p:sp>
      <p:sp>
        <p:nvSpPr>
          <p:cNvPr id="19459" name="Text Box 18"/>
          <p:cNvSpPr txBox="1">
            <a:spLocks noChangeArrowheads="1"/>
          </p:cNvSpPr>
          <p:nvPr/>
        </p:nvSpPr>
        <p:spPr bwMode="auto">
          <a:xfrm>
            <a:off x="7978775" y="3040063"/>
            <a:ext cx="64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37931725" indent="-37474525" eaLnBrk="0" hangingPunct="0">
              <a:defRPr>
                <a:solidFill>
                  <a:schemeClr val="tx1"/>
                </a:solidFill>
                <a:latin typeface="Arial" charset="0"/>
              </a:defRPr>
            </a:lvl2pPr>
            <a:lvl3pPr marL="989013" indent="-18415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nb-NO" altLang="nb-NO" sz="1400" b="1">
                <a:latin typeface="Verdana" pitchFamily="34" charset="0"/>
                <a:ea typeface="ＭＳ Ｐゴシック" pitchFamily="34" charset="-128"/>
              </a:rPr>
              <a:t>1 år</a:t>
            </a:r>
          </a:p>
        </p:txBody>
      </p:sp>
      <p:sp>
        <p:nvSpPr>
          <p:cNvPr id="19460" name="AutoShape 19"/>
          <p:cNvSpPr>
            <a:spLocks noChangeArrowheads="1"/>
          </p:cNvSpPr>
          <p:nvPr/>
        </p:nvSpPr>
        <p:spPr bwMode="auto">
          <a:xfrm>
            <a:off x="1233488" y="1703388"/>
            <a:ext cx="1435100" cy="1427162"/>
          </a:xfrm>
          <a:prstGeom prst="downArrowCallout">
            <a:avLst>
              <a:gd name="adj1" fmla="val 29813"/>
              <a:gd name="adj2" fmla="val 29813"/>
              <a:gd name="adj3" fmla="val 16667"/>
              <a:gd name="adj4" fmla="val 66667"/>
            </a:avLst>
          </a:prstGeom>
          <a:gradFill rotWithShape="1">
            <a:gsLst>
              <a:gs pos="0">
                <a:srgbClr val="8BFB9D"/>
              </a:gs>
              <a:gs pos="50000">
                <a:srgbClr val="B9FAC3"/>
              </a:gs>
              <a:gs pos="100000">
                <a:srgbClr val="DDFCE2"/>
              </a:gs>
            </a:gsLst>
            <a:lin ang="16200000" scaled="1"/>
          </a:gra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n-NO" altLang="nb-NO" sz="1400"/>
              <a:t>Oppfølgingsplan/</a:t>
            </a:r>
          </a:p>
          <a:p>
            <a:pPr eaLnBrk="1" hangingPunct="1"/>
            <a:r>
              <a:rPr lang="nn-NO" altLang="nb-NO" sz="1400"/>
              <a:t>info til sykmelder</a:t>
            </a:r>
          </a:p>
        </p:txBody>
      </p:sp>
      <p:sp>
        <p:nvSpPr>
          <p:cNvPr id="19461" name="Rectangle 31"/>
          <p:cNvSpPr>
            <a:spLocks noChangeArrowheads="1"/>
          </p:cNvSpPr>
          <p:nvPr/>
        </p:nvSpPr>
        <p:spPr bwMode="auto">
          <a:xfrm>
            <a:off x="250825" y="-171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37931725" indent="-37474525" eaLnBrk="0" hangingPunct="0">
              <a:defRPr>
                <a:solidFill>
                  <a:schemeClr val="tx1"/>
                </a:solidFill>
                <a:latin typeface="Arial" charset="0"/>
              </a:defRPr>
            </a:lvl2pPr>
            <a:lvl3pPr marL="989013" indent="-18415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n-NO" altLang="nb-NO" sz="2400" b="1">
              <a:latin typeface="Verdana" pitchFamily="34" charset="0"/>
              <a:ea typeface="ＭＳ Ｐゴシック" pitchFamily="34" charset="-128"/>
            </a:endParaRPr>
          </a:p>
        </p:txBody>
      </p:sp>
      <p:sp>
        <p:nvSpPr>
          <p:cNvPr id="19462" name="Rectangle 32"/>
          <p:cNvSpPr>
            <a:spLocks noChangeArrowheads="1"/>
          </p:cNvSpPr>
          <p:nvPr/>
        </p:nvSpPr>
        <p:spPr bwMode="auto">
          <a:xfrm>
            <a:off x="1233488" y="969963"/>
            <a:ext cx="52832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37931725" indent="-37474525" eaLnBrk="0" hangingPunct="0">
              <a:defRPr>
                <a:solidFill>
                  <a:schemeClr val="tx1"/>
                </a:solidFill>
                <a:latin typeface="Arial" charset="0"/>
              </a:defRPr>
            </a:lvl2pPr>
            <a:lvl3pPr marL="989013" indent="-18415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b-NO" altLang="nb-NO" sz="3200" dirty="0">
                <a:solidFill>
                  <a:srgbClr val="C30000"/>
                </a:solidFill>
                <a:ea typeface="ＭＳ Ｐゴシック" pitchFamily="34" charset="-128"/>
              </a:rPr>
              <a:t>Oppfølging av sykmeldte</a:t>
            </a:r>
          </a:p>
        </p:txBody>
      </p:sp>
      <p:sp>
        <p:nvSpPr>
          <p:cNvPr id="2" name="Rektangel 1"/>
          <p:cNvSpPr/>
          <p:nvPr/>
        </p:nvSpPr>
        <p:spPr>
          <a:xfrm>
            <a:off x="419100" y="3130550"/>
            <a:ext cx="7672388" cy="719138"/>
          </a:xfrm>
          <a:prstGeom prst="rect">
            <a:avLst/>
          </a:prstGeom>
          <a:gradFill flip="none" rotWithShape="1">
            <a:gsLst>
              <a:gs pos="47000">
                <a:schemeClr val="tx2">
                  <a:lumMod val="40000"/>
                  <a:lumOff val="60000"/>
                </a:schemeClr>
              </a:gs>
              <a:gs pos="0">
                <a:srgbClr val="00B050"/>
              </a:gs>
              <a:gs pos="87000">
                <a:srgbClr val="C00000"/>
              </a:gs>
              <a:gs pos="10000">
                <a:srgbClr val="FFC00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dirty="0"/>
          </a:p>
        </p:txBody>
      </p:sp>
      <p:sp>
        <p:nvSpPr>
          <p:cNvPr id="3" name="Femkant 2"/>
          <p:cNvSpPr/>
          <p:nvPr/>
        </p:nvSpPr>
        <p:spPr>
          <a:xfrm>
            <a:off x="8108950" y="3097213"/>
            <a:ext cx="609600" cy="374650"/>
          </a:xfrm>
          <a:prstGeom prst="homePlat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19465" name="AutoShape 19"/>
          <p:cNvSpPr>
            <a:spLocks noChangeArrowheads="1"/>
          </p:cNvSpPr>
          <p:nvPr/>
        </p:nvSpPr>
        <p:spPr bwMode="auto">
          <a:xfrm>
            <a:off x="342900" y="1685925"/>
            <a:ext cx="798513" cy="1427163"/>
          </a:xfrm>
          <a:prstGeom prst="downArrowCallout">
            <a:avLst>
              <a:gd name="adj1" fmla="val 29815"/>
              <a:gd name="adj2" fmla="val 29810"/>
              <a:gd name="adj3" fmla="val 16665"/>
              <a:gd name="adj4" fmla="val 66667"/>
            </a:avLst>
          </a:prstGeom>
          <a:gradFill rotWithShape="1">
            <a:gsLst>
              <a:gs pos="0">
                <a:srgbClr val="8BFB9D"/>
              </a:gs>
              <a:gs pos="50000">
                <a:srgbClr val="B9FAC3"/>
              </a:gs>
              <a:gs pos="100000">
                <a:srgbClr val="DDFCE2"/>
              </a:gs>
            </a:gsLst>
            <a:lin ang="16200000" scaled="1"/>
          </a:gra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n-NO" altLang="nb-NO" sz="1400"/>
              <a:t>Egen-</a:t>
            </a:r>
            <a:br>
              <a:rPr lang="nn-NO" altLang="nb-NO" sz="1400"/>
            </a:br>
            <a:r>
              <a:rPr lang="nn-NO" altLang="nb-NO" sz="1400"/>
              <a:t>melding</a:t>
            </a:r>
          </a:p>
          <a:p>
            <a:pPr eaLnBrk="1" hangingPunct="1"/>
            <a:r>
              <a:rPr lang="nn-NO" altLang="nb-NO" sz="1400"/>
              <a:t>Holde </a:t>
            </a:r>
          </a:p>
          <a:p>
            <a:pPr eaLnBrk="1" hangingPunct="1"/>
            <a:r>
              <a:rPr lang="nn-NO" altLang="nb-NO" sz="1400"/>
              <a:t>kontakt</a:t>
            </a:r>
          </a:p>
        </p:txBody>
      </p:sp>
      <p:sp>
        <p:nvSpPr>
          <p:cNvPr id="19466" name="AutoShape 19"/>
          <p:cNvSpPr>
            <a:spLocks noChangeArrowheads="1"/>
          </p:cNvSpPr>
          <p:nvPr/>
        </p:nvSpPr>
        <p:spPr bwMode="auto">
          <a:xfrm>
            <a:off x="2797175" y="1685925"/>
            <a:ext cx="1435100" cy="1427163"/>
          </a:xfrm>
          <a:prstGeom prst="downArrowCallout">
            <a:avLst>
              <a:gd name="adj1" fmla="val 29813"/>
              <a:gd name="adj2" fmla="val 29813"/>
              <a:gd name="adj3" fmla="val 16667"/>
              <a:gd name="adj4" fmla="val 66667"/>
            </a:avLst>
          </a:prstGeom>
          <a:gradFill rotWithShape="1">
            <a:gsLst>
              <a:gs pos="0">
                <a:srgbClr val="8BFB9D"/>
              </a:gs>
              <a:gs pos="50000">
                <a:srgbClr val="B9FAC3"/>
              </a:gs>
              <a:gs pos="100000">
                <a:srgbClr val="DDFCE2"/>
              </a:gs>
            </a:gsLst>
            <a:lin ang="16200000" scaled="1"/>
          </a:gra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n-NO" altLang="nb-NO" sz="1400"/>
              <a:t>Avtale og gj.føre</a:t>
            </a:r>
            <a:br>
              <a:rPr lang="nn-NO" altLang="nb-NO" sz="1400"/>
            </a:br>
            <a:r>
              <a:rPr lang="nn-NO" altLang="nb-NO" sz="1400"/>
              <a:t>dialogmøte 1</a:t>
            </a:r>
          </a:p>
        </p:txBody>
      </p:sp>
      <p:sp>
        <p:nvSpPr>
          <p:cNvPr id="19467" name="AutoShape 19"/>
          <p:cNvSpPr>
            <a:spLocks noChangeArrowheads="1"/>
          </p:cNvSpPr>
          <p:nvPr/>
        </p:nvSpPr>
        <p:spPr bwMode="auto">
          <a:xfrm>
            <a:off x="4799013" y="1685925"/>
            <a:ext cx="1435100" cy="1427163"/>
          </a:xfrm>
          <a:prstGeom prst="downArrowCallout">
            <a:avLst>
              <a:gd name="adj1" fmla="val 29813"/>
              <a:gd name="adj2" fmla="val 29813"/>
              <a:gd name="adj3" fmla="val 16667"/>
              <a:gd name="adj4" fmla="val 66667"/>
            </a:avLst>
          </a:prstGeom>
          <a:gradFill rotWithShape="1">
            <a:gsLst>
              <a:gs pos="0">
                <a:srgbClr val="8BFB9D"/>
              </a:gs>
              <a:gs pos="50000">
                <a:srgbClr val="B9FAC3"/>
              </a:gs>
              <a:gs pos="100000">
                <a:srgbClr val="DDFCE2"/>
              </a:gs>
            </a:gsLst>
            <a:lin ang="16200000" scaled="1"/>
          </a:gra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n-NO" altLang="nb-NO" sz="1400"/>
          </a:p>
          <a:p>
            <a:pPr eaLnBrk="1" hangingPunct="1"/>
            <a:r>
              <a:rPr lang="nn-NO" altLang="nb-NO" sz="1400"/>
              <a:t>Dialogmøte 2</a:t>
            </a:r>
          </a:p>
        </p:txBody>
      </p:sp>
      <p:sp>
        <p:nvSpPr>
          <p:cNvPr id="19468" name="AutoShape 19"/>
          <p:cNvSpPr>
            <a:spLocks noChangeArrowheads="1"/>
          </p:cNvSpPr>
          <p:nvPr/>
        </p:nvSpPr>
        <p:spPr bwMode="auto">
          <a:xfrm>
            <a:off x="6411913" y="1685925"/>
            <a:ext cx="1435100" cy="1427163"/>
          </a:xfrm>
          <a:prstGeom prst="downArrowCallout">
            <a:avLst>
              <a:gd name="adj1" fmla="val 29813"/>
              <a:gd name="adj2" fmla="val 29813"/>
              <a:gd name="adj3" fmla="val 16667"/>
              <a:gd name="adj4" fmla="val 66667"/>
            </a:avLst>
          </a:prstGeom>
          <a:gradFill rotWithShape="1">
            <a:gsLst>
              <a:gs pos="0">
                <a:srgbClr val="8BFB9D"/>
              </a:gs>
              <a:gs pos="50000">
                <a:srgbClr val="B9FAC3"/>
              </a:gs>
              <a:gs pos="100000">
                <a:srgbClr val="DDFCE2"/>
              </a:gs>
            </a:gsLst>
            <a:lin ang="16200000" scaled="1"/>
          </a:gra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n-NO" altLang="nb-NO" sz="1400" b="1"/>
              <a:t>Innen 52 uker</a:t>
            </a:r>
          </a:p>
          <a:p>
            <a:pPr eaLnBrk="1" hangingPunct="1"/>
            <a:endParaRPr lang="nn-NO" altLang="nb-NO" sz="1400"/>
          </a:p>
          <a:p>
            <a:pPr eaLnBrk="1" hangingPunct="1"/>
            <a:r>
              <a:rPr lang="nn-NO" altLang="nb-NO" sz="1400"/>
              <a:t>Dialogmøte 3</a:t>
            </a:r>
          </a:p>
          <a:p>
            <a:pPr eaLnBrk="1" hangingPunct="1"/>
            <a:r>
              <a:rPr lang="nn-NO" altLang="nb-NO" sz="1400"/>
              <a:t>(</a:t>
            </a:r>
            <a:r>
              <a:rPr lang="nn-NO" altLang="nb-NO" sz="1100"/>
              <a:t>ikke obligatorisk)</a:t>
            </a:r>
            <a:endParaRPr lang="nn-NO" altLang="nb-NO" sz="1400"/>
          </a:p>
        </p:txBody>
      </p:sp>
      <p:sp>
        <p:nvSpPr>
          <p:cNvPr id="37" name="AutoShape 9"/>
          <p:cNvSpPr>
            <a:spLocks noChangeArrowheads="1"/>
          </p:cNvSpPr>
          <p:nvPr/>
        </p:nvSpPr>
        <p:spPr bwMode="auto">
          <a:xfrm>
            <a:off x="4773613" y="5130800"/>
            <a:ext cx="1460500" cy="1285875"/>
          </a:xfrm>
          <a:prstGeom prst="upArrowCallout">
            <a:avLst>
              <a:gd name="adj1" fmla="val 25000"/>
              <a:gd name="adj2" fmla="val 25000"/>
              <a:gd name="adj3" fmla="val 21074"/>
              <a:gd name="adj4" fmla="val 66667"/>
            </a:avLst>
          </a:prstGeom>
          <a:solidFill>
            <a:schemeClr val="accent2">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nn-NO" altLang="nb-NO" sz="1400" b="1" dirty="0" smtClean="0">
                <a:solidFill>
                  <a:schemeClr val="accent4"/>
                </a:solidFill>
              </a:rPr>
              <a:t>26 </a:t>
            </a:r>
            <a:r>
              <a:rPr lang="nn-NO" altLang="nb-NO" sz="1400" b="1" dirty="0" err="1" smtClean="0">
                <a:solidFill>
                  <a:schemeClr val="accent4"/>
                </a:solidFill>
              </a:rPr>
              <a:t>uker</a:t>
            </a:r>
            <a:r>
              <a:rPr lang="nn-NO" altLang="nb-NO" sz="1400" b="1" dirty="0" smtClean="0">
                <a:solidFill>
                  <a:schemeClr val="accent4"/>
                </a:solidFill>
              </a:rPr>
              <a:t> </a:t>
            </a:r>
            <a:r>
              <a:rPr lang="nn-NO" altLang="nb-NO" sz="1400" dirty="0" smtClean="0">
                <a:solidFill>
                  <a:schemeClr val="accent4"/>
                </a:solidFill>
              </a:rPr>
              <a:t>eller</a:t>
            </a:r>
            <a:br>
              <a:rPr lang="nn-NO" altLang="nb-NO" sz="1400" dirty="0" smtClean="0">
                <a:solidFill>
                  <a:schemeClr val="accent4"/>
                </a:solidFill>
              </a:rPr>
            </a:br>
            <a:r>
              <a:rPr lang="nn-NO" altLang="nb-NO" sz="1400" dirty="0" err="1" smtClean="0">
                <a:solidFill>
                  <a:schemeClr val="accent4"/>
                </a:solidFill>
              </a:rPr>
              <a:t>tidligere</a:t>
            </a:r>
            <a:endParaRPr lang="nn-NO" altLang="nb-NO" sz="1400" b="1" dirty="0" smtClean="0">
              <a:solidFill>
                <a:schemeClr val="accent4"/>
              </a:solidFill>
            </a:endParaRPr>
          </a:p>
          <a:p>
            <a:pPr eaLnBrk="1" hangingPunct="1">
              <a:defRPr/>
            </a:pPr>
            <a:r>
              <a:rPr lang="nn-NO" altLang="nb-NO" sz="1400" dirty="0" smtClean="0">
                <a:solidFill>
                  <a:schemeClr val="accent4"/>
                </a:solidFill>
              </a:rPr>
              <a:t>NAV vurderer </a:t>
            </a:r>
          </a:p>
          <a:p>
            <a:pPr eaLnBrk="1" hangingPunct="1">
              <a:defRPr/>
            </a:pPr>
            <a:r>
              <a:rPr lang="nn-NO" altLang="nb-NO" sz="1400" dirty="0" smtClean="0">
                <a:solidFill>
                  <a:schemeClr val="accent4"/>
                </a:solidFill>
              </a:rPr>
              <a:t>tiltak</a:t>
            </a:r>
          </a:p>
        </p:txBody>
      </p:sp>
      <p:sp>
        <p:nvSpPr>
          <p:cNvPr id="38" name="AutoShape 9"/>
          <p:cNvSpPr>
            <a:spLocks noChangeArrowheads="1"/>
          </p:cNvSpPr>
          <p:nvPr/>
        </p:nvSpPr>
        <p:spPr bwMode="auto">
          <a:xfrm>
            <a:off x="6938963" y="5130800"/>
            <a:ext cx="1460500" cy="1287463"/>
          </a:xfrm>
          <a:prstGeom prst="upArrowCallout">
            <a:avLst>
              <a:gd name="adj1" fmla="val 25000"/>
              <a:gd name="adj2" fmla="val 25000"/>
              <a:gd name="adj3" fmla="val 21074"/>
              <a:gd name="adj4" fmla="val 66667"/>
            </a:avLst>
          </a:prstGeom>
          <a:solidFill>
            <a:schemeClr val="accent2">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nn-NO" altLang="nb-NO" sz="1400" b="1" dirty="0" smtClean="0">
                <a:solidFill>
                  <a:schemeClr val="accent4"/>
                </a:solidFill>
              </a:rPr>
              <a:t>52  </a:t>
            </a:r>
            <a:r>
              <a:rPr lang="nn-NO" altLang="nb-NO" sz="1400" b="1" dirty="0" err="1" smtClean="0">
                <a:solidFill>
                  <a:schemeClr val="accent4"/>
                </a:solidFill>
              </a:rPr>
              <a:t>uker</a:t>
            </a:r>
            <a:endParaRPr lang="nn-NO" altLang="nb-NO" sz="1400" b="1" dirty="0" smtClean="0">
              <a:solidFill>
                <a:schemeClr val="accent4"/>
              </a:solidFill>
            </a:endParaRPr>
          </a:p>
          <a:p>
            <a:pPr eaLnBrk="1" hangingPunct="1">
              <a:defRPr/>
            </a:pPr>
            <a:r>
              <a:rPr lang="nn-NO" altLang="nb-NO" sz="1400" dirty="0" smtClean="0">
                <a:solidFill>
                  <a:schemeClr val="accent4"/>
                </a:solidFill>
              </a:rPr>
              <a:t>NAV vurderer </a:t>
            </a:r>
          </a:p>
          <a:p>
            <a:pPr eaLnBrk="1" hangingPunct="1">
              <a:defRPr/>
            </a:pPr>
            <a:r>
              <a:rPr lang="nn-NO" altLang="nb-NO" sz="1400" dirty="0" smtClean="0">
                <a:solidFill>
                  <a:schemeClr val="accent4"/>
                </a:solidFill>
              </a:rPr>
              <a:t>grunnlag for</a:t>
            </a:r>
          </a:p>
          <a:p>
            <a:pPr eaLnBrk="1" hangingPunct="1">
              <a:defRPr/>
            </a:pPr>
            <a:r>
              <a:rPr lang="nn-NO" altLang="nb-NO" sz="1400" dirty="0" err="1" smtClean="0">
                <a:solidFill>
                  <a:schemeClr val="accent4"/>
                </a:solidFill>
              </a:rPr>
              <a:t>AAP</a:t>
            </a:r>
            <a:endParaRPr lang="nn-NO" altLang="nb-NO" sz="1400" dirty="0" smtClean="0">
              <a:solidFill>
                <a:schemeClr val="accent4"/>
              </a:solidFill>
            </a:endParaRPr>
          </a:p>
        </p:txBody>
      </p:sp>
      <p:sp>
        <p:nvSpPr>
          <p:cNvPr id="19" name="Rektangel 18"/>
          <p:cNvSpPr/>
          <p:nvPr/>
        </p:nvSpPr>
        <p:spPr>
          <a:xfrm>
            <a:off x="417513" y="3606800"/>
            <a:ext cx="7673975" cy="4159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nb-NO" altLang="nb-NO" b="1" dirty="0">
                <a:solidFill>
                  <a:srgbClr val="008000"/>
                </a:solidFill>
                <a:ea typeface="MS PGothic" pitchFamily="34" charset="-128"/>
              </a:rPr>
              <a:t>Arbeidsgivers tilretteleggingsplikt    -    Bedriftsinterne tiltak  </a:t>
            </a:r>
          </a:p>
        </p:txBody>
      </p:sp>
      <p:pic>
        <p:nvPicPr>
          <p:cNvPr id="19472" name="Bild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310563">
            <a:off x="7720013" y="-73025"/>
            <a:ext cx="1169987" cy="267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AutoShape 9"/>
          <p:cNvSpPr>
            <a:spLocks noChangeArrowheads="1"/>
          </p:cNvSpPr>
          <p:nvPr/>
        </p:nvSpPr>
        <p:spPr bwMode="auto">
          <a:xfrm>
            <a:off x="157163" y="4022725"/>
            <a:ext cx="984250" cy="1084263"/>
          </a:xfrm>
          <a:prstGeom prst="upArrowCallout">
            <a:avLst>
              <a:gd name="adj1" fmla="val 25000"/>
              <a:gd name="adj2" fmla="val 25000"/>
              <a:gd name="adj3" fmla="val 21074"/>
              <a:gd name="adj4" fmla="val 66667"/>
            </a:avLst>
          </a:prstGeom>
          <a:solidFill>
            <a:schemeClr val="tx2">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nn-NO" altLang="nb-NO" sz="1400" b="1" dirty="0" smtClean="0">
                <a:solidFill>
                  <a:schemeClr val="accent4"/>
                </a:solidFill>
              </a:rPr>
              <a:t>1 dag</a:t>
            </a:r>
          </a:p>
          <a:p>
            <a:pPr eaLnBrk="1" hangingPunct="1">
              <a:defRPr/>
            </a:pPr>
            <a:r>
              <a:rPr lang="nn-NO" altLang="nb-NO" sz="1400" dirty="0" smtClean="0">
                <a:solidFill>
                  <a:schemeClr val="accent4"/>
                </a:solidFill>
              </a:rPr>
              <a:t>Prat med</a:t>
            </a:r>
          </a:p>
          <a:p>
            <a:pPr eaLnBrk="1" hangingPunct="1">
              <a:defRPr/>
            </a:pPr>
            <a:r>
              <a:rPr lang="nn-NO" altLang="nb-NO" sz="1400" dirty="0" smtClean="0">
                <a:solidFill>
                  <a:schemeClr val="accent4"/>
                </a:solidFill>
              </a:rPr>
              <a:t> leder!</a:t>
            </a:r>
          </a:p>
        </p:txBody>
      </p:sp>
      <p:sp>
        <p:nvSpPr>
          <p:cNvPr id="23" name="AutoShape 9"/>
          <p:cNvSpPr>
            <a:spLocks noChangeArrowheads="1"/>
          </p:cNvSpPr>
          <p:nvPr/>
        </p:nvSpPr>
        <p:spPr bwMode="auto">
          <a:xfrm>
            <a:off x="1233488" y="4022725"/>
            <a:ext cx="6858000" cy="1084263"/>
          </a:xfrm>
          <a:prstGeom prst="upArrowCallout">
            <a:avLst>
              <a:gd name="adj1" fmla="val 25000"/>
              <a:gd name="adj2" fmla="val 25000"/>
              <a:gd name="adj3" fmla="val 21074"/>
              <a:gd name="adj4" fmla="val 66667"/>
            </a:avLst>
          </a:prstGeom>
          <a:solidFill>
            <a:schemeClr val="tx2">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defRPr/>
            </a:pPr>
            <a:r>
              <a:rPr lang="nn-NO" altLang="nb-NO" sz="1400" b="1" dirty="0" smtClean="0">
                <a:solidFill>
                  <a:schemeClr val="accent4"/>
                </a:solidFill>
              </a:rPr>
              <a:t>Hele </a:t>
            </a:r>
            <a:r>
              <a:rPr lang="nn-NO" altLang="nb-NO" sz="1400" b="1" dirty="0" err="1" smtClean="0">
                <a:solidFill>
                  <a:schemeClr val="accent4"/>
                </a:solidFill>
              </a:rPr>
              <a:t>sykmeldingsperioden</a:t>
            </a:r>
            <a:endParaRPr lang="nn-NO" altLang="nb-NO" sz="1400" b="1" dirty="0" smtClean="0">
              <a:solidFill>
                <a:schemeClr val="accent4"/>
              </a:solidFill>
            </a:endParaRPr>
          </a:p>
          <a:p>
            <a:pPr eaLnBrk="1" hangingPunct="1">
              <a:defRPr/>
            </a:pPr>
            <a:r>
              <a:rPr lang="nn-NO" altLang="nb-NO" sz="1400" dirty="0" smtClean="0">
                <a:solidFill>
                  <a:schemeClr val="accent4"/>
                </a:solidFill>
              </a:rPr>
              <a:t>Holde kontakt    -    Delta på møter   -    </a:t>
            </a:r>
            <a:r>
              <a:rPr lang="nn-NO" altLang="nb-NO" sz="1400" dirty="0" err="1" smtClean="0">
                <a:solidFill>
                  <a:schemeClr val="accent4"/>
                </a:solidFill>
              </a:rPr>
              <a:t>Medvirke</a:t>
            </a:r>
            <a:r>
              <a:rPr lang="nn-NO" altLang="nb-NO" sz="1400" dirty="0" smtClean="0">
                <a:solidFill>
                  <a:schemeClr val="accent4"/>
                </a:solidFill>
              </a:rPr>
              <a:t> i  tilrettelegging/oppfølgingsplan</a:t>
            </a:r>
          </a:p>
          <a:p>
            <a:pPr eaLnBrk="1" hangingPunct="1">
              <a:defRPr/>
            </a:pPr>
            <a:r>
              <a:rPr lang="nn-NO" altLang="nb-NO" sz="1400" dirty="0" smtClean="0">
                <a:solidFill>
                  <a:schemeClr val="accent4"/>
                </a:solidFill>
              </a:rPr>
              <a:t>Gi informasjon om arbeidsevne   -   Delta i </a:t>
            </a:r>
            <a:r>
              <a:rPr lang="nn-NO" altLang="nb-NO" sz="1400" dirty="0" err="1" smtClean="0">
                <a:solidFill>
                  <a:schemeClr val="accent4"/>
                </a:solidFill>
              </a:rPr>
              <a:t>foreslåtte</a:t>
            </a:r>
            <a:r>
              <a:rPr lang="nn-NO" altLang="nb-NO" sz="1400" dirty="0" smtClean="0">
                <a:solidFill>
                  <a:schemeClr val="accent4"/>
                </a:solidFill>
              </a:rPr>
              <a:t> tiltak</a:t>
            </a:r>
          </a:p>
        </p:txBody>
      </p:sp>
      <p:sp>
        <p:nvSpPr>
          <p:cNvPr id="19475" name="Text Box 5"/>
          <p:cNvSpPr txBox="1">
            <a:spLocks noChangeArrowheads="1"/>
          </p:cNvSpPr>
          <p:nvPr/>
        </p:nvSpPr>
        <p:spPr bwMode="auto">
          <a:xfrm>
            <a:off x="538163" y="3022600"/>
            <a:ext cx="8001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nb-NO" altLang="nb-NO" sz="1600">
                <a:solidFill>
                  <a:srgbClr val="1A1915"/>
                </a:solidFill>
              </a:rPr>
              <a:t>1-8 dager</a:t>
            </a:r>
          </a:p>
        </p:txBody>
      </p:sp>
      <p:sp>
        <p:nvSpPr>
          <p:cNvPr id="19476" name="Text Box 5"/>
          <p:cNvSpPr txBox="1">
            <a:spLocks noChangeArrowheads="1"/>
          </p:cNvSpPr>
          <p:nvPr/>
        </p:nvSpPr>
        <p:spPr bwMode="auto">
          <a:xfrm>
            <a:off x="1633538" y="3192463"/>
            <a:ext cx="800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nb-NO" altLang="nb-NO" sz="1600">
                <a:solidFill>
                  <a:srgbClr val="1A1915"/>
                </a:solidFill>
              </a:rPr>
              <a:t>4 uker</a:t>
            </a:r>
          </a:p>
        </p:txBody>
      </p:sp>
      <p:sp>
        <p:nvSpPr>
          <p:cNvPr id="19477" name="Text Box 21"/>
          <p:cNvSpPr txBox="1">
            <a:spLocks noChangeArrowheads="1"/>
          </p:cNvSpPr>
          <p:nvPr/>
        </p:nvSpPr>
        <p:spPr bwMode="auto">
          <a:xfrm>
            <a:off x="3144838" y="3140075"/>
            <a:ext cx="800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nb-NO" altLang="nb-NO" sz="1600">
                <a:solidFill>
                  <a:srgbClr val="1A1915"/>
                </a:solidFill>
              </a:rPr>
              <a:t>7 uker</a:t>
            </a:r>
          </a:p>
        </p:txBody>
      </p:sp>
      <p:sp>
        <p:nvSpPr>
          <p:cNvPr id="19478" name="Text Box 6"/>
          <p:cNvSpPr txBox="1">
            <a:spLocks noChangeArrowheads="1"/>
          </p:cNvSpPr>
          <p:nvPr/>
        </p:nvSpPr>
        <p:spPr bwMode="auto">
          <a:xfrm>
            <a:off x="5257800" y="3195638"/>
            <a:ext cx="9763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nb-NO" altLang="nb-NO" sz="1600">
                <a:solidFill>
                  <a:srgbClr val="1A1915"/>
                </a:solidFill>
              </a:rPr>
              <a:t>26 uker</a:t>
            </a:r>
          </a:p>
        </p:txBody>
      </p:sp>
      <p:sp>
        <p:nvSpPr>
          <p:cNvPr id="19479" name="Text Box 7"/>
          <p:cNvSpPr txBox="1">
            <a:spLocks noChangeArrowheads="1"/>
          </p:cNvSpPr>
          <p:nvPr/>
        </p:nvSpPr>
        <p:spPr bwMode="auto">
          <a:xfrm>
            <a:off x="6777038" y="3219450"/>
            <a:ext cx="9763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nb-NO" altLang="nb-NO" sz="1600">
                <a:solidFill>
                  <a:srgbClr val="1A1915"/>
                </a:solidFill>
              </a:rPr>
              <a:t>1 år</a:t>
            </a:r>
          </a:p>
        </p:txBody>
      </p:sp>
    </p:spTree>
    <p:extLst>
      <p:ext uri="{BB962C8B-B14F-4D97-AF65-F5344CB8AC3E}">
        <p14:creationId xmlns:p14="http://schemas.microsoft.com/office/powerpoint/2010/main" val="3074391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idx="4294967295"/>
          </p:nvPr>
        </p:nvSpPr>
        <p:spPr bwMode="auto">
          <a:xfrm>
            <a:off x="1475656" y="188640"/>
            <a:ext cx="4421187" cy="765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hangingPunct="1"/>
            <a:r>
              <a:rPr lang="nb-NO" altLang="nb-NO" dirty="0" smtClean="0"/>
              <a:t/>
            </a:r>
            <a:br>
              <a:rPr lang="nb-NO" altLang="nb-NO" dirty="0" smtClean="0"/>
            </a:br>
            <a:r>
              <a:rPr lang="nb-NO" altLang="nb-NO" b="1" dirty="0" smtClean="0"/>
              <a:t>Stemmer dette?</a:t>
            </a:r>
          </a:p>
        </p:txBody>
      </p:sp>
      <p:sp>
        <p:nvSpPr>
          <p:cNvPr id="4" name="Sky 3"/>
          <p:cNvSpPr/>
          <p:nvPr/>
        </p:nvSpPr>
        <p:spPr>
          <a:xfrm>
            <a:off x="539553" y="1052736"/>
            <a:ext cx="8208912" cy="5406802"/>
          </a:xfrm>
          <a:prstGeom prst="cloud">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nb-NO" altLang="nb-NO" sz="3600" dirty="0">
              <a:solidFill>
                <a:schemeClr val="tx2">
                  <a:lumMod val="75000"/>
                </a:schemeClr>
              </a:solidFill>
            </a:endParaRPr>
          </a:p>
        </p:txBody>
      </p:sp>
      <p:sp>
        <p:nvSpPr>
          <p:cNvPr id="3" name="TekstSylinder 2"/>
          <p:cNvSpPr txBox="1"/>
          <p:nvPr/>
        </p:nvSpPr>
        <p:spPr>
          <a:xfrm>
            <a:off x="1691680" y="1556792"/>
            <a:ext cx="6197587" cy="5078313"/>
          </a:xfrm>
          <a:prstGeom prst="rect">
            <a:avLst/>
          </a:prstGeom>
          <a:noFill/>
        </p:spPr>
        <p:txBody>
          <a:bodyPr wrap="square" rtlCol="0">
            <a:spAutoFit/>
          </a:bodyPr>
          <a:lstStyle/>
          <a:p>
            <a:pPr marL="571500" indent="-571500">
              <a:buFontTx/>
              <a:buChar char="-"/>
              <a:defRPr/>
            </a:pPr>
            <a:r>
              <a:rPr lang="nb-NO" altLang="nb-NO" sz="3600" dirty="0" smtClean="0">
                <a:solidFill>
                  <a:schemeClr val="tx2">
                    <a:lumMod val="75000"/>
                  </a:schemeClr>
                </a:solidFill>
              </a:rPr>
              <a:t>Vi har konkrete sykefraværsrutiner.</a:t>
            </a:r>
          </a:p>
          <a:p>
            <a:pPr marL="571500" indent="-571500">
              <a:buFontTx/>
              <a:buChar char="-"/>
              <a:defRPr/>
            </a:pPr>
            <a:r>
              <a:rPr lang="nb-NO" altLang="nb-NO" sz="3600" dirty="0" smtClean="0">
                <a:solidFill>
                  <a:schemeClr val="tx2">
                    <a:lumMod val="75000"/>
                  </a:schemeClr>
                </a:solidFill>
              </a:rPr>
              <a:t>Rutinene </a:t>
            </a:r>
            <a:r>
              <a:rPr lang="nb-NO" altLang="nb-NO" sz="3600" dirty="0">
                <a:solidFill>
                  <a:schemeClr val="tx2">
                    <a:lumMod val="75000"/>
                  </a:schemeClr>
                </a:solidFill>
              </a:rPr>
              <a:t>er kjent blant ledere og medarbeidere</a:t>
            </a:r>
          </a:p>
          <a:p>
            <a:pPr marL="571500" indent="-571500">
              <a:buFontTx/>
              <a:buChar char="-"/>
              <a:defRPr/>
            </a:pPr>
            <a:r>
              <a:rPr lang="nb-NO" altLang="nb-NO" sz="3600" dirty="0">
                <a:solidFill>
                  <a:schemeClr val="tx2">
                    <a:lumMod val="75000"/>
                  </a:schemeClr>
                </a:solidFill>
              </a:rPr>
              <a:t>Rutinene </a:t>
            </a:r>
            <a:r>
              <a:rPr lang="nb-NO" altLang="nb-NO" sz="3600" dirty="0" smtClean="0">
                <a:solidFill>
                  <a:schemeClr val="tx2">
                    <a:lumMod val="75000"/>
                  </a:schemeClr>
                </a:solidFill>
              </a:rPr>
              <a:t>følges av ledere og medarbeidere</a:t>
            </a:r>
          </a:p>
          <a:p>
            <a:pPr marL="571500" indent="-571500">
              <a:buFontTx/>
              <a:buChar char="-"/>
              <a:defRPr/>
            </a:pPr>
            <a:r>
              <a:rPr lang="nb-NO" altLang="nb-NO" sz="3600" dirty="0" smtClean="0">
                <a:solidFill>
                  <a:schemeClr val="tx2">
                    <a:lumMod val="75000"/>
                  </a:schemeClr>
                </a:solidFill>
              </a:rPr>
              <a:t>Er det forbedrings potensiale i deres enhet?</a:t>
            </a:r>
          </a:p>
          <a:p>
            <a:endParaRPr lang="nb-NO" sz="3600" dirty="0"/>
          </a:p>
        </p:txBody>
      </p:sp>
    </p:spTree>
    <p:extLst>
      <p:ext uri="{BB962C8B-B14F-4D97-AF65-F5344CB8AC3E}">
        <p14:creationId xmlns:p14="http://schemas.microsoft.com/office/powerpoint/2010/main" val="88278512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944563"/>
            <a:ext cx="7561263" cy="576262"/>
          </a:xfrm>
          <a:noFill/>
          <a:extLst>
            <a:ext uri="{AF507438-7753-43E0-B8FC-AC1667EBCBE1}">
              <a14:hiddenEffects xmlns:a14="http://schemas.microsoft.com/office/drawing/2010/main">
                <a:effectLst>
                  <a:outerShdw dist="107763" dir="2700000" algn="ctr" rotWithShape="0">
                    <a:schemeClr val="bg2"/>
                  </a:outerShdw>
                </a:effectLst>
              </a14:hiddenEffects>
            </a:ext>
          </a:extLst>
        </p:spPr>
        <p:txBody>
          <a:bodyPr>
            <a:normAutofit fontScale="90000"/>
          </a:bodyPr>
          <a:lstStyle/>
          <a:p>
            <a:pPr eaLnBrk="1" hangingPunct="1"/>
            <a:r>
              <a:rPr lang="nb-NO" altLang="nb-NO" dirty="0" smtClean="0"/>
              <a:t>Tilretteleggingsplikten i </a:t>
            </a:r>
            <a:r>
              <a:rPr lang="nb-NO" altLang="nb-NO" dirty="0" err="1" smtClean="0"/>
              <a:t>aml</a:t>
            </a:r>
            <a:r>
              <a:rPr lang="nb-NO" altLang="nb-NO" dirty="0" smtClean="0"/>
              <a:t> § 4 – 6</a:t>
            </a:r>
          </a:p>
        </p:txBody>
      </p:sp>
      <p:sp>
        <p:nvSpPr>
          <p:cNvPr id="11267" name="Text Box 3"/>
          <p:cNvSpPr txBox="1">
            <a:spLocks noChangeArrowheads="1"/>
          </p:cNvSpPr>
          <p:nvPr/>
        </p:nvSpPr>
        <p:spPr bwMode="auto">
          <a:xfrm>
            <a:off x="609600" y="5029200"/>
            <a:ext cx="891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eaLnBrk="0" hangingPunct="0">
              <a:spcBef>
                <a:spcPct val="50000"/>
              </a:spcBef>
              <a:buSzPct val="85000"/>
              <a:buFont typeface="Wingdings" pitchFamily="2" charset="2"/>
              <a:buChar char="§"/>
              <a:defRPr sz="2200" b="1">
                <a:solidFill>
                  <a:schemeClr val="tx1"/>
                </a:solidFill>
                <a:latin typeface="Arial" pitchFamily="34" charset="0"/>
              </a:defRPr>
            </a:lvl1pPr>
            <a:lvl2pPr marL="742950" indent="-285750" eaLnBrk="0" hangingPunct="0">
              <a:buSzPct val="85000"/>
              <a:buFont typeface="Arial" pitchFamily="34" charset="0"/>
              <a:buChar char="–"/>
              <a:defRPr b="1">
                <a:solidFill>
                  <a:schemeClr val="tx1"/>
                </a:solidFill>
                <a:latin typeface="Arial" pitchFamily="34" charset="0"/>
              </a:defRPr>
            </a:lvl2pPr>
            <a:lvl3pPr marL="1143000" indent="-228600" eaLnBrk="0" hangingPunct="0">
              <a:buSzPct val="85000"/>
              <a:buFont typeface="Arial" pitchFamily="34" charset="0"/>
              <a:buChar char="–"/>
              <a:defRPr sz="1600" b="1">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r>
              <a:rPr lang="nb-NO" altLang="nb-NO" sz="2000" b="0">
                <a:latin typeface="Tahoma" pitchFamily="34" charset="0"/>
              </a:rPr>
              <a:t>	</a:t>
            </a:r>
          </a:p>
        </p:txBody>
      </p:sp>
      <p:sp>
        <p:nvSpPr>
          <p:cNvPr id="11268" name="Text Box 4"/>
          <p:cNvSpPr txBox="1">
            <a:spLocks noChangeArrowheads="1"/>
          </p:cNvSpPr>
          <p:nvPr/>
        </p:nvSpPr>
        <p:spPr bwMode="auto">
          <a:xfrm>
            <a:off x="611188" y="1412875"/>
            <a:ext cx="7391400" cy="884238"/>
          </a:xfrm>
          <a:prstGeom prst="rect">
            <a:avLst/>
          </a:prstGeom>
          <a:noFill/>
          <a:ln>
            <a:noFill/>
          </a:ln>
          <a:effectLst/>
          <a:extLst>
            <a:ext uri="{909E8E84-426E-40DD-AFC4-6F175D3DCCD1}">
              <a14:hiddenFill xmlns:a14="http://schemas.microsoft.com/office/drawing/2010/main">
                <a:gradFill rotWithShape="0">
                  <a:gsLst>
                    <a:gs pos="0">
                      <a:srgbClr val="FF9966"/>
                    </a:gs>
                    <a:gs pos="100000">
                      <a:schemeClr val="accent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eaLnBrk="0" hangingPunct="0">
              <a:spcBef>
                <a:spcPct val="50000"/>
              </a:spcBef>
              <a:buSzPct val="85000"/>
              <a:buFont typeface="Wingdings" pitchFamily="2" charset="2"/>
              <a:buChar char="§"/>
              <a:defRPr sz="2200" b="1">
                <a:solidFill>
                  <a:schemeClr val="tx1"/>
                </a:solidFill>
                <a:latin typeface="Arial" pitchFamily="34" charset="0"/>
              </a:defRPr>
            </a:lvl1pPr>
            <a:lvl2pPr marL="742950" indent="-285750" eaLnBrk="0" hangingPunct="0">
              <a:buSzPct val="85000"/>
              <a:buFont typeface="Arial" pitchFamily="34" charset="0"/>
              <a:buChar char="–"/>
              <a:defRPr b="1">
                <a:solidFill>
                  <a:schemeClr val="tx1"/>
                </a:solidFill>
                <a:latin typeface="Arial" pitchFamily="34" charset="0"/>
              </a:defRPr>
            </a:lvl2pPr>
            <a:lvl3pPr marL="1143000" indent="-228600" eaLnBrk="0" hangingPunct="0">
              <a:buSzPct val="85000"/>
              <a:buFont typeface="Arial" pitchFamily="34" charset="0"/>
              <a:buChar char="–"/>
              <a:defRPr sz="1600" b="1">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1200" dirty="0">
              <a:latin typeface="Tahoma" pitchFamily="34" charset="0"/>
            </a:endParaRPr>
          </a:p>
          <a:p>
            <a:pPr eaLnBrk="1" hangingPunct="1">
              <a:spcBef>
                <a:spcPct val="0"/>
              </a:spcBef>
              <a:buSzTx/>
              <a:buFontTx/>
              <a:buNone/>
            </a:pPr>
            <a:r>
              <a:rPr lang="nb-NO" altLang="nb-NO" sz="2000" dirty="0">
                <a:solidFill>
                  <a:schemeClr val="accent1">
                    <a:lumMod val="50000"/>
                  </a:schemeClr>
                </a:solidFill>
              </a:rPr>
              <a:t>Plikt overfor</a:t>
            </a:r>
            <a:r>
              <a:rPr lang="nb-NO" altLang="nb-NO" sz="2000" b="0" dirty="0">
                <a:solidFill>
                  <a:schemeClr val="accent1">
                    <a:lumMod val="50000"/>
                  </a:schemeClr>
                </a:solidFill>
              </a:rPr>
              <a:t>:</a:t>
            </a:r>
          </a:p>
          <a:p>
            <a:pPr eaLnBrk="1" hangingPunct="1">
              <a:spcBef>
                <a:spcPct val="0"/>
              </a:spcBef>
              <a:buSzTx/>
              <a:buFontTx/>
              <a:buNone/>
            </a:pPr>
            <a:r>
              <a:rPr lang="nb-NO" altLang="nb-NO" sz="2000" b="0" dirty="0">
                <a:solidFill>
                  <a:schemeClr val="accent1">
                    <a:lumMod val="50000"/>
                  </a:schemeClr>
                </a:solidFill>
              </a:rPr>
              <a:t>Arbeidstakere med redusert arbeidsevne. (midlertidig og varig)</a:t>
            </a:r>
          </a:p>
        </p:txBody>
      </p:sp>
      <p:sp>
        <p:nvSpPr>
          <p:cNvPr id="243717" name="Text Box 5"/>
          <p:cNvSpPr txBox="1">
            <a:spLocks noChangeArrowheads="1"/>
          </p:cNvSpPr>
          <p:nvPr/>
        </p:nvSpPr>
        <p:spPr bwMode="auto">
          <a:xfrm>
            <a:off x="611188" y="2349500"/>
            <a:ext cx="8001000" cy="1616075"/>
          </a:xfrm>
          <a:prstGeom prst="rect">
            <a:avLst/>
          </a:prstGeom>
          <a:noFill/>
          <a:ln>
            <a:noFill/>
          </a:ln>
          <a:effectLst/>
          <a:extLst>
            <a:ext uri="{909E8E84-426E-40DD-AFC4-6F175D3DCCD1}">
              <a14:hiddenFill xmlns:a14="http://schemas.microsoft.com/office/drawing/2010/main">
                <a:gradFill rotWithShape="0">
                  <a:gsLst>
                    <a:gs pos="0">
                      <a:srgbClr val="FF9966"/>
                    </a:gs>
                    <a:gs pos="100000">
                      <a:schemeClr val="accent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eaLnBrk="0" hangingPunct="0">
              <a:spcBef>
                <a:spcPct val="50000"/>
              </a:spcBef>
              <a:buSzPct val="85000"/>
              <a:buFont typeface="Wingdings" pitchFamily="2" charset="2"/>
              <a:buChar char="§"/>
              <a:defRPr sz="2200" b="1">
                <a:solidFill>
                  <a:schemeClr val="tx1"/>
                </a:solidFill>
                <a:latin typeface="Arial" pitchFamily="34" charset="0"/>
              </a:defRPr>
            </a:lvl1pPr>
            <a:lvl2pPr marL="742950" indent="-285750" eaLnBrk="0" hangingPunct="0">
              <a:buSzPct val="85000"/>
              <a:buFont typeface="Arial" pitchFamily="34" charset="0"/>
              <a:buChar char="–"/>
              <a:defRPr b="1">
                <a:solidFill>
                  <a:schemeClr val="tx1"/>
                </a:solidFill>
                <a:latin typeface="Arial" pitchFamily="34" charset="0"/>
              </a:defRPr>
            </a:lvl2pPr>
            <a:lvl3pPr marL="1143000" indent="-228600" eaLnBrk="0" hangingPunct="0">
              <a:buSzPct val="85000"/>
              <a:buFont typeface="Arial" pitchFamily="34" charset="0"/>
              <a:buChar char="–"/>
              <a:defRPr sz="1600" b="1">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r>
              <a:rPr lang="nb-NO" altLang="nb-NO" sz="2000" dirty="0">
                <a:solidFill>
                  <a:schemeClr val="accent1">
                    <a:lumMod val="50000"/>
                  </a:schemeClr>
                </a:solidFill>
              </a:rPr>
              <a:t>Krav til årsak</a:t>
            </a:r>
          </a:p>
          <a:p>
            <a:pPr eaLnBrk="1" hangingPunct="1">
              <a:spcBef>
                <a:spcPct val="0"/>
              </a:spcBef>
              <a:buSzTx/>
              <a:buFontTx/>
              <a:buNone/>
            </a:pPr>
            <a:r>
              <a:rPr lang="nb-NO" altLang="nb-NO" sz="2000" b="0" dirty="0">
                <a:solidFill>
                  <a:schemeClr val="accent1">
                    <a:lumMod val="50000"/>
                  </a:schemeClr>
                </a:solidFill>
              </a:rPr>
              <a:t>Ulykke, sykdom, skade, slitasje </a:t>
            </a:r>
            <a:r>
              <a:rPr lang="nb-NO" altLang="nb-NO" sz="2000" b="0" dirty="0" err="1">
                <a:solidFill>
                  <a:schemeClr val="accent1">
                    <a:lumMod val="50000"/>
                  </a:schemeClr>
                </a:solidFill>
              </a:rPr>
              <a:t>e.l</a:t>
            </a:r>
            <a:endParaRPr lang="nb-NO" altLang="nb-NO" sz="2000" b="0" dirty="0">
              <a:solidFill>
                <a:schemeClr val="accent1">
                  <a:lumMod val="50000"/>
                </a:schemeClr>
              </a:solidFill>
            </a:endParaRPr>
          </a:p>
          <a:p>
            <a:pPr eaLnBrk="1" hangingPunct="1">
              <a:spcBef>
                <a:spcPct val="0"/>
              </a:spcBef>
              <a:buSzTx/>
              <a:buFontTx/>
              <a:buNone/>
            </a:pPr>
            <a:r>
              <a:rPr lang="nb-NO" altLang="nb-NO" sz="2000" b="0" dirty="0">
                <a:solidFill>
                  <a:schemeClr val="accent1">
                    <a:lumMod val="50000"/>
                  </a:schemeClr>
                </a:solidFill>
              </a:rPr>
              <a:t>Fysisk, psykisk, sosiale årsaker eller sammensatte årsaker. </a:t>
            </a:r>
          </a:p>
          <a:p>
            <a:pPr eaLnBrk="1" hangingPunct="1">
              <a:spcBef>
                <a:spcPct val="0"/>
              </a:spcBef>
              <a:buSzTx/>
              <a:buFontTx/>
              <a:buNone/>
            </a:pPr>
            <a:r>
              <a:rPr lang="nb-NO" altLang="nb-NO" sz="2000" b="0" dirty="0">
                <a:solidFill>
                  <a:schemeClr val="accent1">
                    <a:lumMod val="50000"/>
                  </a:schemeClr>
                </a:solidFill>
              </a:rPr>
              <a:t>Plikten er </a:t>
            </a:r>
            <a:r>
              <a:rPr lang="nb-NO" altLang="nb-NO" sz="2000" b="0" i="1" dirty="0">
                <a:solidFill>
                  <a:schemeClr val="accent1">
                    <a:lumMod val="50000"/>
                  </a:schemeClr>
                </a:solidFill>
              </a:rPr>
              <a:t>”..uavhengig om tilretteleggingsbehovet har sammenheng med arbeidsforholdet eller ikke</a:t>
            </a:r>
            <a:r>
              <a:rPr lang="nb-NO" altLang="nb-NO" sz="2000" b="0" dirty="0">
                <a:solidFill>
                  <a:schemeClr val="accent1">
                    <a:lumMod val="50000"/>
                  </a:schemeClr>
                </a:solidFill>
              </a:rPr>
              <a:t>”</a:t>
            </a:r>
            <a:r>
              <a:rPr lang="nb-NO" altLang="nb-NO" sz="2000" b="0" i="1" dirty="0">
                <a:solidFill>
                  <a:schemeClr val="accent1">
                    <a:lumMod val="50000"/>
                  </a:schemeClr>
                </a:solidFill>
              </a:rPr>
              <a:t>  </a:t>
            </a:r>
            <a:r>
              <a:rPr lang="nb-NO" altLang="nb-NO" sz="2000" b="0" dirty="0" err="1">
                <a:solidFill>
                  <a:schemeClr val="accent1">
                    <a:lumMod val="50000"/>
                  </a:schemeClr>
                </a:solidFill>
              </a:rPr>
              <a:t>jf</a:t>
            </a:r>
            <a:r>
              <a:rPr lang="nb-NO" altLang="nb-NO" sz="2000" b="0" dirty="0">
                <a:solidFill>
                  <a:schemeClr val="accent1">
                    <a:lumMod val="50000"/>
                  </a:schemeClr>
                </a:solidFill>
              </a:rPr>
              <a:t> Ot.prp. </a:t>
            </a:r>
            <a:r>
              <a:rPr lang="nb-NO" altLang="nb-NO" sz="2000" b="0" dirty="0" err="1">
                <a:solidFill>
                  <a:schemeClr val="accent1">
                    <a:lumMod val="50000"/>
                  </a:schemeClr>
                </a:solidFill>
              </a:rPr>
              <a:t>nr</a:t>
            </a:r>
            <a:r>
              <a:rPr lang="nb-NO" altLang="nb-NO" sz="2000" b="0" dirty="0">
                <a:solidFill>
                  <a:schemeClr val="accent1">
                    <a:lumMod val="50000"/>
                  </a:schemeClr>
                </a:solidFill>
              </a:rPr>
              <a:t> 6 (2006-2007)</a:t>
            </a:r>
          </a:p>
        </p:txBody>
      </p:sp>
      <p:sp>
        <p:nvSpPr>
          <p:cNvPr id="243718" name="Text Box 6"/>
          <p:cNvSpPr txBox="1">
            <a:spLocks noChangeArrowheads="1"/>
          </p:cNvSpPr>
          <p:nvPr/>
        </p:nvSpPr>
        <p:spPr bwMode="auto">
          <a:xfrm>
            <a:off x="611188" y="4149725"/>
            <a:ext cx="7705725" cy="2225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eaLnBrk="0" hangingPunct="0">
              <a:spcBef>
                <a:spcPct val="50000"/>
              </a:spcBef>
              <a:buSzPct val="85000"/>
              <a:buFont typeface="Wingdings" pitchFamily="2" charset="2"/>
              <a:buChar char="§"/>
              <a:defRPr sz="2200" b="1">
                <a:solidFill>
                  <a:schemeClr val="tx1"/>
                </a:solidFill>
                <a:latin typeface="Arial" pitchFamily="34" charset="0"/>
              </a:defRPr>
            </a:lvl1pPr>
            <a:lvl2pPr marL="742950" indent="-285750" eaLnBrk="0" hangingPunct="0">
              <a:buSzPct val="85000"/>
              <a:buFont typeface="Arial" pitchFamily="34" charset="0"/>
              <a:buChar char="–"/>
              <a:defRPr b="1">
                <a:solidFill>
                  <a:schemeClr val="tx1"/>
                </a:solidFill>
                <a:latin typeface="Arial" pitchFamily="34" charset="0"/>
              </a:defRPr>
            </a:lvl2pPr>
            <a:lvl3pPr marL="1143000" indent="-228600" eaLnBrk="0" hangingPunct="0">
              <a:buSzPct val="85000"/>
              <a:buFont typeface="Arial" pitchFamily="34" charset="0"/>
              <a:buChar char="–"/>
              <a:defRPr sz="1600" b="1">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r>
              <a:rPr lang="nb-NO" altLang="nb-NO" sz="2000" dirty="0">
                <a:solidFill>
                  <a:schemeClr val="accent1">
                    <a:lumMod val="50000"/>
                  </a:schemeClr>
                </a:solidFill>
              </a:rPr>
              <a:t>Pliktens formål:</a:t>
            </a:r>
          </a:p>
          <a:p>
            <a:pPr eaLnBrk="1" hangingPunct="1">
              <a:spcBef>
                <a:spcPct val="0"/>
              </a:spcBef>
              <a:buSzTx/>
              <a:buFontTx/>
              <a:buChar char="-"/>
            </a:pPr>
            <a:r>
              <a:rPr lang="nb-NO" altLang="nb-NO" sz="2000" b="0" dirty="0">
                <a:solidFill>
                  <a:schemeClr val="accent1">
                    <a:lumMod val="50000"/>
                  </a:schemeClr>
                </a:solidFill>
              </a:rPr>
              <a:t> beholde eller få et passende arbeid (omplasseringsplikt) Fortrinnsvis sitt vanlige arbeid </a:t>
            </a:r>
          </a:p>
          <a:p>
            <a:pPr eaLnBrk="1" hangingPunct="1">
              <a:spcBef>
                <a:spcPct val="0"/>
              </a:spcBef>
              <a:buSzTx/>
              <a:buFontTx/>
              <a:buChar char="-"/>
            </a:pPr>
            <a:endParaRPr lang="nb-NO" altLang="nb-NO" sz="2000" b="0" dirty="0">
              <a:solidFill>
                <a:schemeClr val="accent1">
                  <a:lumMod val="50000"/>
                </a:schemeClr>
              </a:solidFill>
            </a:endParaRPr>
          </a:p>
          <a:p>
            <a:pPr eaLnBrk="1" hangingPunct="1">
              <a:spcBef>
                <a:spcPct val="0"/>
              </a:spcBef>
              <a:buSzTx/>
              <a:buFontTx/>
              <a:buNone/>
            </a:pPr>
            <a:r>
              <a:rPr lang="nb-NO" altLang="nb-NO" sz="2000" dirty="0">
                <a:solidFill>
                  <a:schemeClr val="accent1">
                    <a:lumMod val="50000"/>
                  </a:schemeClr>
                </a:solidFill>
              </a:rPr>
              <a:t>Pliktens rekkevidde:</a:t>
            </a:r>
            <a:r>
              <a:rPr lang="nb-NO" altLang="nb-NO" sz="2000" b="0" dirty="0">
                <a:solidFill>
                  <a:schemeClr val="accent1">
                    <a:lumMod val="50000"/>
                  </a:schemeClr>
                </a:solidFill>
              </a:rPr>
              <a:t> </a:t>
            </a:r>
          </a:p>
          <a:p>
            <a:pPr algn="ctr" eaLnBrk="1" hangingPunct="1">
              <a:spcBef>
                <a:spcPct val="0"/>
              </a:spcBef>
              <a:buSzTx/>
              <a:buFontTx/>
              <a:buNone/>
            </a:pPr>
            <a:r>
              <a:rPr lang="nb-NO" altLang="nb-NO" sz="2000" b="0" dirty="0">
                <a:solidFill>
                  <a:schemeClr val="accent1">
                    <a:lumMod val="50000"/>
                  </a:schemeClr>
                </a:solidFill>
              </a:rPr>
              <a:t>” ..</a:t>
            </a:r>
            <a:r>
              <a:rPr lang="nb-NO" altLang="nb-NO" sz="2000" b="0" i="1" dirty="0">
                <a:solidFill>
                  <a:schemeClr val="accent1">
                    <a:lumMod val="50000"/>
                  </a:schemeClr>
                </a:solidFill>
              </a:rPr>
              <a:t>så langt det er mulig, iverksette nødvendige tiltak</a:t>
            </a:r>
            <a:r>
              <a:rPr lang="nb-NO" altLang="nb-NO" sz="2000" b="0" dirty="0">
                <a:solidFill>
                  <a:schemeClr val="accent1">
                    <a:lumMod val="50000"/>
                  </a:schemeClr>
                </a:solidFill>
              </a:rPr>
              <a:t>” </a:t>
            </a:r>
            <a:r>
              <a:rPr lang="nb-NO" altLang="nb-NO" sz="2000" b="0" dirty="0" err="1">
                <a:solidFill>
                  <a:schemeClr val="accent1">
                    <a:lumMod val="50000"/>
                  </a:schemeClr>
                </a:solidFill>
              </a:rPr>
              <a:t>jf</a:t>
            </a:r>
            <a:r>
              <a:rPr lang="nb-NO" altLang="nb-NO" sz="2000" b="0" dirty="0">
                <a:solidFill>
                  <a:schemeClr val="accent1">
                    <a:lumMod val="50000"/>
                  </a:schemeClr>
                </a:solidFill>
              </a:rPr>
              <a:t> </a:t>
            </a:r>
            <a:r>
              <a:rPr lang="nb-NO" altLang="nb-NO" sz="2000" b="0" dirty="0" err="1">
                <a:solidFill>
                  <a:schemeClr val="accent1">
                    <a:lumMod val="50000"/>
                  </a:schemeClr>
                </a:solidFill>
              </a:rPr>
              <a:t>Aml</a:t>
            </a:r>
            <a:r>
              <a:rPr lang="nb-NO" altLang="nb-NO" sz="2000" b="0" dirty="0">
                <a:solidFill>
                  <a:schemeClr val="accent1">
                    <a:lumMod val="50000"/>
                  </a:schemeClr>
                </a:solidFill>
              </a:rPr>
              <a:t> § 4-6</a:t>
            </a:r>
          </a:p>
          <a:p>
            <a:pPr eaLnBrk="1" hangingPunct="1">
              <a:spcBef>
                <a:spcPct val="0"/>
              </a:spcBef>
              <a:buSzTx/>
              <a:buFontTx/>
              <a:buChar char="-"/>
            </a:pPr>
            <a:endParaRPr lang="nb-NO" altLang="nb-NO" sz="2000" b="0" dirty="0">
              <a:solidFill>
                <a:schemeClr val="accent1">
                  <a:lumMod val="50000"/>
                </a:schemeClr>
              </a:solidFill>
            </a:endParaRPr>
          </a:p>
        </p:txBody>
      </p:sp>
      <p:sp>
        <p:nvSpPr>
          <p:cNvPr id="11271" name="Text Box 7"/>
          <p:cNvSpPr txBox="1">
            <a:spLocks noChangeArrowheads="1"/>
          </p:cNvSpPr>
          <p:nvPr/>
        </p:nvSpPr>
        <p:spPr bwMode="auto">
          <a:xfrm>
            <a:off x="539750" y="4132262"/>
            <a:ext cx="782002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eaLnBrk="0" hangingPunct="0">
              <a:spcBef>
                <a:spcPct val="50000"/>
              </a:spcBef>
              <a:buSzPct val="85000"/>
              <a:buFont typeface="Wingdings" pitchFamily="2" charset="2"/>
              <a:buChar char="§"/>
              <a:defRPr sz="2200" b="1">
                <a:solidFill>
                  <a:schemeClr val="tx1"/>
                </a:solidFill>
                <a:latin typeface="Arial" pitchFamily="34" charset="0"/>
              </a:defRPr>
            </a:lvl1pPr>
            <a:lvl2pPr marL="742950" indent="-285750" eaLnBrk="0" hangingPunct="0">
              <a:buSzPct val="85000"/>
              <a:buFont typeface="Arial" pitchFamily="34" charset="0"/>
              <a:buChar char="–"/>
              <a:defRPr b="1">
                <a:solidFill>
                  <a:schemeClr val="tx1"/>
                </a:solidFill>
                <a:latin typeface="Arial" pitchFamily="34" charset="0"/>
              </a:defRPr>
            </a:lvl2pPr>
            <a:lvl3pPr marL="1143000" indent="-228600" eaLnBrk="0" hangingPunct="0">
              <a:buSzPct val="85000"/>
              <a:buFont typeface="Arial" pitchFamily="34" charset="0"/>
              <a:buChar char="–"/>
              <a:defRPr sz="1600" b="1">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SzTx/>
              <a:buFontTx/>
              <a:buNone/>
            </a:pPr>
            <a:endParaRPr lang="nb-NO" altLang="nb-NO" sz="2000">
              <a:solidFill>
                <a:schemeClr val="bg2"/>
              </a:solidFill>
              <a:latin typeface="Tahoma" pitchFamily="34" charset="0"/>
            </a:endParaRPr>
          </a:p>
        </p:txBody>
      </p:sp>
    </p:spTree>
    <p:extLst>
      <p:ext uri="{BB962C8B-B14F-4D97-AF65-F5344CB8AC3E}">
        <p14:creationId xmlns:p14="http://schemas.microsoft.com/office/powerpoint/2010/main" val="425758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body" idx="1"/>
          </p:nvPr>
        </p:nvSpPr>
        <p:spPr>
          <a:xfrm>
            <a:off x="468313" y="2276872"/>
            <a:ext cx="8077200" cy="2808311"/>
          </a:xfrm>
        </p:spPr>
        <p:txBody>
          <a:bodyPr>
            <a:normAutofit fontScale="25000" lnSpcReduction="20000"/>
          </a:bodyPr>
          <a:lstStyle/>
          <a:p>
            <a:pPr marL="373063" indent="-373063" defTabSz="995363" eaLnBrk="1" hangingPunct="1">
              <a:lnSpc>
                <a:spcPct val="40000"/>
              </a:lnSpc>
              <a:buFont typeface="Wingdings" pitchFamily="2" charset="2"/>
              <a:buNone/>
            </a:pPr>
            <a:endParaRPr lang="nb-NO" altLang="nb-NO" sz="800" dirty="0" smtClean="0"/>
          </a:p>
          <a:p>
            <a:pPr marL="373063" indent="-373063" defTabSz="995363" eaLnBrk="1" hangingPunct="1">
              <a:lnSpc>
                <a:spcPct val="80000"/>
              </a:lnSpc>
            </a:pPr>
            <a:r>
              <a:rPr lang="nb-NO" altLang="nb-NO" sz="2000" b="0" dirty="0" smtClean="0"/>
              <a:t>	</a:t>
            </a:r>
          </a:p>
          <a:p>
            <a:pPr marL="373063" indent="-373063" defTabSz="995363" eaLnBrk="1" hangingPunct="1">
              <a:lnSpc>
                <a:spcPct val="80000"/>
              </a:lnSpc>
            </a:pPr>
            <a:endParaRPr lang="nb-NO" altLang="nb-NO" sz="2000" dirty="0">
              <a:solidFill>
                <a:schemeClr val="accent1">
                  <a:lumMod val="50000"/>
                </a:schemeClr>
              </a:solidFill>
            </a:endParaRPr>
          </a:p>
          <a:p>
            <a:pPr marL="373063" indent="-373063" defTabSz="995363" eaLnBrk="1" hangingPunct="1">
              <a:lnSpc>
                <a:spcPct val="120000"/>
              </a:lnSpc>
            </a:pPr>
            <a:r>
              <a:rPr lang="nb-NO" altLang="nb-NO" sz="11200" b="0" dirty="0" smtClean="0">
                <a:solidFill>
                  <a:schemeClr val="accent1">
                    <a:lumMod val="50000"/>
                  </a:schemeClr>
                </a:solidFill>
              </a:rPr>
              <a:t>Virksomhetens art	</a:t>
            </a:r>
          </a:p>
          <a:p>
            <a:pPr marL="373063" indent="-373063" defTabSz="995363" eaLnBrk="1" hangingPunct="1">
              <a:lnSpc>
                <a:spcPct val="120000"/>
              </a:lnSpc>
            </a:pPr>
            <a:r>
              <a:rPr lang="nb-NO" altLang="nb-NO" sz="11200" b="0" dirty="0" smtClean="0">
                <a:solidFill>
                  <a:schemeClr val="accent1">
                    <a:lumMod val="50000"/>
                  </a:schemeClr>
                </a:solidFill>
              </a:rPr>
              <a:t>Virksomhetens størrelse	</a:t>
            </a:r>
          </a:p>
          <a:p>
            <a:pPr marL="373063" indent="-373063" defTabSz="995363" eaLnBrk="1" hangingPunct="1">
              <a:lnSpc>
                <a:spcPct val="120000"/>
              </a:lnSpc>
            </a:pPr>
            <a:r>
              <a:rPr lang="nb-NO" altLang="nb-NO" sz="11200" b="0" dirty="0" smtClean="0">
                <a:solidFill>
                  <a:schemeClr val="accent1">
                    <a:lumMod val="50000"/>
                  </a:schemeClr>
                </a:solidFill>
              </a:rPr>
              <a:t>Virksomhetens økonomi	</a:t>
            </a:r>
          </a:p>
          <a:p>
            <a:pPr marL="373063" indent="-373063" defTabSz="995363" eaLnBrk="1" hangingPunct="1">
              <a:lnSpc>
                <a:spcPct val="120000"/>
              </a:lnSpc>
            </a:pPr>
            <a:r>
              <a:rPr lang="nb-NO" altLang="nb-NO" sz="11200" b="0" dirty="0" smtClean="0">
                <a:solidFill>
                  <a:schemeClr val="accent1">
                    <a:lumMod val="50000"/>
                  </a:schemeClr>
                </a:solidFill>
              </a:rPr>
              <a:t>Arbeidstakers forhold</a:t>
            </a:r>
          </a:p>
          <a:p>
            <a:pPr marL="373063" indent="-373063" defTabSz="995363" eaLnBrk="1" hangingPunct="1">
              <a:lnSpc>
                <a:spcPct val="80000"/>
              </a:lnSpc>
            </a:pPr>
            <a:endParaRPr lang="nb-NO" altLang="nb-NO" sz="11200" dirty="0">
              <a:solidFill>
                <a:schemeClr val="accent1">
                  <a:lumMod val="50000"/>
                </a:schemeClr>
              </a:solidFill>
            </a:endParaRPr>
          </a:p>
          <a:p>
            <a:pPr marL="373063" indent="-373063" defTabSz="995363" eaLnBrk="1" hangingPunct="1">
              <a:lnSpc>
                <a:spcPct val="80000"/>
              </a:lnSpc>
            </a:pPr>
            <a:endParaRPr lang="nb-NO" altLang="nb-NO" sz="4500" b="0" dirty="0" smtClean="0">
              <a:solidFill>
                <a:schemeClr val="accent1">
                  <a:lumMod val="50000"/>
                </a:schemeClr>
              </a:solidFill>
            </a:endParaRPr>
          </a:p>
          <a:p>
            <a:pPr marL="373063" indent="-373063" defTabSz="995363" eaLnBrk="1" hangingPunct="1">
              <a:lnSpc>
                <a:spcPct val="80000"/>
              </a:lnSpc>
            </a:pPr>
            <a:endParaRPr lang="nb-NO" altLang="nb-NO" sz="4500" dirty="0">
              <a:solidFill>
                <a:schemeClr val="accent1">
                  <a:lumMod val="50000"/>
                </a:schemeClr>
              </a:solidFill>
            </a:endParaRPr>
          </a:p>
          <a:p>
            <a:pPr marL="0" indent="0" defTabSz="995363" eaLnBrk="1" hangingPunct="1">
              <a:lnSpc>
                <a:spcPct val="80000"/>
              </a:lnSpc>
              <a:buNone/>
            </a:pPr>
            <a:endParaRPr lang="nb-NO" altLang="nb-NO" sz="4500" b="0" dirty="0" smtClean="0">
              <a:solidFill>
                <a:schemeClr val="accent1">
                  <a:lumMod val="50000"/>
                </a:schemeClr>
              </a:solidFill>
            </a:endParaRPr>
          </a:p>
          <a:p>
            <a:pPr defTabSz="995363" eaLnBrk="1" hangingPunct="1">
              <a:lnSpc>
                <a:spcPct val="80000"/>
              </a:lnSpc>
              <a:buFont typeface="Arial" panose="020B0604020202020204" pitchFamily="34" charset="0"/>
              <a:buChar char="•"/>
            </a:pPr>
            <a:r>
              <a:rPr lang="nb-NO" altLang="nb-NO" sz="8000" b="0" dirty="0" smtClean="0">
                <a:solidFill>
                  <a:schemeClr val="accent1">
                    <a:lumMod val="50000"/>
                  </a:schemeClr>
                </a:solidFill>
              </a:rPr>
              <a:t>Det kreves mer av en stor bedrift enn av en liten bedrift med små</a:t>
            </a:r>
          </a:p>
          <a:p>
            <a:pPr marL="400050" lvl="1" indent="0" defTabSz="995363">
              <a:lnSpc>
                <a:spcPct val="80000"/>
              </a:lnSpc>
              <a:buNone/>
            </a:pPr>
            <a:r>
              <a:rPr lang="nb-NO" altLang="nb-NO" sz="7600" b="0" dirty="0" smtClean="0">
                <a:solidFill>
                  <a:schemeClr val="accent1">
                    <a:lumMod val="50000"/>
                  </a:schemeClr>
                </a:solidFill>
              </a:rPr>
              <a:t>faktiske muligheter til tilrettelegging og omplassering</a:t>
            </a:r>
          </a:p>
          <a:p>
            <a:pPr marL="373063" indent="-373063" defTabSz="995363" eaLnBrk="1" hangingPunct="1">
              <a:lnSpc>
                <a:spcPct val="80000"/>
              </a:lnSpc>
              <a:buFont typeface="Wingdings" pitchFamily="2" charset="2"/>
              <a:buNone/>
            </a:pPr>
            <a:r>
              <a:rPr lang="nb-NO" altLang="nb-NO" sz="8000" b="0" dirty="0" smtClean="0">
                <a:solidFill>
                  <a:schemeClr val="accent1">
                    <a:lumMod val="50000"/>
                  </a:schemeClr>
                </a:solidFill>
              </a:rPr>
              <a:t>	</a:t>
            </a:r>
          </a:p>
          <a:p>
            <a:pPr defTabSz="995363">
              <a:lnSpc>
                <a:spcPct val="80000"/>
              </a:lnSpc>
              <a:buFont typeface="Arial" panose="020B0604020202020204" pitchFamily="34" charset="0"/>
              <a:buChar char="•"/>
            </a:pPr>
            <a:r>
              <a:rPr lang="nb-NO" altLang="nb-NO" sz="8000" b="0" dirty="0" smtClean="0">
                <a:solidFill>
                  <a:schemeClr val="accent1">
                    <a:lumMod val="50000"/>
                  </a:schemeClr>
                </a:solidFill>
              </a:rPr>
              <a:t>Det kreves ikke at man oppretter nye stillinger</a:t>
            </a:r>
          </a:p>
          <a:p>
            <a:pPr marL="373063" indent="-373063" defTabSz="995363" eaLnBrk="1" hangingPunct="1">
              <a:lnSpc>
                <a:spcPct val="40000"/>
              </a:lnSpc>
              <a:buFont typeface="Wingdings" pitchFamily="2" charset="2"/>
              <a:buNone/>
            </a:pPr>
            <a:endParaRPr lang="nb-NO" altLang="nb-NO" sz="8000" b="0" dirty="0" smtClean="0">
              <a:solidFill>
                <a:schemeClr val="accent1">
                  <a:lumMod val="50000"/>
                </a:schemeClr>
              </a:solidFill>
            </a:endParaRPr>
          </a:p>
        </p:txBody>
      </p:sp>
      <p:sp>
        <p:nvSpPr>
          <p:cNvPr id="245763" name="Rectangle 3"/>
          <p:cNvSpPr>
            <a:spLocks noChangeArrowheads="1"/>
          </p:cNvSpPr>
          <p:nvPr/>
        </p:nvSpPr>
        <p:spPr bwMode="auto">
          <a:xfrm>
            <a:off x="468313" y="1412875"/>
            <a:ext cx="8351837" cy="863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50000"/>
              </a:spcBef>
              <a:buSzPct val="85000"/>
              <a:buFont typeface="Wingdings" pitchFamily="2" charset="2"/>
              <a:buChar char="§"/>
              <a:defRPr sz="2200" b="1">
                <a:solidFill>
                  <a:schemeClr val="tx1"/>
                </a:solidFill>
                <a:latin typeface="Arial" charset="0"/>
              </a:defRPr>
            </a:lvl1pPr>
            <a:lvl2pPr marL="742950" indent="-285750" eaLnBrk="0" hangingPunct="0">
              <a:buSzPct val="85000"/>
              <a:buFont typeface="Arial" charset="0"/>
              <a:buChar char="–"/>
              <a:defRPr b="1">
                <a:solidFill>
                  <a:schemeClr val="tx1"/>
                </a:solidFill>
                <a:latin typeface="Arial" charset="0"/>
              </a:defRPr>
            </a:lvl2pPr>
            <a:lvl3pPr marL="1143000" indent="-228600" eaLnBrk="0" hangingPunct="0">
              <a:buSzPct val="85000"/>
              <a:buFont typeface="Arial" charset="0"/>
              <a:buChar char="–"/>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80000"/>
              </a:lnSpc>
              <a:spcBef>
                <a:spcPct val="0"/>
              </a:spcBef>
              <a:buSzTx/>
              <a:buFontTx/>
              <a:buNone/>
            </a:pPr>
            <a:r>
              <a:rPr lang="nb-NO" altLang="nb-NO" sz="2000" dirty="0">
                <a:solidFill>
                  <a:schemeClr val="accent1">
                    <a:lumMod val="50000"/>
                  </a:schemeClr>
                </a:solidFill>
              </a:rPr>
              <a:t>”..så langt det er mulig</a:t>
            </a:r>
            <a:r>
              <a:rPr lang="nb-NO" altLang="nb-NO" sz="2000" b="0" dirty="0">
                <a:solidFill>
                  <a:schemeClr val="accent1">
                    <a:lumMod val="50000"/>
                  </a:schemeClr>
                </a:solidFill>
              </a:rPr>
              <a:t>.” tilsier en skjønnsmessig vurdering, og det må foretas en konkret helhetsvurdering. Plikten er vidtrekkende.</a:t>
            </a:r>
          </a:p>
        </p:txBody>
      </p:sp>
      <p:sp>
        <p:nvSpPr>
          <p:cNvPr id="13316" name="Text Box 4"/>
          <p:cNvSpPr txBox="1">
            <a:spLocks noChangeArrowheads="1"/>
          </p:cNvSpPr>
          <p:nvPr/>
        </p:nvSpPr>
        <p:spPr bwMode="auto">
          <a:xfrm>
            <a:off x="329961" y="4365104"/>
            <a:ext cx="8353623" cy="424720"/>
          </a:xfrm>
          <a:prstGeom prst="rect">
            <a:avLst/>
          </a:prstGeom>
          <a:noFill/>
          <a:ln>
            <a:noFill/>
          </a:ln>
          <a:effectLst/>
          <a:extLst>
            <a:ext uri="{909E8E84-426E-40DD-AFC4-6F175D3DCCD1}">
              <a14:hiddenFill xmlns:a14="http://schemas.microsoft.com/office/drawing/2010/main">
                <a:gradFill rotWithShape="0">
                  <a:gsLst>
                    <a:gs pos="0">
                      <a:srgbClr val="FF9966"/>
                    </a:gs>
                    <a:gs pos="100000">
                      <a:schemeClr val="accent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4" rIns="91429" bIns="45714">
            <a:spAutoFit/>
          </a:bodyPr>
          <a:lstStyle>
            <a:lvl1pPr eaLnBrk="0" hangingPunct="0">
              <a:spcBef>
                <a:spcPct val="50000"/>
              </a:spcBef>
              <a:buSzPct val="85000"/>
              <a:buFont typeface="Wingdings" pitchFamily="2" charset="2"/>
              <a:buChar char="§"/>
              <a:defRPr sz="2200" b="1">
                <a:solidFill>
                  <a:schemeClr val="tx1"/>
                </a:solidFill>
                <a:latin typeface="Arial" charset="0"/>
              </a:defRPr>
            </a:lvl1pPr>
            <a:lvl2pPr marL="742950" indent="-285750" eaLnBrk="0" hangingPunct="0">
              <a:buSzPct val="85000"/>
              <a:buFont typeface="Arial" charset="0"/>
              <a:buChar char="–"/>
              <a:defRPr b="1">
                <a:solidFill>
                  <a:schemeClr val="tx1"/>
                </a:solidFill>
                <a:latin typeface="Arial" charset="0"/>
              </a:defRPr>
            </a:lvl2pPr>
            <a:lvl3pPr marL="1143000" indent="-228600" eaLnBrk="0" hangingPunct="0">
              <a:buSzPct val="85000"/>
              <a:buFont typeface="Arial" charset="0"/>
              <a:buChar char="–"/>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20000"/>
              </a:spcBef>
              <a:buSzTx/>
              <a:buFontTx/>
              <a:buNone/>
            </a:pPr>
            <a:r>
              <a:rPr lang="nb-NO" altLang="nb-NO" sz="2400" b="0" dirty="0">
                <a:latin typeface="Tahoma" pitchFamily="34" charset="0"/>
              </a:rPr>
              <a:t>	</a:t>
            </a:r>
          </a:p>
        </p:txBody>
      </p:sp>
      <p:sp>
        <p:nvSpPr>
          <p:cNvPr id="13317" name="Rectangle 5"/>
          <p:cNvSpPr>
            <a:spLocks noGrp="1" noChangeArrowheads="1"/>
          </p:cNvSpPr>
          <p:nvPr>
            <p:ph type="title"/>
          </p:nvPr>
        </p:nvSpPr>
        <p:spPr>
          <a:xfrm>
            <a:off x="0" y="849313"/>
            <a:ext cx="7777163" cy="576262"/>
          </a:xfrm>
          <a:noFill/>
          <a:extLst>
            <a:ext uri="{AF507438-7753-43E0-B8FC-AC1667EBCBE1}">
              <a14:hiddenEffects xmlns:a14="http://schemas.microsoft.com/office/drawing/2010/main">
                <a:effectLst>
                  <a:outerShdw dist="107763" dir="2700000" algn="ctr" rotWithShape="0">
                    <a:schemeClr val="bg2"/>
                  </a:outerShdw>
                </a:effectLst>
              </a14:hiddenEffects>
            </a:ext>
          </a:extLst>
        </p:spPr>
        <p:txBody>
          <a:bodyPr anchor="ctr">
            <a:normAutofit fontScale="90000"/>
          </a:bodyPr>
          <a:lstStyle/>
          <a:p>
            <a:pPr algn="ctr" eaLnBrk="1" hangingPunct="1"/>
            <a:r>
              <a:rPr lang="nb-NO" altLang="nb-NO" dirty="0" smtClean="0"/>
              <a:t>Hva innebærer ”…så langt det er mulig?”</a:t>
            </a:r>
          </a:p>
        </p:txBody>
      </p:sp>
      <p:sp>
        <p:nvSpPr>
          <p:cNvPr id="1331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50000"/>
              </a:spcBef>
              <a:buSzPct val="85000"/>
              <a:buFont typeface="Wingdings" pitchFamily="2" charset="2"/>
              <a:buChar char="§"/>
              <a:defRPr sz="2200" b="1">
                <a:solidFill>
                  <a:schemeClr val="tx1"/>
                </a:solidFill>
                <a:latin typeface="Arial" charset="0"/>
              </a:defRPr>
            </a:lvl1pPr>
            <a:lvl2pPr marL="742950" indent="-285750" eaLnBrk="0" hangingPunct="0">
              <a:buSzPct val="85000"/>
              <a:buFont typeface="Arial" charset="0"/>
              <a:buChar char="–"/>
              <a:defRPr b="1">
                <a:solidFill>
                  <a:schemeClr val="tx1"/>
                </a:solidFill>
                <a:latin typeface="Arial" charset="0"/>
              </a:defRPr>
            </a:lvl2pPr>
            <a:lvl3pPr marL="1143000" indent="-228600" eaLnBrk="0" hangingPunct="0">
              <a:buSzPct val="85000"/>
              <a:buFont typeface="Arial" charset="0"/>
              <a:buChar char="–"/>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
        <p:nvSpPr>
          <p:cNvPr id="13319" name="Rectangle 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50000"/>
              </a:spcBef>
              <a:buSzPct val="85000"/>
              <a:buFont typeface="Wingdings" pitchFamily="2" charset="2"/>
              <a:buChar char="§"/>
              <a:defRPr sz="2200" b="1">
                <a:solidFill>
                  <a:schemeClr val="tx1"/>
                </a:solidFill>
                <a:latin typeface="Arial" charset="0"/>
              </a:defRPr>
            </a:lvl1pPr>
            <a:lvl2pPr marL="742950" indent="-285750" eaLnBrk="0" hangingPunct="0">
              <a:buSzPct val="85000"/>
              <a:buFont typeface="Arial" charset="0"/>
              <a:buChar char="–"/>
              <a:defRPr b="1">
                <a:solidFill>
                  <a:schemeClr val="tx1"/>
                </a:solidFill>
                <a:latin typeface="Arial" charset="0"/>
              </a:defRPr>
            </a:lvl2pPr>
            <a:lvl3pPr marL="1143000" indent="-228600" eaLnBrk="0" hangingPunct="0">
              <a:buSzPct val="85000"/>
              <a:buFont typeface="Arial" charset="0"/>
              <a:buChar char="–"/>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SzTx/>
              <a:buFontTx/>
              <a:buNone/>
            </a:pPr>
            <a:endParaRPr lang="nb-NO" altLang="nb-NO" sz="1800" b="0"/>
          </a:p>
        </p:txBody>
      </p:sp>
    </p:spTree>
    <p:extLst>
      <p:ext uri="{BB962C8B-B14F-4D97-AF65-F5344CB8AC3E}">
        <p14:creationId xmlns:p14="http://schemas.microsoft.com/office/powerpoint/2010/main" val="3175477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395536" y="476672"/>
            <a:ext cx="7256463" cy="765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nb-NO" altLang="nb-NO" sz="2800" dirty="0" smtClean="0"/>
              <a:t>Arbeidstakers medvirkningsplikt</a:t>
            </a:r>
          </a:p>
        </p:txBody>
      </p:sp>
      <p:sp>
        <p:nvSpPr>
          <p:cNvPr id="281603" name="Rectangle 3"/>
          <p:cNvSpPr>
            <a:spLocks noGrp="1" noChangeArrowheads="1"/>
          </p:cNvSpPr>
          <p:nvPr>
            <p:ph type="body" sz="half" idx="1"/>
          </p:nvPr>
        </p:nvSpPr>
        <p:spPr bwMode="auto">
          <a:xfrm>
            <a:off x="304800" y="1776413"/>
            <a:ext cx="4376738" cy="4172866"/>
          </a:xfrm>
          <a:solidFill>
            <a:schemeClr val="accent1"/>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pPr eaLnBrk="1" hangingPunct="1">
              <a:lnSpc>
                <a:spcPct val="90000"/>
              </a:lnSpc>
              <a:buFont typeface="Wingdings" pitchFamily="2" charset="2"/>
              <a:buNone/>
            </a:pPr>
            <a:r>
              <a:rPr lang="nb-NO" altLang="nb-NO" sz="1800" b="0" dirty="0" smtClean="0">
                <a:solidFill>
                  <a:srgbClr val="000000"/>
                </a:solidFill>
              </a:rPr>
              <a:t>    </a:t>
            </a:r>
            <a:r>
              <a:rPr lang="nb-NO" altLang="nb-NO" dirty="0" smtClean="0">
                <a:solidFill>
                  <a:srgbClr val="000000"/>
                </a:solidFill>
              </a:rPr>
              <a:t>I følge Arbeidsmiljølovens </a:t>
            </a:r>
          </a:p>
          <a:p>
            <a:pPr eaLnBrk="1" hangingPunct="1">
              <a:lnSpc>
                <a:spcPct val="90000"/>
              </a:lnSpc>
              <a:buFont typeface="Wingdings" pitchFamily="2" charset="2"/>
              <a:buNone/>
            </a:pPr>
            <a:r>
              <a:rPr lang="nb-NO" altLang="nb-NO" dirty="0" smtClean="0">
                <a:solidFill>
                  <a:srgbClr val="000000"/>
                </a:solidFill>
              </a:rPr>
              <a:t>    § 2-3 skal arbeidstaker:</a:t>
            </a:r>
          </a:p>
          <a:p>
            <a:pPr eaLnBrk="1" hangingPunct="1">
              <a:lnSpc>
                <a:spcPct val="90000"/>
              </a:lnSpc>
            </a:pPr>
            <a:r>
              <a:rPr lang="nb-NO" altLang="nb-NO" b="0" dirty="0" smtClean="0">
                <a:solidFill>
                  <a:srgbClr val="000000"/>
                </a:solidFill>
              </a:rPr>
              <a:t>medvirke ved utforming, gjennomføring og oppfølging av virksomhetens systematiske helse-, miljø- og sikkerhetsarbeid</a:t>
            </a:r>
          </a:p>
          <a:p>
            <a:pPr eaLnBrk="1" hangingPunct="1">
              <a:lnSpc>
                <a:spcPct val="90000"/>
              </a:lnSpc>
            </a:pPr>
            <a:endParaRPr lang="nb-NO" altLang="nb-NO" b="0" dirty="0" smtClean="0">
              <a:solidFill>
                <a:srgbClr val="000000"/>
              </a:solidFill>
            </a:endParaRPr>
          </a:p>
          <a:p>
            <a:pPr eaLnBrk="1" hangingPunct="1">
              <a:lnSpc>
                <a:spcPct val="90000"/>
              </a:lnSpc>
            </a:pPr>
            <a:r>
              <a:rPr lang="nb-NO" altLang="nb-NO" b="0" dirty="0" smtClean="0">
                <a:solidFill>
                  <a:srgbClr val="000000"/>
                </a:solidFill>
              </a:rPr>
              <a:t>medvirke i å lage og gjennomføre oppfølgingsplaner</a:t>
            </a:r>
          </a:p>
          <a:p>
            <a:pPr eaLnBrk="1" hangingPunct="1">
              <a:lnSpc>
                <a:spcPct val="90000"/>
              </a:lnSpc>
            </a:pPr>
            <a:endParaRPr lang="nb-NO" altLang="nb-NO" b="0" dirty="0" smtClean="0">
              <a:solidFill>
                <a:srgbClr val="000000"/>
              </a:solidFill>
            </a:endParaRPr>
          </a:p>
          <a:p>
            <a:pPr eaLnBrk="1" hangingPunct="1">
              <a:lnSpc>
                <a:spcPct val="90000"/>
              </a:lnSpc>
            </a:pPr>
            <a:r>
              <a:rPr lang="nb-NO" altLang="nb-NO" b="0" dirty="0" smtClean="0">
                <a:solidFill>
                  <a:srgbClr val="000000"/>
                </a:solidFill>
              </a:rPr>
              <a:t>delta i dialogmøte når arbeidsgiver innkaller</a:t>
            </a:r>
          </a:p>
          <a:p>
            <a:pPr lvl="1" eaLnBrk="1" hangingPunct="1">
              <a:lnSpc>
                <a:spcPct val="90000"/>
              </a:lnSpc>
            </a:pPr>
            <a:endParaRPr lang="nb-NO" altLang="nb-NO" b="0" dirty="0" smtClean="0">
              <a:solidFill>
                <a:srgbClr val="000000"/>
              </a:solidFill>
            </a:endParaRPr>
          </a:p>
        </p:txBody>
      </p:sp>
      <p:sp>
        <p:nvSpPr>
          <p:cNvPr id="281604" name="Rectangle 4"/>
          <p:cNvSpPr>
            <a:spLocks noGrp="1" noChangeArrowheads="1"/>
          </p:cNvSpPr>
          <p:nvPr>
            <p:ph type="body" sz="half" idx="2"/>
          </p:nvPr>
        </p:nvSpPr>
        <p:spPr bwMode="auto">
          <a:xfrm>
            <a:off x="4681538" y="1801812"/>
            <a:ext cx="4462462" cy="4147467"/>
          </a:xfrm>
          <a:solidFill>
            <a:srgbClr val="A9C991"/>
          </a:solidFill>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normAutofit lnSpcReduction="10000"/>
          </a:bodyPr>
          <a:lstStyle/>
          <a:p>
            <a:pPr eaLnBrk="1" hangingPunct="1">
              <a:lnSpc>
                <a:spcPct val="90000"/>
              </a:lnSpc>
              <a:buFont typeface="Wingdings" pitchFamily="2" charset="2"/>
              <a:buNone/>
            </a:pPr>
            <a:r>
              <a:rPr lang="nb-NO" altLang="nb-NO" sz="1800" b="0" dirty="0" smtClean="0">
                <a:solidFill>
                  <a:srgbClr val="000000"/>
                </a:solidFill>
              </a:rPr>
              <a:t>    </a:t>
            </a:r>
            <a:r>
              <a:rPr lang="nb-NO" altLang="nb-NO" sz="2400" dirty="0" smtClean="0">
                <a:solidFill>
                  <a:srgbClr val="000000"/>
                </a:solidFill>
              </a:rPr>
              <a:t>I følge Folketrygdlovens       </a:t>
            </a:r>
          </a:p>
          <a:p>
            <a:pPr eaLnBrk="1" hangingPunct="1">
              <a:lnSpc>
                <a:spcPct val="90000"/>
              </a:lnSpc>
              <a:buFont typeface="Wingdings" pitchFamily="2" charset="2"/>
              <a:buNone/>
            </a:pPr>
            <a:r>
              <a:rPr lang="nb-NO" altLang="nb-NO" sz="2400" dirty="0">
                <a:solidFill>
                  <a:srgbClr val="000000"/>
                </a:solidFill>
              </a:rPr>
              <a:t> </a:t>
            </a:r>
            <a:r>
              <a:rPr lang="nb-NO" altLang="nb-NO" sz="2400" dirty="0" smtClean="0">
                <a:solidFill>
                  <a:srgbClr val="000000"/>
                </a:solidFill>
              </a:rPr>
              <a:t>  § 8-8 skal arbeidstaker:</a:t>
            </a:r>
          </a:p>
          <a:p>
            <a:pPr eaLnBrk="1" hangingPunct="1">
              <a:lnSpc>
                <a:spcPct val="90000"/>
              </a:lnSpc>
            </a:pPr>
            <a:r>
              <a:rPr lang="nb-NO" altLang="nb-NO" sz="2400" b="0" dirty="0" smtClean="0">
                <a:solidFill>
                  <a:srgbClr val="000000"/>
                </a:solidFill>
              </a:rPr>
              <a:t>gi opplysning om egen funksjonsevne</a:t>
            </a:r>
          </a:p>
          <a:p>
            <a:pPr eaLnBrk="1" hangingPunct="1">
              <a:lnSpc>
                <a:spcPct val="90000"/>
              </a:lnSpc>
            </a:pPr>
            <a:r>
              <a:rPr lang="nb-NO" altLang="nb-NO" sz="2400" b="0" dirty="0" smtClean="0">
                <a:solidFill>
                  <a:srgbClr val="000000"/>
                </a:solidFill>
              </a:rPr>
              <a:t>bidra til tiltak for å tilrettelegge arbeidet</a:t>
            </a:r>
          </a:p>
          <a:p>
            <a:pPr eaLnBrk="1" hangingPunct="1">
              <a:lnSpc>
                <a:spcPct val="90000"/>
              </a:lnSpc>
            </a:pPr>
            <a:r>
              <a:rPr lang="nb-NO" altLang="nb-NO" sz="2400" b="0" dirty="0" smtClean="0">
                <a:solidFill>
                  <a:srgbClr val="000000"/>
                </a:solidFill>
              </a:rPr>
              <a:t>bidra til utprøving av funksjonsevnen</a:t>
            </a:r>
          </a:p>
          <a:p>
            <a:pPr eaLnBrk="1" hangingPunct="1">
              <a:lnSpc>
                <a:spcPct val="90000"/>
              </a:lnSpc>
            </a:pPr>
            <a:r>
              <a:rPr lang="nb-NO" altLang="nb-NO" sz="2400" dirty="0" smtClean="0">
                <a:solidFill>
                  <a:srgbClr val="000000"/>
                </a:solidFill>
              </a:rPr>
              <a:t>t</a:t>
            </a:r>
            <a:r>
              <a:rPr lang="nb-NO" altLang="nb-NO" sz="2400" b="0" dirty="0" smtClean="0">
                <a:solidFill>
                  <a:srgbClr val="000000"/>
                </a:solidFill>
              </a:rPr>
              <a:t>a i mot tilbud om behandling og rehabilitering</a:t>
            </a:r>
          </a:p>
          <a:p>
            <a:pPr>
              <a:lnSpc>
                <a:spcPct val="90000"/>
              </a:lnSpc>
            </a:pPr>
            <a:r>
              <a:rPr lang="nb-NO" altLang="nb-NO" sz="2400" dirty="0">
                <a:solidFill>
                  <a:srgbClr val="000000"/>
                </a:solidFill>
              </a:rPr>
              <a:t>Delta i dialogmøter når NAV innkaller (§ 8.7)</a:t>
            </a:r>
          </a:p>
          <a:p>
            <a:pPr>
              <a:lnSpc>
                <a:spcPct val="90000"/>
              </a:lnSpc>
            </a:pPr>
            <a:endParaRPr lang="nb-NO" altLang="nb-NO" sz="1600" dirty="0" smtClean="0">
              <a:solidFill>
                <a:srgbClr val="06893A"/>
              </a:solidFill>
            </a:endParaRPr>
          </a:p>
        </p:txBody>
      </p:sp>
    </p:spTree>
    <p:extLst>
      <p:ext uri="{BB962C8B-B14F-4D97-AF65-F5344CB8AC3E}">
        <p14:creationId xmlns:p14="http://schemas.microsoft.com/office/powerpoint/2010/main" val="263210970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68313" y="4093369"/>
            <a:ext cx="6818312" cy="20669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20000"/>
              </a:spcBef>
              <a:spcAft>
                <a:spcPct val="0"/>
              </a:spcAft>
              <a:defRPr/>
            </a:pPr>
            <a:r>
              <a:rPr lang="nb-NO" sz="1700" b="1" dirty="0">
                <a:solidFill>
                  <a:srgbClr val="675C53"/>
                </a:solidFill>
                <a:latin typeface="Tahoma" pitchFamily="34" charset="0"/>
              </a:rPr>
              <a:t>Planen skal være</a:t>
            </a:r>
          </a:p>
          <a:p>
            <a:pPr marL="285750" indent="-285750" fontAlgn="base">
              <a:lnSpc>
                <a:spcPct val="90000"/>
              </a:lnSpc>
              <a:spcBef>
                <a:spcPct val="20000"/>
              </a:spcBef>
              <a:spcAft>
                <a:spcPct val="0"/>
              </a:spcAft>
              <a:buFont typeface="Wingdings" pitchFamily="2" charset="2"/>
              <a:buChar char="§"/>
              <a:defRPr/>
            </a:pPr>
            <a:r>
              <a:rPr lang="nb-NO" sz="1700" dirty="0">
                <a:solidFill>
                  <a:srgbClr val="675C53"/>
                </a:solidFill>
                <a:latin typeface="Tahoma" pitchFamily="34" charset="0"/>
              </a:rPr>
              <a:t> et levende dokument</a:t>
            </a:r>
          </a:p>
          <a:p>
            <a:pPr marL="285750" indent="-285750" fontAlgn="base">
              <a:lnSpc>
                <a:spcPct val="90000"/>
              </a:lnSpc>
              <a:spcBef>
                <a:spcPct val="20000"/>
              </a:spcBef>
              <a:spcAft>
                <a:spcPct val="0"/>
              </a:spcAft>
              <a:buFont typeface="Wingdings" pitchFamily="2" charset="2"/>
              <a:buChar char="§"/>
              <a:defRPr/>
            </a:pPr>
            <a:r>
              <a:rPr lang="nb-NO" sz="1700" dirty="0">
                <a:solidFill>
                  <a:srgbClr val="675C53"/>
                </a:solidFill>
                <a:latin typeface="Tahoma" pitchFamily="34" charset="0"/>
              </a:rPr>
              <a:t> en målrettet plan for alle involverte</a:t>
            </a:r>
          </a:p>
          <a:p>
            <a:pPr fontAlgn="base">
              <a:lnSpc>
                <a:spcPct val="75000"/>
              </a:lnSpc>
              <a:spcBef>
                <a:spcPct val="20000"/>
              </a:spcBef>
              <a:spcAft>
                <a:spcPct val="0"/>
              </a:spcAft>
              <a:buFontTx/>
              <a:buChar char="•"/>
              <a:defRPr/>
            </a:pPr>
            <a:endParaRPr lang="nb-NO" sz="1700" dirty="0">
              <a:solidFill>
                <a:srgbClr val="675C53"/>
              </a:solidFill>
              <a:latin typeface="Tahoma" pitchFamily="34" charset="0"/>
            </a:endParaRPr>
          </a:p>
          <a:p>
            <a:pPr fontAlgn="base">
              <a:lnSpc>
                <a:spcPct val="75000"/>
              </a:lnSpc>
              <a:spcBef>
                <a:spcPct val="20000"/>
              </a:spcBef>
              <a:spcAft>
                <a:spcPct val="0"/>
              </a:spcAft>
              <a:defRPr/>
            </a:pPr>
            <a:r>
              <a:rPr lang="nb-NO" sz="1700" dirty="0">
                <a:solidFill>
                  <a:srgbClr val="675C53"/>
                </a:solidFill>
                <a:latin typeface="Tahoma" pitchFamily="34" charset="0"/>
              </a:rPr>
              <a:t>Planen formidles sykmelder innen 4 uker</a:t>
            </a:r>
          </a:p>
          <a:p>
            <a:pPr fontAlgn="base">
              <a:lnSpc>
                <a:spcPct val="75000"/>
              </a:lnSpc>
              <a:spcBef>
                <a:spcPct val="20000"/>
              </a:spcBef>
              <a:spcAft>
                <a:spcPct val="0"/>
              </a:spcAft>
              <a:defRPr/>
            </a:pPr>
            <a:r>
              <a:rPr lang="nb-NO" sz="1700" dirty="0">
                <a:solidFill>
                  <a:srgbClr val="675C53"/>
                </a:solidFill>
                <a:latin typeface="Tahoma" pitchFamily="34" charset="0"/>
              </a:rPr>
              <a:t>Det sendes en revidert oppfølgingsplan til NAV i uke 7, og  senest 1 uke før dialogmøte 2. </a:t>
            </a:r>
            <a:r>
              <a:rPr lang="nb-NO" sz="1700" dirty="0" smtClean="0">
                <a:solidFill>
                  <a:srgbClr val="675C53"/>
                </a:solidFill>
                <a:latin typeface="Tahoma" pitchFamily="34" charset="0"/>
              </a:rPr>
              <a:t>og 3. Husk </a:t>
            </a:r>
            <a:r>
              <a:rPr lang="nb-NO" sz="1700" dirty="0">
                <a:solidFill>
                  <a:srgbClr val="675C53"/>
                </a:solidFill>
                <a:latin typeface="Tahoma" pitchFamily="34" charset="0"/>
              </a:rPr>
              <a:t>du kan be NAV om et dialogmøte 2 før 26 uker. </a:t>
            </a:r>
          </a:p>
        </p:txBody>
      </p:sp>
      <p:sp>
        <p:nvSpPr>
          <p:cNvPr id="14339" name="Rectangle 3"/>
          <p:cNvSpPr>
            <a:spLocks noChangeArrowheads="1"/>
          </p:cNvSpPr>
          <p:nvPr/>
        </p:nvSpPr>
        <p:spPr bwMode="auto">
          <a:xfrm>
            <a:off x="265906" y="377826"/>
            <a:ext cx="88296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nchor="ctr"/>
          <a:lstStyle/>
          <a:p>
            <a:pPr fontAlgn="base">
              <a:spcBef>
                <a:spcPct val="0"/>
              </a:spcBef>
              <a:spcAft>
                <a:spcPct val="0"/>
              </a:spcAft>
              <a:defRPr/>
            </a:pPr>
            <a:r>
              <a:rPr lang="nb-NO" sz="2800" dirty="0">
                <a:solidFill>
                  <a:srgbClr val="C30000"/>
                </a:solidFill>
                <a:latin typeface="Arial" panose="020B0604020202020204" pitchFamily="34" charset="0"/>
                <a:cs typeface="Arial" panose="020B0604020202020204" pitchFamily="34" charset="0"/>
              </a:rPr>
              <a:t>Dokumentasjon av tilrettelegging – AML § 4-6</a:t>
            </a:r>
          </a:p>
        </p:txBody>
      </p:sp>
      <p:sp>
        <p:nvSpPr>
          <p:cNvPr id="14340" name="Text Box 4"/>
          <p:cNvSpPr txBox="1">
            <a:spLocks noChangeArrowheads="1"/>
          </p:cNvSpPr>
          <p:nvPr/>
        </p:nvSpPr>
        <p:spPr bwMode="auto">
          <a:xfrm>
            <a:off x="468313" y="1124744"/>
            <a:ext cx="8424862" cy="2968625"/>
          </a:xfrm>
          <a:prstGeom prst="rect">
            <a:avLst/>
          </a:prstGeom>
          <a:noFill/>
          <a:ln>
            <a:noFill/>
          </a:ln>
          <a:effectLst/>
          <a:extLst>
            <a:ext uri="{909E8E84-426E-40DD-AFC4-6F175D3DCCD1}">
              <a14:hiddenFill xmlns:a14="http://schemas.microsoft.com/office/drawing/2010/main">
                <a:gradFill rotWithShape="0">
                  <a:gsLst>
                    <a:gs pos="0">
                      <a:srgbClr val="FF9966"/>
                    </a:gs>
                    <a:gs pos="100000">
                      <a:schemeClr val="accent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buFont typeface="Wingdings" pitchFamily="2" charset="2"/>
              <a:buNone/>
              <a:defRPr/>
            </a:pPr>
            <a:r>
              <a:rPr lang="nb-NO" sz="1700" b="1" dirty="0" smtClean="0">
                <a:solidFill>
                  <a:srgbClr val="675C53"/>
                </a:solidFill>
                <a:latin typeface="Tahoma" pitchFamily="34" charset="0"/>
                <a:cs typeface="Tahoma" pitchFamily="34" charset="0"/>
              </a:rPr>
              <a:t>Arbeidsgiver skal i samråd med arbeidstaker utarbeide en oppfølgingsplan</a:t>
            </a:r>
          </a:p>
          <a:p>
            <a:pPr eaLnBrk="1" fontAlgn="base" hangingPunct="1">
              <a:spcBef>
                <a:spcPct val="0"/>
              </a:spcBef>
              <a:spcAft>
                <a:spcPct val="0"/>
              </a:spcAft>
              <a:buFont typeface="Wingdings" pitchFamily="2" charset="2"/>
              <a:buNone/>
              <a:defRPr/>
            </a:pPr>
            <a:r>
              <a:rPr lang="nb-NO" sz="1700" b="1" dirty="0" smtClean="0">
                <a:solidFill>
                  <a:srgbClr val="675C53"/>
                </a:solidFill>
                <a:latin typeface="Tahoma" pitchFamily="34" charset="0"/>
                <a:cs typeface="Tahoma" pitchFamily="34" charset="0"/>
              </a:rPr>
              <a:t>tidligst mulig i en sykemeldingsperioden og senest innen 4 uker</a:t>
            </a:r>
            <a:endParaRPr lang="nb-NO" sz="1700" i="1" dirty="0" smtClean="0">
              <a:solidFill>
                <a:srgbClr val="C30000"/>
              </a:solidFill>
              <a:latin typeface="Tahoma" pitchFamily="34" charset="0"/>
              <a:cs typeface="Tahoma" pitchFamily="34" charset="0"/>
            </a:endParaRPr>
          </a:p>
          <a:p>
            <a:pPr eaLnBrk="1" fontAlgn="base" hangingPunct="1">
              <a:lnSpc>
                <a:spcPct val="70000"/>
              </a:lnSpc>
              <a:spcBef>
                <a:spcPct val="0"/>
              </a:spcBef>
              <a:spcAft>
                <a:spcPct val="0"/>
              </a:spcAft>
              <a:buFont typeface="Wingdings" pitchFamily="2" charset="2"/>
              <a:buNone/>
              <a:defRPr/>
            </a:pPr>
            <a:endParaRPr lang="nb-NO" sz="1700" dirty="0" smtClean="0">
              <a:solidFill>
                <a:srgbClr val="C30000"/>
              </a:solidFill>
              <a:latin typeface="Tahoma" pitchFamily="34" charset="0"/>
            </a:endParaRPr>
          </a:p>
          <a:p>
            <a:pPr eaLnBrk="1" fontAlgn="base" hangingPunct="1">
              <a:spcBef>
                <a:spcPct val="20000"/>
              </a:spcBef>
              <a:spcAft>
                <a:spcPct val="0"/>
              </a:spcAft>
              <a:defRPr/>
            </a:pPr>
            <a:r>
              <a:rPr lang="nb-NO" sz="1700" b="1" dirty="0" smtClean="0">
                <a:solidFill>
                  <a:srgbClr val="675C53"/>
                </a:solidFill>
                <a:latin typeface="Tahoma" pitchFamily="34" charset="0"/>
              </a:rPr>
              <a:t>Planen skal inneholde</a:t>
            </a:r>
            <a:r>
              <a:rPr lang="nb-NO" sz="1700" dirty="0" smtClean="0">
                <a:solidFill>
                  <a:srgbClr val="675C53"/>
                </a:solidFill>
                <a:latin typeface="Tahoma" pitchFamily="34" charset="0"/>
              </a:rPr>
              <a:t> </a:t>
            </a:r>
          </a:p>
          <a:p>
            <a:pPr marL="285750" indent="-285750" eaLnBrk="1" fontAlgn="base" hangingPunct="1">
              <a:spcBef>
                <a:spcPct val="20000"/>
              </a:spcBef>
              <a:spcAft>
                <a:spcPct val="0"/>
              </a:spcAft>
              <a:buFont typeface="Wingdings" pitchFamily="2" charset="2"/>
              <a:buChar char="§"/>
              <a:defRPr/>
            </a:pPr>
            <a:r>
              <a:rPr lang="nb-NO" sz="1700" dirty="0" smtClean="0">
                <a:solidFill>
                  <a:srgbClr val="675C53"/>
                </a:solidFill>
                <a:latin typeface="Tahoma" pitchFamily="34" charset="0"/>
              </a:rPr>
              <a:t> beskrivelse av arbeidsoppgaver</a:t>
            </a:r>
          </a:p>
          <a:p>
            <a:pPr marL="285750" indent="-285750" eaLnBrk="1" fontAlgn="base" hangingPunct="1">
              <a:spcBef>
                <a:spcPct val="20000"/>
              </a:spcBef>
              <a:spcAft>
                <a:spcPct val="0"/>
              </a:spcAft>
              <a:buFont typeface="Wingdings" pitchFamily="2" charset="2"/>
              <a:buChar char="§"/>
              <a:defRPr/>
            </a:pPr>
            <a:r>
              <a:rPr lang="nb-NO" sz="1700" dirty="0" smtClean="0">
                <a:solidFill>
                  <a:srgbClr val="675C53"/>
                </a:solidFill>
                <a:latin typeface="Tahoma" pitchFamily="34" charset="0"/>
              </a:rPr>
              <a:t> vurdering av arbeidsevne</a:t>
            </a:r>
          </a:p>
          <a:p>
            <a:pPr marL="285750" indent="-285750" eaLnBrk="1" fontAlgn="base" hangingPunct="1">
              <a:spcBef>
                <a:spcPct val="20000"/>
              </a:spcBef>
              <a:spcAft>
                <a:spcPct val="0"/>
              </a:spcAft>
              <a:buFont typeface="Wingdings" pitchFamily="2" charset="2"/>
              <a:buChar char="§"/>
              <a:defRPr/>
            </a:pPr>
            <a:r>
              <a:rPr lang="nb-NO" sz="1700" dirty="0" smtClean="0">
                <a:solidFill>
                  <a:srgbClr val="675C53"/>
                </a:solidFill>
                <a:latin typeface="Tahoma" pitchFamily="34" charset="0"/>
              </a:rPr>
              <a:t> tiltak som skal iverksettes i arbeidsgivers regi</a:t>
            </a:r>
          </a:p>
          <a:p>
            <a:pPr marL="285750" indent="-285750" eaLnBrk="1" fontAlgn="base" hangingPunct="1">
              <a:spcBef>
                <a:spcPct val="20000"/>
              </a:spcBef>
              <a:spcAft>
                <a:spcPct val="0"/>
              </a:spcAft>
              <a:buFont typeface="Wingdings" pitchFamily="2" charset="2"/>
              <a:buChar char="§"/>
              <a:defRPr/>
            </a:pPr>
            <a:r>
              <a:rPr lang="nb-NO" sz="1700" dirty="0" smtClean="0">
                <a:solidFill>
                  <a:srgbClr val="675C53"/>
                </a:solidFill>
                <a:latin typeface="Tahoma" pitchFamily="34" charset="0"/>
              </a:rPr>
              <a:t> tiltak med bistand fra myndighetene</a:t>
            </a:r>
          </a:p>
          <a:p>
            <a:pPr marL="285750" indent="-285750" eaLnBrk="1" fontAlgn="base" hangingPunct="1">
              <a:spcBef>
                <a:spcPct val="20000"/>
              </a:spcBef>
              <a:spcAft>
                <a:spcPct val="0"/>
              </a:spcAft>
              <a:buFont typeface="Wingdings" pitchFamily="2" charset="2"/>
              <a:buChar char="§"/>
              <a:defRPr/>
            </a:pPr>
            <a:r>
              <a:rPr lang="nb-NO" sz="1700" dirty="0" smtClean="0">
                <a:solidFill>
                  <a:srgbClr val="675C53"/>
                </a:solidFill>
                <a:latin typeface="Tahoma" pitchFamily="34" charset="0"/>
              </a:rPr>
              <a:t> plan for videre oppfølging</a:t>
            </a:r>
          </a:p>
          <a:p>
            <a:pPr lvl="1" eaLnBrk="1" fontAlgn="base" hangingPunct="1">
              <a:spcBef>
                <a:spcPct val="20000"/>
              </a:spcBef>
              <a:spcAft>
                <a:spcPct val="0"/>
              </a:spcAft>
              <a:defRPr/>
            </a:pPr>
            <a:endParaRPr lang="nb-NO" sz="1700" dirty="0" smtClean="0">
              <a:solidFill>
                <a:srgbClr val="675C53"/>
              </a:solidFill>
              <a:latin typeface="Tahoma" pitchFamily="34" charset="0"/>
            </a:endParaRPr>
          </a:p>
        </p:txBody>
      </p:sp>
    </p:spTree>
    <p:extLst>
      <p:ext uri="{BB962C8B-B14F-4D97-AF65-F5344CB8AC3E}">
        <p14:creationId xmlns:p14="http://schemas.microsoft.com/office/powerpoint/2010/main" val="16964834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tema">
  <a:themeElements>
    <a:clrScheme name="Office">
      <a:dk1>
        <a:srgbClr val="C30000"/>
      </a:dk1>
      <a:lt1>
        <a:sysClr val="window" lastClr="FFFFFF"/>
      </a:lt1>
      <a:dk2>
        <a:srgbClr val="878787"/>
      </a:dk2>
      <a:lt2>
        <a:srgbClr val="3E3832"/>
      </a:lt2>
      <a:accent1>
        <a:srgbClr val="DADADA"/>
      </a:accent1>
      <a:accent2>
        <a:srgbClr val="EFEFEF"/>
      </a:accent2>
      <a:accent3>
        <a:srgbClr val="66CBEC"/>
      </a:accent3>
      <a:accent4>
        <a:srgbClr val="005B82"/>
      </a:accent4>
      <a:accent5>
        <a:srgbClr val="06893A"/>
      </a:accent5>
      <a:accent6>
        <a:srgbClr val="A2AD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NAV-mal bokmål (4.3).pptx" id="{9040BF10-EC39-4640-AACB-189D1387AA6F}" vid="{DD776788-E7B2-4D7F-95A0-1A33ECAAFAB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3383</TotalTime>
  <Words>1809</Words>
  <Application>Microsoft Office PowerPoint</Application>
  <PresentationFormat>Skjermfremvisning (4:3)</PresentationFormat>
  <Paragraphs>237</Paragraphs>
  <Slides>11</Slides>
  <Notes>11</Notes>
  <HiddenSlides>0</HiddenSlides>
  <MMClips>0</MMClips>
  <ScaleCrop>false</ScaleCrop>
  <HeadingPairs>
    <vt:vector size="4" baseType="variant">
      <vt:variant>
        <vt:lpstr>Tema</vt:lpstr>
      </vt:variant>
      <vt:variant>
        <vt:i4>1</vt:i4>
      </vt:variant>
      <vt:variant>
        <vt:lpstr>Lysbildetitler</vt:lpstr>
      </vt:variant>
      <vt:variant>
        <vt:i4>11</vt:i4>
      </vt:variant>
    </vt:vector>
  </HeadingPairs>
  <TitlesOfParts>
    <vt:vector size="12" baseType="lpstr">
      <vt:lpstr>Office-tema</vt:lpstr>
      <vt:lpstr>Sykefraværsoppfølging  Tilretteleggingsplikt og medvirkningplikt Oppfølgingssamtale og oppfølgingsplan</vt:lpstr>
      <vt:lpstr>Å se helheten – ta vare på alle</vt:lpstr>
      <vt:lpstr>Hvorfor drive sykefraværsoppfølging?</vt:lpstr>
      <vt:lpstr>PowerPoint-presentasjon</vt:lpstr>
      <vt:lpstr> Stemmer dette?</vt:lpstr>
      <vt:lpstr>Tilretteleggingsplikten i aml § 4 – 6</vt:lpstr>
      <vt:lpstr>Hva innebærer ”…så langt det er mulig?”</vt:lpstr>
      <vt:lpstr>Arbeidstakers medvirkningsplikt</vt:lpstr>
      <vt:lpstr>PowerPoint-presentasjon</vt:lpstr>
      <vt:lpstr> Stemmer dette?</vt:lpstr>
      <vt:lpstr>PowerPoint-presentasjon</vt:lpstr>
    </vt:vector>
  </TitlesOfParts>
  <Company>NAV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Stian Kersenboom Johnsen</dc:creator>
  <cp:lastModifiedBy>Stenumgård, Elisabeth R</cp:lastModifiedBy>
  <cp:revision>269</cp:revision>
  <cp:lastPrinted>2017-09-19T12:22:31Z</cp:lastPrinted>
  <dcterms:created xsi:type="dcterms:W3CDTF">2016-07-21T07:47:37Z</dcterms:created>
  <dcterms:modified xsi:type="dcterms:W3CDTF">2017-09-20T09:36:25Z</dcterms:modified>
</cp:coreProperties>
</file>