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11"/>
  </p:notesMasterIdLst>
  <p:handoutMasterIdLst>
    <p:handoutMasterId r:id="rId12"/>
  </p:handoutMasterIdLst>
  <p:sldIdLst>
    <p:sldId id="256" r:id="rId2"/>
    <p:sldId id="260" r:id="rId3"/>
    <p:sldId id="257" r:id="rId4"/>
    <p:sldId id="258" r:id="rId5"/>
    <p:sldId id="259" r:id="rId6"/>
    <p:sldId id="261" r:id="rId7"/>
    <p:sldId id="262" r:id="rId8"/>
    <p:sldId id="263" r:id="rId9"/>
    <p:sldId id="264" r:id="rId10"/>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470" autoAdjust="0"/>
  </p:normalViewPr>
  <p:slideViewPr>
    <p:cSldViewPr>
      <p:cViewPr varScale="1">
        <p:scale>
          <a:sx n="108" d="100"/>
          <a:sy n="108" d="100"/>
        </p:scale>
        <p:origin x="972" y="108"/>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kant\med-faksekr-felles\med-fakadm-felles\Administrative%20fellestjenester\HR\Sykefrav&#230;r%20-%20Fakadm%20(fra%20S)\sykefrav&#230;r%20-%20statistikk\2018\frav&#230;r%202018%20-%20figurer%20til%20presentasj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ant\med-faksekr-felles\med-fakadm-felles\Administrative%20fellestjenester\HR\Sykefrav&#230;r%20-%20Fakadm%20(fra%20S)\sykefrav&#230;r%20-%20statistikk\2018\frav&#230;r%202018%20-%20figurer%20til%20presentasj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ant\med-faksekr-felles\med-fakadm-felles\Administrative%20fellestjenester\HR\Sykefrav&#230;r%20-%20Fakadm%20(fra%20S)\sykefrav&#230;r%20-%20statistikk\2018\frav&#230;r%202018%20-%20figurer%20til%20presentasj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Sheet1!$L$4</c:f>
              <c:strCache>
                <c:ptCount val="1"/>
                <c:pt idx="0">
                  <c:v>Kvinner</c:v>
                </c:pt>
              </c:strCache>
            </c:strRef>
          </c:tx>
          <c:spPr>
            <a:solidFill>
              <a:schemeClr val="bg1">
                <a:lumMod val="85000"/>
              </a:schemeClr>
            </a:solidFill>
            <a:ln>
              <a:noFill/>
            </a:ln>
            <a:effectLst/>
          </c:spPr>
          <c:invertIfNegative val="0"/>
          <c:cat>
            <c:strRef>
              <c:f>Sheet1!$M$3:$O$3</c:f>
              <c:strCache>
                <c:ptCount val="3"/>
                <c:pt idx="0">
                  <c:v>Egenmeldt</c:v>
                </c:pt>
                <c:pt idx="1">
                  <c:v>Legemeldt</c:v>
                </c:pt>
                <c:pt idx="2">
                  <c:v>Fravær totalt</c:v>
                </c:pt>
              </c:strCache>
            </c:strRef>
          </c:cat>
          <c:val>
            <c:numRef>
              <c:f>Sheet1!$M$4:$O$4</c:f>
              <c:numCache>
                <c:formatCode>0.00%</c:formatCode>
                <c:ptCount val="3"/>
                <c:pt idx="0">
                  <c:v>7.7000000000000002E-3</c:v>
                </c:pt>
                <c:pt idx="1">
                  <c:v>2.87E-2</c:v>
                </c:pt>
                <c:pt idx="2">
                  <c:v>3.9199999999999999E-2</c:v>
                </c:pt>
              </c:numCache>
            </c:numRef>
          </c:val>
          <c:extLst>
            <c:ext xmlns:c16="http://schemas.microsoft.com/office/drawing/2014/chart" uri="{C3380CC4-5D6E-409C-BE32-E72D297353CC}">
              <c16:uniqueId val="{00000000-DA8A-4B55-AE77-2DABB4F75402}"/>
            </c:ext>
          </c:extLst>
        </c:ser>
        <c:ser>
          <c:idx val="1"/>
          <c:order val="1"/>
          <c:tx>
            <c:strRef>
              <c:f>Sheet1!$L$5</c:f>
              <c:strCache>
                <c:ptCount val="1"/>
                <c:pt idx="0">
                  <c:v>Menn</c:v>
                </c:pt>
              </c:strCache>
            </c:strRef>
          </c:tx>
          <c:spPr>
            <a:solidFill>
              <a:schemeClr val="bg1">
                <a:lumMod val="50000"/>
              </a:schemeClr>
            </a:solidFill>
            <a:ln>
              <a:noFill/>
            </a:ln>
            <a:effectLst/>
          </c:spPr>
          <c:invertIfNegative val="0"/>
          <c:cat>
            <c:strRef>
              <c:f>Sheet1!$M$3:$O$3</c:f>
              <c:strCache>
                <c:ptCount val="3"/>
                <c:pt idx="0">
                  <c:v>Egenmeldt</c:v>
                </c:pt>
                <c:pt idx="1">
                  <c:v>Legemeldt</c:v>
                </c:pt>
                <c:pt idx="2">
                  <c:v>Fravær totalt</c:v>
                </c:pt>
              </c:strCache>
            </c:strRef>
          </c:cat>
          <c:val>
            <c:numRef>
              <c:f>Sheet1!$M$5:$O$5</c:f>
              <c:numCache>
                <c:formatCode>0.00%</c:formatCode>
                <c:ptCount val="3"/>
                <c:pt idx="0">
                  <c:v>4.1000000000000003E-3</c:v>
                </c:pt>
                <c:pt idx="1">
                  <c:v>8.5000000000000006E-3</c:v>
                </c:pt>
                <c:pt idx="2">
                  <c:v>1.3899999999999999E-2</c:v>
                </c:pt>
              </c:numCache>
            </c:numRef>
          </c:val>
          <c:extLst>
            <c:ext xmlns:c16="http://schemas.microsoft.com/office/drawing/2014/chart" uri="{C3380CC4-5D6E-409C-BE32-E72D297353CC}">
              <c16:uniqueId val="{00000001-DA8A-4B55-AE77-2DABB4F75402}"/>
            </c:ext>
          </c:extLst>
        </c:ser>
        <c:ser>
          <c:idx val="2"/>
          <c:order val="2"/>
          <c:tx>
            <c:strRef>
              <c:f>Sheet1!$L$6</c:f>
              <c:strCache>
                <c:ptCount val="1"/>
                <c:pt idx="0">
                  <c:v>Samlet</c:v>
                </c:pt>
              </c:strCache>
            </c:strRef>
          </c:tx>
          <c:spPr>
            <a:solidFill>
              <a:schemeClr val="accent6">
                <a:lumMod val="60000"/>
                <a:lumOff val="40000"/>
              </a:schemeClr>
            </a:solidFill>
            <a:ln>
              <a:noFill/>
            </a:ln>
            <a:effectLst/>
          </c:spPr>
          <c:invertIfNegative val="0"/>
          <c:cat>
            <c:strRef>
              <c:f>Sheet1!$M$3:$O$3</c:f>
              <c:strCache>
                <c:ptCount val="3"/>
                <c:pt idx="0">
                  <c:v>Egenmeldt</c:v>
                </c:pt>
                <c:pt idx="1">
                  <c:v>Legemeldt</c:v>
                </c:pt>
                <c:pt idx="2">
                  <c:v>Fravær totalt</c:v>
                </c:pt>
              </c:strCache>
            </c:strRef>
          </c:cat>
          <c:val>
            <c:numRef>
              <c:f>Sheet1!$M$6:$O$6</c:f>
              <c:numCache>
                <c:formatCode>0.00%</c:formatCode>
                <c:ptCount val="3"/>
                <c:pt idx="0">
                  <c:v>6.1999999999999998E-3</c:v>
                </c:pt>
                <c:pt idx="1">
                  <c:v>2.0199999999999999E-2</c:v>
                </c:pt>
                <c:pt idx="2">
                  <c:v>2.6100000000000002E-2</c:v>
                </c:pt>
              </c:numCache>
            </c:numRef>
          </c:val>
          <c:extLst>
            <c:ext xmlns:c16="http://schemas.microsoft.com/office/drawing/2014/chart" uri="{C3380CC4-5D6E-409C-BE32-E72D297353CC}">
              <c16:uniqueId val="{00000002-DA8A-4B55-AE77-2DABB4F75402}"/>
            </c:ext>
          </c:extLst>
        </c:ser>
        <c:dLbls>
          <c:showLegendKey val="0"/>
          <c:showVal val="0"/>
          <c:showCatName val="0"/>
          <c:showSerName val="0"/>
          <c:showPercent val="0"/>
          <c:showBubbleSize val="0"/>
        </c:dLbls>
        <c:gapWidth val="219"/>
        <c:overlap val="-27"/>
        <c:axId val="353126272"/>
        <c:axId val="353125024"/>
      </c:barChart>
      <c:catAx>
        <c:axId val="35312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53125024"/>
        <c:crosses val="autoZero"/>
        <c:auto val="1"/>
        <c:lblAlgn val="ctr"/>
        <c:lblOffset val="100"/>
        <c:noMultiLvlLbl val="0"/>
      </c:catAx>
      <c:valAx>
        <c:axId val="353125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5312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Sheet1!$H$3</c:f>
              <c:strCache>
                <c:ptCount val="1"/>
                <c:pt idx="0">
                  <c:v>Kvinner</c:v>
                </c:pt>
              </c:strCache>
            </c:strRef>
          </c:tx>
          <c:spPr>
            <a:solidFill>
              <a:schemeClr val="bg1">
                <a:lumMod val="85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Sheet1!$H$4:$H$9</c:f>
              <c:numCache>
                <c:formatCode>0.00%</c:formatCode>
                <c:ptCount val="6"/>
                <c:pt idx="0">
                  <c:v>3.9199999999999999E-2</c:v>
                </c:pt>
                <c:pt idx="1">
                  <c:v>5.4300000000000001E-2</c:v>
                </c:pt>
                <c:pt idx="2">
                  <c:v>3.2599999999999997E-2</c:v>
                </c:pt>
                <c:pt idx="3">
                  <c:v>4.4699999999999997E-2</c:v>
                </c:pt>
                <c:pt idx="4">
                  <c:v>4.2900000000000001E-2</c:v>
                </c:pt>
                <c:pt idx="5">
                  <c:v>2.2499999999999999E-2</c:v>
                </c:pt>
              </c:numCache>
            </c:numRef>
          </c:val>
          <c:extLst>
            <c:ext xmlns:c16="http://schemas.microsoft.com/office/drawing/2014/chart" uri="{C3380CC4-5D6E-409C-BE32-E72D297353CC}">
              <c16:uniqueId val="{00000000-06E9-4B44-98A3-DC9CE9507037}"/>
            </c:ext>
          </c:extLst>
        </c:ser>
        <c:ser>
          <c:idx val="1"/>
          <c:order val="1"/>
          <c:tx>
            <c:strRef>
              <c:f>Sheet1!$I$3</c:f>
              <c:strCache>
                <c:ptCount val="1"/>
                <c:pt idx="0">
                  <c:v>Menn</c:v>
                </c:pt>
              </c:strCache>
            </c:strRef>
          </c:tx>
          <c:spPr>
            <a:solidFill>
              <a:schemeClr val="bg1">
                <a:lumMod val="50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Sheet1!$I$4:$I$9</c:f>
              <c:numCache>
                <c:formatCode>0.00%</c:formatCode>
                <c:ptCount val="6"/>
                <c:pt idx="0">
                  <c:v>1.3899999999999999E-2</c:v>
                </c:pt>
                <c:pt idx="1">
                  <c:v>3.44E-2</c:v>
                </c:pt>
                <c:pt idx="2">
                  <c:v>1.8499999999999999E-2</c:v>
                </c:pt>
                <c:pt idx="3">
                  <c:v>7.1999999999999998E-3</c:v>
                </c:pt>
                <c:pt idx="4">
                  <c:v>1.09E-2</c:v>
                </c:pt>
                <c:pt idx="5">
                  <c:v>1.2699999999999999E-2</c:v>
                </c:pt>
              </c:numCache>
            </c:numRef>
          </c:val>
          <c:extLst>
            <c:ext xmlns:c16="http://schemas.microsoft.com/office/drawing/2014/chart" uri="{C3380CC4-5D6E-409C-BE32-E72D297353CC}">
              <c16:uniqueId val="{00000001-06E9-4B44-98A3-DC9CE9507037}"/>
            </c:ext>
          </c:extLst>
        </c:ser>
        <c:ser>
          <c:idx val="2"/>
          <c:order val="2"/>
          <c:tx>
            <c:strRef>
              <c:f>Sheet1!$J$3</c:f>
              <c:strCache>
                <c:ptCount val="1"/>
                <c:pt idx="0">
                  <c:v>Samlet</c:v>
                </c:pt>
              </c:strCache>
            </c:strRef>
          </c:tx>
          <c:spPr>
            <a:solidFill>
              <a:schemeClr val="accent6">
                <a:lumMod val="60000"/>
                <a:lumOff val="40000"/>
              </a:schemeClr>
            </a:solidFill>
            <a:ln>
              <a:noFill/>
            </a:ln>
            <a:effectLst/>
          </c:spPr>
          <c:invertIfNegative val="0"/>
          <c:cat>
            <c:strRef>
              <c:f>Sheet1!$G$4:$G$9</c:f>
              <c:strCache>
                <c:ptCount val="6"/>
                <c:pt idx="0">
                  <c:v>Medfak</c:v>
                </c:pt>
                <c:pt idx="1">
                  <c:v>Fakadm</c:v>
                </c:pt>
                <c:pt idx="2">
                  <c:v>IMB</c:v>
                </c:pt>
                <c:pt idx="3">
                  <c:v>Helsam</c:v>
                </c:pt>
                <c:pt idx="4">
                  <c:v>Klinmed</c:v>
                </c:pt>
                <c:pt idx="5">
                  <c:v>NCMM</c:v>
                </c:pt>
              </c:strCache>
            </c:strRef>
          </c:cat>
          <c:val>
            <c:numRef>
              <c:f>Sheet1!$J$4:$J$9</c:f>
              <c:numCache>
                <c:formatCode>0.00%</c:formatCode>
                <c:ptCount val="6"/>
                <c:pt idx="0">
                  <c:v>2.6100000000000002E-2</c:v>
                </c:pt>
                <c:pt idx="1">
                  <c:v>4.19E-2</c:v>
                </c:pt>
                <c:pt idx="2">
                  <c:v>2.3900000000000001E-2</c:v>
                </c:pt>
                <c:pt idx="3">
                  <c:v>2.9100000000000001E-2</c:v>
                </c:pt>
                <c:pt idx="4">
                  <c:v>2.63E-2</c:v>
                </c:pt>
                <c:pt idx="5">
                  <c:v>1.6500000000000001E-2</c:v>
                </c:pt>
              </c:numCache>
            </c:numRef>
          </c:val>
          <c:extLst>
            <c:ext xmlns:c16="http://schemas.microsoft.com/office/drawing/2014/chart" uri="{C3380CC4-5D6E-409C-BE32-E72D297353CC}">
              <c16:uniqueId val="{00000002-06E9-4B44-98A3-DC9CE9507037}"/>
            </c:ext>
          </c:extLst>
        </c:ser>
        <c:dLbls>
          <c:showLegendKey val="0"/>
          <c:showVal val="0"/>
          <c:showCatName val="0"/>
          <c:showSerName val="0"/>
          <c:showPercent val="0"/>
          <c:showBubbleSize val="0"/>
        </c:dLbls>
        <c:gapWidth val="219"/>
        <c:overlap val="-27"/>
        <c:axId val="274518112"/>
        <c:axId val="274518528"/>
      </c:barChart>
      <c:catAx>
        <c:axId val="2745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18528"/>
        <c:crosses val="autoZero"/>
        <c:auto val="1"/>
        <c:lblAlgn val="ctr"/>
        <c:lblOffset val="100"/>
        <c:noMultiLvlLbl val="0"/>
      </c:catAx>
      <c:valAx>
        <c:axId val="274518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1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Sheet1!$B$3</c:f>
              <c:strCache>
                <c:ptCount val="1"/>
                <c:pt idx="0">
                  <c:v>2015</c:v>
                </c:pt>
              </c:strCache>
            </c:strRef>
          </c:tx>
          <c:spPr>
            <a:solidFill>
              <a:schemeClr val="accent6">
                <a:tint val="58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Sheet1!$B$4:$B$8</c:f>
              <c:numCache>
                <c:formatCode>0.00%</c:formatCode>
                <c:ptCount val="5"/>
                <c:pt idx="0">
                  <c:v>5.8000000000000003E-2</c:v>
                </c:pt>
                <c:pt idx="1">
                  <c:v>4.1700000000000001E-2</c:v>
                </c:pt>
                <c:pt idx="2">
                  <c:v>2.12E-2</c:v>
                </c:pt>
                <c:pt idx="3">
                  <c:v>3.4200000000000001E-2</c:v>
                </c:pt>
                <c:pt idx="4" formatCode="General">
                  <c:v>0</c:v>
                </c:pt>
              </c:numCache>
            </c:numRef>
          </c:val>
          <c:extLst>
            <c:ext xmlns:c16="http://schemas.microsoft.com/office/drawing/2014/chart" uri="{C3380CC4-5D6E-409C-BE32-E72D297353CC}">
              <c16:uniqueId val="{00000000-303A-4C7D-8B1D-7D123AE8B7B1}"/>
            </c:ext>
          </c:extLst>
        </c:ser>
        <c:ser>
          <c:idx val="1"/>
          <c:order val="1"/>
          <c:tx>
            <c:strRef>
              <c:f>Sheet1!$C$3</c:f>
              <c:strCache>
                <c:ptCount val="1"/>
                <c:pt idx="0">
                  <c:v>2016</c:v>
                </c:pt>
              </c:strCache>
            </c:strRef>
          </c:tx>
          <c:spPr>
            <a:solidFill>
              <a:schemeClr val="accent6">
                <a:tint val="86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Sheet1!$C$4:$C$8</c:f>
              <c:numCache>
                <c:formatCode>0.00%</c:formatCode>
                <c:ptCount val="5"/>
                <c:pt idx="0">
                  <c:v>5.9700000000000003E-2</c:v>
                </c:pt>
                <c:pt idx="1">
                  <c:v>4.0800000000000003E-2</c:v>
                </c:pt>
                <c:pt idx="2">
                  <c:v>2.0199999999999999E-2</c:v>
                </c:pt>
                <c:pt idx="3">
                  <c:v>3.3300000000000003E-2</c:v>
                </c:pt>
                <c:pt idx="4">
                  <c:v>8.0000000000000002E-3</c:v>
                </c:pt>
              </c:numCache>
            </c:numRef>
          </c:val>
          <c:extLst>
            <c:ext xmlns:c16="http://schemas.microsoft.com/office/drawing/2014/chart" uri="{C3380CC4-5D6E-409C-BE32-E72D297353CC}">
              <c16:uniqueId val="{00000001-303A-4C7D-8B1D-7D123AE8B7B1}"/>
            </c:ext>
          </c:extLst>
        </c:ser>
        <c:ser>
          <c:idx val="2"/>
          <c:order val="2"/>
          <c:tx>
            <c:strRef>
              <c:f>Sheet1!$D$3</c:f>
              <c:strCache>
                <c:ptCount val="1"/>
                <c:pt idx="0">
                  <c:v>2017</c:v>
                </c:pt>
              </c:strCache>
            </c:strRef>
          </c:tx>
          <c:spPr>
            <a:solidFill>
              <a:schemeClr val="accent6">
                <a:shade val="86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Sheet1!$D$4:$D$8</c:f>
              <c:numCache>
                <c:formatCode>0.00%</c:formatCode>
                <c:ptCount val="5"/>
                <c:pt idx="0">
                  <c:v>5.5199999999999999E-2</c:v>
                </c:pt>
                <c:pt idx="1">
                  <c:v>4.07E-2</c:v>
                </c:pt>
                <c:pt idx="2">
                  <c:v>2.07E-2</c:v>
                </c:pt>
                <c:pt idx="3">
                  <c:v>3.3700000000000001E-2</c:v>
                </c:pt>
                <c:pt idx="4">
                  <c:v>1.8100000000000002E-2</c:v>
                </c:pt>
              </c:numCache>
            </c:numRef>
          </c:val>
          <c:extLst>
            <c:ext xmlns:c16="http://schemas.microsoft.com/office/drawing/2014/chart" uri="{C3380CC4-5D6E-409C-BE32-E72D297353CC}">
              <c16:uniqueId val="{00000002-303A-4C7D-8B1D-7D123AE8B7B1}"/>
            </c:ext>
          </c:extLst>
        </c:ser>
        <c:ser>
          <c:idx val="3"/>
          <c:order val="3"/>
          <c:tx>
            <c:strRef>
              <c:f>Sheet1!$E$3</c:f>
              <c:strCache>
                <c:ptCount val="1"/>
                <c:pt idx="0">
                  <c:v>2018</c:v>
                </c:pt>
              </c:strCache>
            </c:strRef>
          </c:tx>
          <c:spPr>
            <a:solidFill>
              <a:schemeClr val="accent6">
                <a:shade val="58000"/>
              </a:schemeClr>
            </a:solidFill>
            <a:ln>
              <a:noFill/>
            </a:ln>
            <a:effectLst/>
          </c:spPr>
          <c:invertIfNegative val="0"/>
          <c:cat>
            <c:strRef>
              <c:f>Sheet1!$A$4:$A$8</c:f>
              <c:strCache>
                <c:ptCount val="5"/>
                <c:pt idx="0">
                  <c:v>Fakadm</c:v>
                </c:pt>
                <c:pt idx="1">
                  <c:v>IMB</c:v>
                </c:pt>
                <c:pt idx="2">
                  <c:v>Helsam</c:v>
                </c:pt>
                <c:pt idx="3">
                  <c:v>Klinmed</c:v>
                </c:pt>
                <c:pt idx="4">
                  <c:v>NCMM</c:v>
                </c:pt>
              </c:strCache>
            </c:strRef>
          </c:cat>
          <c:val>
            <c:numRef>
              <c:f>Sheet1!$E$4:$E$8</c:f>
              <c:numCache>
                <c:formatCode>0.00%</c:formatCode>
                <c:ptCount val="5"/>
                <c:pt idx="0">
                  <c:v>4.19E-2</c:v>
                </c:pt>
                <c:pt idx="1">
                  <c:v>2.3900000000000001E-2</c:v>
                </c:pt>
                <c:pt idx="2">
                  <c:v>2.9100000000000001E-2</c:v>
                </c:pt>
                <c:pt idx="3">
                  <c:v>2.63E-2</c:v>
                </c:pt>
                <c:pt idx="4">
                  <c:v>1.6500000000000001E-2</c:v>
                </c:pt>
              </c:numCache>
            </c:numRef>
          </c:val>
          <c:extLst>
            <c:ext xmlns:c16="http://schemas.microsoft.com/office/drawing/2014/chart" uri="{C3380CC4-5D6E-409C-BE32-E72D297353CC}">
              <c16:uniqueId val="{00000003-303A-4C7D-8B1D-7D123AE8B7B1}"/>
            </c:ext>
          </c:extLst>
        </c:ser>
        <c:dLbls>
          <c:showLegendKey val="0"/>
          <c:showVal val="0"/>
          <c:showCatName val="0"/>
          <c:showSerName val="0"/>
          <c:showPercent val="0"/>
          <c:showBubbleSize val="0"/>
        </c:dLbls>
        <c:gapWidth val="219"/>
        <c:overlap val="-27"/>
        <c:axId val="274523040"/>
        <c:axId val="226316352"/>
      </c:barChart>
      <c:catAx>
        <c:axId val="2745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26316352"/>
        <c:crosses val="autoZero"/>
        <c:auto val="1"/>
        <c:lblAlgn val="ctr"/>
        <c:lblOffset val="100"/>
        <c:noMultiLvlLbl val="0"/>
      </c:catAx>
      <c:valAx>
        <c:axId val="226316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452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4FD8967-561F-4A0B-90E9-D1A6186070E5}" type="datetime1">
              <a:rPr lang="nb-NO" altLang="nb-NO"/>
              <a:pPr>
                <a:defRPr/>
              </a:pPr>
              <a:t>04.06.2019</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5E903F66-1F30-4A78-BE67-DDBDE0E2A747}" type="slidenum">
              <a:rPr lang="nb-NO" altLang="nb-NO"/>
              <a:pPr>
                <a:defRPr/>
              </a:pPr>
              <a:t>‹#›</a:t>
            </a:fld>
            <a:endParaRPr lang="nb-NO" altLang="nb-NO"/>
          </a:p>
        </p:txBody>
      </p:sp>
    </p:spTree>
    <p:extLst>
      <p:ext uri="{BB962C8B-B14F-4D97-AF65-F5344CB8AC3E}">
        <p14:creationId xmlns:p14="http://schemas.microsoft.com/office/powerpoint/2010/main" val="575596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0CCD074-722C-4495-B103-7264FEF79206}" type="slidenum">
              <a:rPr lang="en-US" altLang="nb-NO"/>
              <a:pPr>
                <a:defRPr/>
              </a:pPr>
              <a:t>‹#›</a:t>
            </a:fld>
            <a:endParaRPr lang="en-US" altLang="nb-NO"/>
          </a:p>
        </p:txBody>
      </p:sp>
    </p:spTree>
    <p:extLst>
      <p:ext uri="{BB962C8B-B14F-4D97-AF65-F5344CB8AC3E}">
        <p14:creationId xmlns:p14="http://schemas.microsoft.com/office/powerpoint/2010/main" val="13257329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2</a:t>
            </a:fld>
            <a:endParaRPr lang="en-US" altLang="nb-NO"/>
          </a:p>
        </p:txBody>
      </p:sp>
    </p:spTree>
    <p:extLst>
      <p:ext uri="{BB962C8B-B14F-4D97-AF65-F5344CB8AC3E}">
        <p14:creationId xmlns:p14="http://schemas.microsoft.com/office/powerpoint/2010/main" val="21102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3</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Vi starter</a:t>
            </a:r>
            <a:r>
              <a:rPr lang="nb-NO" altLang="nb-NO" baseline="0" dirty="0" smtClean="0"/>
              <a:t> med å se på tallene for UiO som helhet, så for fakultetene ved UiO, deretter for fakultetet som helhet, og så for enhetene ved fakultetet.</a:t>
            </a:r>
            <a:endParaRPr lang="nb-NO" altLang="nb-NO" dirty="0" smtClean="0"/>
          </a:p>
        </p:txBody>
      </p:sp>
    </p:spTree>
    <p:extLst>
      <p:ext uri="{BB962C8B-B14F-4D97-AF65-F5344CB8AC3E}">
        <p14:creationId xmlns:p14="http://schemas.microsoft.com/office/powerpoint/2010/main" val="289472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4</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Statistikken viser at det totale sykefraværet ved UiO var på 3,41 %. Det var lavere (</a:t>
            </a:r>
            <a:r>
              <a:rPr lang="nb-NO" altLang="nb-NO" dirty="0" err="1" smtClean="0"/>
              <a:t>ca</a:t>
            </a:r>
            <a:r>
              <a:rPr lang="nb-NO" altLang="nb-NO" dirty="0" smtClean="0"/>
              <a:t> 0,8 prosentpoeng) sammenliknet med 2017 (4,21 %). UiO ligger således fortsatt under målsetningen om et sykefravær under 5,6 %. SSBs</a:t>
            </a:r>
            <a:r>
              <a:rPr lang="nb-NO" altLang="nb-NO" baseline="0" dirty="0" smtClean="0"/>
              <a:t> tall for 4. kvartal var 5,8 %, sesong- og influensajustert.</a:t>
            </a:r>
            <a:endParaRPr lang="nb-NO" altLang="nb-NO" dirty="0" smtClean="0"/>
          </a:p>
          <a:p>
            <a:pPr eaLnBrk="1" hangingPunct="1"/>
            <a:endParaRPr lang="nb-NO" altLang="nb-NO" dirty="0" smtClean="0"/>
          </a:p>
          <a:p>
            <a:pPr eaLnBrk="1" hangingPunct="1"/>
            <a:r>
              <a:rPr lang="nb-NO" altLang="nb-NO" dirty="0" smtClean="0"/>
              <a:t>Fordelt på kjønn viser statistikken at kvinner generelt har et høyere sykefravær enn menn, både egenmeldt og legemeldt. Tendensen er den samme dersom vi ser på tallene fordelt på kjønn på landsbasis; kvinner har generelt et høyere sykefravær enn menn. </a:t>
            </a:r>
          </a:p>
          <a:p>
            <a:pPr eaLnBrk="1" hangingPunct="1"/>
            <a:endParaRPr lang="nb-NO" altLang="nb-NO" dirty="0" smtClean="0"/>
          </a:p>
          <a:p>
            <a:pPr eaLnBrk="1" hangingPunct="1"/>
            <a:r>
              <a:rPr lang="nb-NO" altLang="nb-NO" dirty="0" smtClean="0"/>
              <a:t>Langtidsfraværet,</a:t>
            </a:r>
            <a:r>
              <a:rPr lang="nb-NO" altLang="nb-NO" baseline="0" dirty="0" smtClean="0"/>
              <a:t> over 16 dager, utgjør </a:t>
            </a:r>
            <a:r>
              <a:rPr lang="nb-NO" altLang="nb-NO" baseline="0" dirty="0" err="1" smtClean="0"/>
              <a:t>ca</a:t>
            </a:r>
            <a:r>
              <a:rPr lang="nb-NO" altLang="nb-NO" baseline="0" dirty="0" smtClean="0"/>
              <a:t> 60 % av det samlede fraværet.</a:t>
            </a:r>
            <a:endParaRPr lang="nb-NO" altLang="nb-NO"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5</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Fordelt på stillingsgrupper viser statistikken at teknisk-administrative ansatte har et høyere sykefravær, både egen- og legemeldt, enn vitenskapelig ansatte. </a:t>
            </a:r>
          </a:p>
          <a:p>
            <a:pPr eaLnBrk="1" hangingPunct="1"/>
            <a:endParaRPr lang="nb-NO" altLang="nb-NO" dirty="0" smtClean="0"/>
          </a:p>
          <a:p>
            <a:pPr eaLnBrk="1" hangingPunct="1"/>
            <a:r>
              <a:rPr lang="nb-NO" altLang="nb-NO" dirty="0" smtClean="0"/>
              <a:t>Det legemeldte fraværet</a:t>
            </a:r>
            <a:r>
              <a:rPr lang="nb-NO" altLang="nb-NO" baseline="0" dirty="0" smtClean="0"/>
              <a:t> for vitenskapelige dreier seg i stor grad om sykefravær med varighet over 16 dager, </a:t>
            </a:r>
            <a:r>
              <a:rPr lang="nb-NO" altLang="nb-NO" baseline="0" dirty="0" err="1" smtClean="0"/>
              <a:t>dvs</a:t>
            </a:r>
            <a:r>
              <a:rPr lang="nb-NO" altLang="nb-NO" baseline="0" dirty="0" smtClean="0"/>
              <a:t> at det innebærer refusjon av lønn fra NAV. Det er mulig at det er en underrapportering blant de vitenskapelig både når det gjelder egenmeldinger og kortere sykemeldinger. </a:t>
            </a:r>
          </a:p>
          <a:p>
            <a:pPr eaLnBrk="1" hangingPunct="1"/>
            <a:endParaRPr lang="nb-NO" altLang="nb-NO" baseline="0" dirty="0" smtClean="0"/>
          </a:p>
          <a:p>
            <a:pPr eaLnBrk="1" hangingPunct="1"/>
            <a:r>
              <a:rPr lang="nb-NO" altLang="nb-NO" baseline="0" dirty="0" smtClean="0"/>
              <a:t>I tillegg har de aller fleste vit. såkalte «særlig uavhengig stillinger», og kan i større grad enn </a:t>
            </a:r>
            <a:r>
              <a:rPr lang="nb-NO" altLang="nb-NO" baseline="0" dirty="0" err="1" smtClean="0"/>
              <a:t>tekn</a:t>
            </a:r>
            <a:r>
              <a:rPr lang="nb-NO" altLang="nb-NO" baseline="0" dirty="0" smtClean="0"/>
              <a:t>/</a:t>
            </a:r>
            <a:r>
              <a:rPr lang="nb-NO" altLang="nb-NO" baseline="0" dirty="0" err="1" smtClean="0"/>
              <a:t>adm</a:t>
            </a:r>
            <a:r>
              <a:rPr lang="nb-NO" altLang="nb-NO" baseline="0" dirty="0" smtClean="0"/>
              <a:t> velge å for eksempel jobbe hjemmefra eller til andre tider enn vanlig for å tilpasse seg til en situasjon er t/a kanskje i større grad vil levere en egenmelding.</a:t>
            </a:r>
            <a:endParaRPr lang="nb-NO" altLang="nb-NO" dirty="0" smtClean="0"/>
          </a:p>
          <a:p>
            <a:pPr eaLnBrk="1" hangingPunct="1"/>
            <a:endParaRPr lang="nb-NO" altLang="nb-NO" dirty="0" smtClean="0"/>
          </a:p>
        </p:txBody>
      </p:sp>
    </p:spTree>
    <p:extLst>
      <p:ext uri="{BB962C8B-B14F-4D97-AF65-F5344CB8AC3E}">
        <p14:creationId xmlns:p14="http://schemas.microsoft.com/office/powerpoint/2010/main" val="14379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ea typeface="ヒラギノ角ゴ Pro W3" charset="-128"/>
              </a:defRPr>
            </a:lvl1pPr>
            <a:lvl2pPr marL="37931725" indent="-37474525" eaLnBrk="0" hangingPunct="0">
              <a:spcBef>
                <a:spcPct val="30000"/>
              </a:spcBef>
              <a:defRPr sz="1000">
                <a:solidFill>
                  <a:schemeClr val="tx1"/>
                </a:solidFill>
                <a:latin typeface="Arial" charset="0"/>
                <a:ea typeface="ヒラギノ角ゴ Pro W3" charset="-128"/>
              </a:defRPr>
            </a:lvl2pPr>
            <a:lvl3pPr marL="1143000" indent="-228600" eaLnBrk="0" hangingPunct="0">
              <a:spcBef>
                <a:spcPct val="30000"/>
              </a:spcBef>
              <a:defRPr sz="1000">
                <a:solidFill>
                  <a:schemeClr val="tx1"/>
                </a:solidFill>
                <a:latin typeface="Arial" charset="0"/>
                <a:ea typeface="ヒラギノ角ゴ Pro W3" charset="-128"/>
              </a:defRPr>
            </a:lvl3pPr>
            <a:lvl4pPr marL="1600200" indent="-228600" eaLnBrk="0" hangingPunct="0">
              <a:spcBef>
                <a:spcPct val="30000"/>
              </a:spcBef>
              <a:defRPr sz="1000">
                <a:solidFill>
                  <a:schemeClr val="tx1"/>
                </a:solidFill>
                <a:latin typeface="Arial" charset="0"/>
                <a:ea typeface="ヒラギノ角ゴ Pro W3" charset="-128"/>
              </a:defRPr>
            </a:lvl4pPr>
            <a:lvl5pPr marL="2057400" indent="-228600" eaLnBrk="0" hangingPunct="0">
              <a:spcBef>
                <a:spcPct val="30000"/>
              </a:spcBef>
              <a:defRPr sz="10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0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0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0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000">
                <a:solidFill>
                  <a:schemeClr val="tx1"/>
                </a:solidFill>
                <a:latin typeface="Arial" charset="0"/>
                <a:ea typeface="ヒラギノ角ゴ Pro W3" charset="-128"/>
              </a:defRPr>
            </a:lvl9pPr>
          </a:lstStyle>
          <a:p>
            <a:pPr>
              <a:spcBef>
                <a:spcPct val="0"/>
              </a:spcBef>
            </a:pPr>
            <a:fld id="{42E1084B-5CFD-4D8E-B016-DED8167404D3}" type="slidenum">
              <a:rPr lang="en-US" altLang="nb-NO" sz="1200" smtClean="0"/>
              <a:pPr>
                <a:spcBef>
                  <a:spcPct val="0"/>
                </a:spcBef>
              </a:pPr>
              <a:t>6</a:t>
            </a:fld>
            <a:endParaRPr lang="en-US" altLang="nb-NO"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t>Statistikken viser en differanse mellom enhetene på 5,32 prosentpoeng. Hvis man ser bort fra sentere (få ansatte, under</a:t>
            </a:r>
            <a:r>
              <a:rPr lang="nb-NO" altLang="nb-NO" baseline="0" dirty="0" smtClean="0"/>
              <a:t> </a:t>
            </a:r>
            <a:r>
              <a:rPr lang="nb-NO" altLang="nb-NO" dirty="0" smtClean="0"/>
              <a:t>halvparten av NCMM),</a:t>
            </a:r>
            <a:r>
              <a:rPr lang="nb-NO" altLang="nb-NO" baseline="0" dirty="0" smtClean="0"/>
              <a:t> har </a:t>
            </a:r>
            <a:r>
              <a:rPr lang="nb-NO" altLang="nb-NO" dirty="0" smtClean="0"/>
              <a:t>Det matematisk-naturvitenskapelige fakultet (MN) lavest totalt sykefravær på 2,25 %, Det medisinske fakultet</a:t>
            </a:r>
            <a:r>
              <a:rPr lang="nb-NO" altLang="nb-NO" baseline="0" dirty="0" smtClean="0"/>
              <a:t> har nest lavest, med 2,59%</a:t>
            </a:r>
            <a:r>
              <a:rPr lang="nb-NO" altLang="nb-NO" dirty="0" smtClean="0"/>
              <a:t>. Eiendomsavdelingen (EA) har høyest totalt sykefravær på 7,09 %. </a:t>
            </a:r>
          </a:p>
          <a:p>
            <a:pPr eaLnBrk="1" hangingPunct="1"/>
            <a:endParaRPr lang="nb-NO" altLang="nb-NO" dirty="0" smtClean="0"/>
          </a:p>
          <a:p>
            <a:pPr eaLnBrk="1" hangingPunct="1"/>
            <a:r>
              <a:rPr lang="nb-NO" altLang="nb-NO" dirty="0" smtClean="0"/>
              <a:t>Generelt har kvinner</a:t>
            </a:r>
            <a:r>
              <a:rPr lang="nb-NO" altLang="nb-NO" baseline="0" dirty="0" smtClean="0"/>
              <a:t> jevnt over høyere sykefravær enn menn.</a:t>
            </a:r>
          </a:p>
          <a:p>
            <a:pPr eaLnBrk="1" hangingPunct="1"/>
            <a:endParaRPr lang="nb-NO" altLang="nb-NO" baseline="0" dirty="0" smtClean="0"/>
          </a:p>
          <a:p>
            <a:pPr eaLnBrk="1" hangingPunct="1"/>
            <a:r>
              <a:rPr lang="nb-NO" altLang="nb-NO" baseline="0" dirty="0" smtClean="0"/>
              <a:t>Merk at langtidsfravær i små enheter kan gi store relative utslag. (TF)</a:t>
            </a:r>
            <a:endParaRPr lang="nb-NO" altLang="nb-NO" dirty="0" smtClean="0"/>
          </a:p>
          <a:p>
            <a:pPr eaLnBrk="1" hangingPunct="1"/>
            <a:endParaRPr lang="nb-NO" altLang="nb-NO" dirty="0" smtClean="0"/>
          </a:p>
          <a:p>
            <a:pPr eaLnBrk="1" hangingPunct="1"/>
            <a:endParaRPr lang="nb-NO" altLang="nb-NO" dirty="0" smtClean="0"/>
          </a:p>
        </p:txBody>
      </p:sp>
    </p:spTree>
    <p:extLst>
      <p:ext uri="{BB962C8B-B14F-4D97-AF65-F5344CB8AC3E}">
        <p14:creationId xmlns:p14="http://schemas.microsoft.com/office/powerpoint/2010/main" val="354517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Det var 35 tilfeller av sykemeldinger med varighet 8 uker eller lenger. 2017:29 2016: 28. 2015:27.</a:t>
            </a:r>
          </a:p>
          <a:p>
            <a:endParaRPr lang="nb-NO" baseline="0" dirty="0" smtClean="0"/>
          </a:p>
          <a:p>
            <a:r>
              <a:rPr lang="nb-NO" baseline="0" dirty="0" smtClean="0"/>
              <a:t>Også ved vårt fakultet er det samme forskjell på menn og kvinner som vi ser ellers. </a:t>
            </a:r>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7</a:t>
            </a:fld>
            <a:endParaRPr lang="en-US" altLang="nb-NO"/>
          </a:p>
        </p:txBody>
      </p:sp>
    </p:spTree>
    <p:extLst>
      <p:ext uri="{BB962C8B-B14F-4D97-AF65-F5344CB8AC3E}">
        <p14:creationId xmlns:p14="http://schemas.microsoft.com/office/powerpoint/2010/main" val="30877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Fakultetsadministrasjonen har høyest</a:t>
            </a:r>
            <a:r>
              <a:rPr lang="nb-NO" baseline="0" dirty="0" smtClean="0"/>
              <a:t> sykefravær av fakultetets enheter, det skyldes muligens at det nesten bare er </a:t>
            </a:r>
            <a:r>
              <a:rPr lang="nb-NO" baseline="0" dirty="0" err="1" smtClean="0"/>
              <a:t>tekn</a:t>
            </a:r>
            <a:r>
              <a:rPr lang="nb-NO" baseline="0" dirty="0" smtClean="0"/>
              <a:t>/</a:t>
            </a:r>
            <a:r>
              <a:rPr lang="nb-NO" baseline="0" dirty="0" err="1" smtClean="0"/>
              <a:t>adm</a:t>
            </a:r>
            <a:r>
              <a:rPr lang="nb-NO" baseline="0" dirty="0" smtClean="0"/>
              <a:t> ansatte i den enheten. Sykefraværet her er blandet, det som i hovedsak trekker det opp er enkelte lengre sykefravær, samt ansatte som fra år til år har høyere fravær enn andre.</a:t>
            </a:r>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8</a:t>
            </a:fld>
            <a:endParaRPr lang="en-US" altLang="nb-NO"/>
          </a:p>
        </p:txBody>
      </p:sp>
    </p:spTree>
    <p:extLst>
      <p:ext uri="{BB962C8B-B14F-4D97-AF65-F5344CB8AC3E}">
        <p14:creationId xmlns:p14="http://schemas.microsoft.com/office/powerpoint/2010/main" val="384999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Tallene</a:t>
            </a:r>
            <a:r>
              <a:rPr lang="nb-NO" baseline="0" dirty="0" smtClean="0"/>
              <a:t> er stabile, med en liten nedgang for noen av enhetene, og for fakultetet samlet.</a:t>
            </a:r>
            <a:endParaRPr lang="nb-NO" dirty="0" smtClean="0"/>
          </a:p>
          <a:p>
            <a:endParaRPr lang="nb-N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(NCMM var ikke en del</a:t>
            </a:r>
            <a:r>
              <a:rPr lang="nb-NO" baseline="0" dirty="0" smtClean="0"/>
              <a:t> av fakultetet i 2015. NCMM hadde 9 tilfeller av legemeldt fravær i 2018, tre i 2017, 0 i 2016. De ni tilfellene var på til sammen 132 dager fravær.)</a:t>
            </a:r>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9</a:t>
            </a:fld>
            <a:endParaRPr lang="en-US" altLang="nb-NO"/>
          </a:p>
        </p:txBody>
      </p:sp>
    </p:spTree>
    <p:extLst>
      <p:ext uri="{BB962C8B-B14F-4D97-AF65-F5344CB8AC3E}">
        <p14:creationId xmlns:p14="http://schemas.microsoft.com/office/powerpoint/2010/main" val="28140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a:p>
            <a:r>
              <a:rPr lang="nb-NO" dirty="0" smtClean="0"/>
              <a:t>Tall</a:t>
            </a:r>
            <a:r>
              <a:rPr lang="nb-NO" baseline="0" dirty="0" smtClean="0"/>
              <a:t> fra SSB</a:t>
            </a:r>
          </a:p>
          <a:p>
            <a:endParaRPr lang="nb-NO" baseline="0" dirty="0" smtClean="0"/>
          </a:p>
          <a:p>
            <a:r>
              <a:rPr lang="nb-NO" dirty="0" smtClean="0"/>
              <a:t>Tall for 4. kvartal 2018 var ikke tilgjengelig</a:t>
            </a:r>
            <a:r>
              <a:rPr lang="nb-NO" baseline="0" dirty="0" smtClean="0"/>
              <a:t> da rapporten ble laget.</a:t>
            </a:r>
          </a:p>
          <a:p>
            <a:endParaRPr lang="nb-NO" baseline="0" dirty="0" smtClean="0"/>
          </a:p>
          <a:p>
            <a:r>
              <a:rPr lang="nb-NO" baseline="0" dirty="0" smtClean="0"/>
              <a:t>mål for IA-arbeid ved UiO til 31.12.2018: under 5,6 % fravær - men også øke andelen med nedsatt funksjonsevne.</a:t>
            </a:r>
          </a:p>
          <a:p>
            <a:endParaRPr lang="nb-NO" baseline="0" dirty="0" smtClean="0"/>
          </a:p>
          <a:p>
            <a:endParaRPr lang="nb-NO" baseline="0" dirty="0" smtClean="0"/>
          </a:p>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10</a:t>
            </a:fld>
            <a:endParaRPr lang="en-US" altLang="nb-NO"/>
          </a:p>
        </p:txBody>
      </p:sp>
    </p:spTree>
    <p:extLst>
      <p:ext uri="{BB962C8B-B14F-4D97-AF65-F5344CB8AC3E}">
        <p14:creationId xmlns:p14="http://schemas.microsoft.com/office/powerpoint/2010/main" val="1095820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5549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89E58B40-F3B4-4D0B-B9A6-D0B8789116D7}" type="datetime1">
              <a:rPr lang="nb-NO" altLang="nb-NO"/>
              <a:pPr>
                <a:defRPr/>
              </a:pPr>
              <a:t>04.06.2019</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5113DD26-6197-4FBE-A424-CD83B0010208}" type="slidenum">
              <a:rPr lang="en-US" altLang="nb-NO"/>
              <a:pPr>
                <a:defRPr/>
              </a:pPr>
              <a:t>‹#›</a:t>
            </a:fld>
            <a:endParaRPr lang="en-US" altLang="nb-NO"/>
          </a:p>
        </p:txBody>
      </p:sp>
    </p:spTree>
    <p:extLst>
      <p:ext uri="{BB962C8B-B14F-4D97-AF65-F5344CB8AC3E}">
        <p14:creationId xmlns:p14="http://schemas.microsoft.com/office/powerpoint/2010/main" val="231328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1FF27257-F802-46C2-A19E-9C0B2FCA8F8F}" type="datetime1">
              <a:rPr lang="nb-NO" altLang="nb-NO"/>
              <a:pPr>
                <a:defRPr/>
              </a:pPr>
              <a:t>04.06.2019</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DE2834BF-3062-4B81-9117-EE8BB19D86BC}" type="slidenum">
              <a:rPr lang="en-US" altLang="nb-NO"/>
              <a:pPr>
                <a:defRPr/>
              </a:pPr>
              <a:t>‹#›</a:t>
            </a:fld>
            <a:endParaRPr lang="en-US" altLang="nb-NO"/>
          </a:p>
        </p:txBody>
      </p:sp>
    </p:spTree>
    <p:extLst>
      <p:ext uri="{BB962C8B-B14F-4D97-AF65-F5344CB8AC3E}">
        <p14:creationId xmlns:p14="http://schemas.microsoft.com/office/powerpoint/2010/main" val="205622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D36B09CF-CF5C-4051-BB3B-0708884257F2}" type="datetime1">
              <a:rPr lang="nb-NO" altLang="nb-NO"/>
              <a:pPr>
                <a:defRPr/>
              </a:pPr>
              <a:t>04.06.2019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A8818E95-4799-43C2-A720-9703018B2528}" type="slidenum">
              <a:rPr lang="en-US" altLang="nb-NO"/>
              <a:pPr>
                <a:defRPr/>
              </a:pPr>
              <a:t>‹#›</a:t>
            </a:fld>
            <a:endParaRPr lang="en-US" altLang="nb-NO"/>
          </a:p>
        </p:txBody>
      </p:sp>
    </p:spTree>
    <p:extLst>
      <p:ext uri="{BB962C8B-B14F-4D97-AF65-F5344CB8AC3E}">
        <p14:creationId xmlns:p14="http://schemas.microsoft.com/office/powerpoint/2010/main" val="38761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ADA29C24-694E-42B8-958A-A13CF07A1F09}" type="datetime1">
              <a:rPr lang="nb-NO" altLang="nb-NO"/>
              <a:pPr>
                <a:defRPr/>
              </a:pPr>
              <a:t>04.06.2019</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2C23F644-6E47-417D-81FF-8E1FF8A39A2F}" type="slidenum">
              <a:rPr lang="en-US" altLang="nb-NO"/>
              <a:pPr>
                <a:defRPr/>
              </a:pPr>
              <a:t>‹#›</a:t>
            </a:fld>
            <a:endParaRPr lang="en-US" altLang="nb-NO"/>
          </a:p>
        </p:txBody>
      </p:sp>
    </p:spTree>
    <p:extLst>
      <p:ext uri="{BB962C8B-B14F-4D97-AF65-F5344CB8AC3E}">
        <p14:creationId xmlns:p14="http://schemas.microsoft.com/office/powerpoint/2010/main" val="209640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7AC7AFC9-C96D-4628-B7C5-658DE50F9213}" type="datetime1">
              <a:rPr lang="nb-NO" altLang="nb-NO"/>
              <a:pPr>
                <a:defRPr/>
              </a:pPr>
              <a:t>04.06.2019</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D3E5BE83-0580-403D-AB32-AA8FC19EF561}" type="slidenum">
              <a:rPr lang="en-US" altLang="nb-NO"/>
              <a:pPr>
                <a:defRPr/>
              </a:pPr>
              <a:t>‹#›</a:t>
            </a:fld>
            <a:endParaRPr lang="en-US" altLang="nb-NO"/>
          </a:p>
        </p:txBody>
      </p:sp>
    </p:spTree>
    <p:extLst>
      <p:ext uri="{BB962C8B-B14F-4D97-AF65-F5344CB8AC3E}">
        <p14:creationId xmlns:p14="http://schemas.microsoft.com/office/powerpoint/2010/main" val="380777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4948EED-4DB7-4B04-AB46-1DF42CB69C66}" type="datetime1">
              <a:rPr lang="nb-NO" altLang="nb-NO"/>
              <a:pPr>
                <a:defRPr/>
              </a:pPr>
              <a:t>04.06.2019</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CED58CC8-C51A-4821-A825-5FD9DBE7258A}" type="slidenum">
              <a:rPr lang="en-US" altLang="nb-NO"/>
              <a:pPr>
                <a:defRPr/>
              </a:pPr>
              <a:t>‹#›</a:t>
            </a:fld>
            <a:endParaRPr lang="en-US" altLang="nb-NO"/>
          </a:p>
        </p:txBody>
      </p:sp>
    </p:spTree>
    <p:extLst>
      <p:ext uri="{BB962C8B-B14F-4D97-AF65-F5344CB8AC3E}">
        <p14:creationId xmlns:p14="http://schemas.microsoft.com/office/powerpoint/2010/main" val="181268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C86C1A96-AD02-482A-B093-5E1EA73CA372}" type="datetime1">
              <a:rPr lang="nb-NO" altLang="nb-NO"/>
              <a:pPr>
                <a:defRPr/>
              </a:pPr>
              <a:t>04.06.2019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0D0511C5-378D-40F9-9C4A-DD329B6A9A19}" type="slidenum">
              <a:rPr lang="en-US" altLang="nb-NO"/>
              <a:pPr>
                <a:defRPr/>
              </a:pPr>
              <a:t>‹#›</a:t>
            </a:fld>
            <a:endParaRPr lang="en-US" altLang="nb-NO"/>
          </a:p>
        </p:txBody>
      </p:sp>
    </p:spTree>
    <p:extLst>
      <p:ext uri="{BB962C8B-B14F-4D97-AF65-F5344CB8AC3E}">
        <p14:creationId xmlns:p14="http://schemas.microsoft.com/office/powerpoint/2010/main" val="10359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2F001AA0-96CD-41AC-BF7F-89797139EE8C}" type="datetime1">
              <a:rPr lang="nb-NO" altLang="nb-NO"/>
              <a:pPr>
                <a:defRPr/>
              </a:pPr>
              <a:t>04.06.2019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C44D0BB7-10B6-48D0-BF1A-0D98395AF37F}" type="slidenum">
              <a:rPr lang="en-US" altLang="nb-NO"/>
              <a:pPr>
                <a:defRPr/>
              </a:pPr>
              <a:t>‹#›</a:t>
            </a:fld>
            <a:endParaRPr lang="en-US" altLang="nb-NO"/>
          </a:p>
        </p:txBody>
      </p:sp>
    </p:spTree>
    <p:extLst>
      <p:ext uri="{BB962C8B-B14F-4D97-AF65-F5344CB8AC3E}">
        <p14:creationId xmlns:p14="http://schemas.microsoft.com/office/powerpoint/2010/main" val="32603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smtClean="0"/>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smtClean="0"/>
              <a:t>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latin typeface="Arial" charset="0"/>
              </a:defRPr>
            </a:lvl1pPr>
          </a:lstStyle>
          <a:p>
            <a:pPr>
              <a:defRPr/>
            </a:pPr>
            <a:fld id="{7FE10300-51C9-4F42-83F7-F929A8DFE80F}" type="datetime1">
              <a:rPr lang="nb-NO" altLang="nb-NO"/>
              <a:pPr>
                <a:defRPr/>
              </a:pPr>
              <a:t>04.06.2019</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latin typeface="Arial" charset="0"/>
              </a:defRPr>
            </a:lvl1pPr>
          </a:lstStyle>
          <a:p>
            <a:pPr>
              <a:defRPr/>
            </a:pPr>
            <a:fld id="{90958A43-1558-4FC0-9BC8-B90B4491DA58}" type="slidenum">
              <a:rPr lang="en-US" altLang="nb-NO"/>
              <a:pPr>
                <a:defRPr/>
              </a:pPr>
              <a:t>‹#›</a:t>
            </a:fld>
            <a:endParaRPr lang="en-US" altLang="nb-NO"/>
          </a:p>
        </p:txBody>
      </p:sp>
      <p:pic>
        <p:nvPicPr>
          <p:cNvPr id="1030"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52425" y="160338"/>
            <a:ext cx="2097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nb-NO" altLang="nb-NO" dirty="0" smtClean="0"/>
              <a:t>Sykefraværsstatistikk for Det medisinske fakultet 2018</a:t>
            </a:r>
          </a:p>
        </p:txBody>
      </p:sp>
      <p:sp>
        <p:nvSpPr>
          <p:cNvPr id="3075" name="Rectangle 3"/>
          <p:cNvSpPr>
            <a:spLocks noGrp="1" noChangeArrowheads="1"/>
          </p:cNvSpPr>
          <p:nvPr>
            <p:ph type="subTitle" idx="1"/>
          </p:nvPr>
        </p:nvSpPr>
        <p:spPr/>
        <p:txBody>
          <a:bodyPr/>
          <a:lstStyle/>
          <a:p>
            <a:endParaRPr lang="nb-NO" altLang="nb-NO" dirty="0" smtClean="0"/>
          </a:p>
          <a:p>
            <a:r>
              <a:rPr lang="nb-NO" altLang="nb-NO" dirty="0" smtClean="0"/>
              <a:t>Presentasjon til møte </a:t>
            </a:r>
            <a:r>
              <a:rPr lang="nb-NO" altLang="nb-NO" smtClean="0"/>
              <a:t>i </a:t>
            </a:r>
            <a:r>
              <a:rPr lang="nb-NO" altLang="nb-NO" smtClean="0"/>
              <a:t>MED-LAMU 14. </a:t>
            </a:r>
            <a:r>
              <a:rPr lang="nb-NO" altLang="nb-NO" dirty="0" smtClean="0"/>
              <a:t>juni 2019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04.06.2019</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3</a:t>
            </a:fld>
            <a:endParaRPr lang="en-US" altLang="nb-NO" sz="700" smtClean="0">
              <a:solidFill>
                <a:schemeClr val="bg2"/>
              </a:solidFill>
            </a:endParaRPr>
          </a:p>
        </p:txBody>
      </p:sp>
      <p:sp>
        <p:nvSpPr>
          <p:cNvPr id="4100" name="Rectangle 2"/>
          <p:cNvSpPr>
            <a:spLocks noGrp="1" noChangeArrowheads="1"/>
          </p:cNvSpPr>
          <p:nvPr>
            <p:ph type="title"/>
          </p:nvPr>
        </p:nvSpPr>
        <p:spPr/>
        <p:txBody>
          <a:bodyPr/>
          <a:lstStyle/>
          <a:p>
            <a:pPr eaLnBrk="1" hangingPunct="1"/>
            <a:r>
              <a:rPr lang="nb-NO" altLang="nb-NO" dirty="0" smtClean="0"/>
              <a:t>Sykefraværsstatistikk</a:t>
            </a:r>
          </a:p>
        </p:txBody>
      </p:sp>
      <p:sp>
        <p:nvSpPr>
          <p:cNvPr id="4101" name="Rectangle 3"/>
          <p:cNvSpPr>
            <a:spLocks noGrp="1" noChangeArrowheads="1"/>
          </p:cNvSpPr>
          <p:nvPr>
            <p:ph type="body" idx="1"/>
          </p:nvPr>
        </p:nvSpPr>
        <p:spPr/>
        <p:txBody>
          <a:bodyPr/>
          <a:lstStyle/>
          <a:p>
            <a:pPr eaLnBrk="1" hangingPunct="1"/>
            <a:r>
              <a:rPr lang="nb-NO" altLang="nb-NO" dirty="0" smtClean="0"/>
              <a:t>Grunnlagsdata er hentet fra SAP, og skal være i overensstemmelse med det som er rapportert inn til SSB. </a:t>
            </a:r>
            <a:endParaRPr lang="nb-NO" altLang="nb-NO" dirty="0"/>
          </a:p>
          <a:p>
            <a:pPr eaLnBrk="1" hangingPunct="1"/>
            <a:r>
              <a:rPr lang="nb-NO" altLang="nb-NO" dirty="0" smtClean="0"/>
              <a:t>Materialet omfatter egenmeldt og legemeldt fravær, fordelt på varighet, kjønn og enhet.</a:t>
            </a:r>
          </a:p>
          <a:p>
            <a:pPr eaLnBrk="1" hangingPunct="1"/>
            <a:r>
              <a:rPr lang="nb-NO" altLang="nb-NO" dirty="0" smtClean="0"/>
              <a:t>Fordeling på stillingsgrupper (teknisk-administrative og vitenskapelige) foreligger kun for UiO-nivå. Foreløpig har vi ikke tilgang til rapport som viser disse dataene på lavere nivåer.</a:t>
            </a:r>
          </a:p>
          <a:p>
            <a:pPr eaLnBrk="1" hangingPunct="1"/>
            <a:endParaRPr lang="nb-NO" altLang="nb-NO" dirty="0" smtClean="0"/>
          </a:p>
        </p:txBody>
      </p:sp>
    </p:spTree>
    <p:extLst>
      <p:ext uri="{BB962C8B-B14F-4D97-AF65-F5344CB8AC3E}">
        <p14:creationId xmlns:p14="http://schemas.microsoft.com/office/powerpoint/2010/main" val="153724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04.06.2019</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4</a:t>
            </a:fld>
            <a:endParaRPr lang="en-US" altLang="nb-NO" sz="700" smtClean="0">
              <a:solidFill>
                <a:schemeClr val="bg2"/>
              </a:solidFill>
            </a:endParaRPr>
          </a:p>
        </p:txBody>
      </p:sp>
      <p:sp>
        <p:nvSpPr>
          <p:cNvPr id="4100" name="Rectangle 2"/>
          <p:cNvSpPr>
            <a:spLocks noGrp="1" noChangeArrowheads="1"/>
          </p:cNvSpPr>
          <p:nvPr>
            <p:ph type="title"/>
          </p:nvPr>
        </p:nvSpPr>
        <p:spPr>
          <a:xfrm>
            <a:off x="762000" y="336596"/>
            <a:ext cx="7921625" cy="648696"/>
          </a:xfrm>
        </p:spPr>
        <p:txBody>
          <a:bodyPr/>
          <a:lstStyle/>
          <a:p>
            <a:pPr eaLnBrk="1" hangingPunct="1"/>
            <a:r>
              <a:rPr lang="nb-NO" altLang="nb-NO" sz="2000" dirty="0" smtClean="0"/>
              <a:t>Sykefravær ved UiO i 2018, fordelt på kjønn og varighet. Prosent</a:t>
            </a:r>
          </a:p>
        </p:txBody>
      </p:sp>
      <p:pic>
        <p:nvPicPr>
          <p:cNvPr id="5" name="Picture 4"/>
          <p:cNvPicPr>
            <a:picLocks noChangeAspect="1"/>
          </p:cNvPicPr>
          <p:nvPr/>
        </p:nvPicPr>
        <p:blipFill>
          <a:blip r:embed="rId3"/>
          <a:stretch>
            <a:fillRect/>
          </a:stretch>
        </p:blipFill>
        <p:spPr>
          <a:xfrm>
            <a:off x="1115616" y="985292"/>
            <a:ext cx="5581448" cy="40427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04.06.2019</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5</a:t>
            </a:fld>
            <a:endParaRPr lang="en-US" altLang="nb-NO" sz="700" smtClean="0">
              <a:solidFill>
                <a:schemeClr val="bg2"/>
              </a:solidFill>
            </a:endParaRPr>
          </a:p>
        </p:txBody>
      </p:sp>
      <p:sp>
        <p:nvSpPr>
          <p:cNvPr id="4100" name="Rectangle 2"/>
          <p:cNvSpPr>
            <a:spLocks noGrp="1" noChangeArrowheads="1"/>
          </p:cNvSpPr>
          <p:nvPr>
            <p:ph type="title"/>
          </p:nvPr>
        </p:nvSpPr>
        <p:spPr>
          <a:xfrm>
            <a:off x="762000" y="342503"/>
            <a:ext cx="7921625" cy="964853"/>
          </a:xfrm>
        </p:spPr>
        <p:txBody>
          <a:bodyPr/>
          <a:lstStyle/>
          <a:p>
            <a:pPr eaLnBrk="1" hangingPunct="1"/>
            <a:r>
              <a:rPr lang="nb-NO" altLang="nb-NO" sz="1800" dirty="0" smtClean="0"/>
              <a:t>Korttids- og langtidsfravær i 2018 fordelt på TA/VIT og kjønn i prosent.</a:t>
            </a:r>
          </a:p>
        </p:txBody>
      </p:sp>
      <p:sp>
        <p:nvSpPr>
          <p:cNvPr id="4101" name="Rectangle 3"/>
          <p:cNvSpPr>
            <a:spLocks noGrp="1" noChangeArrowheads="1"/>
          </p:cNvSpPr>
          <p:nvPr>
            <p:ph type="body" idx="1"/>
          </p:nvPr>
        </p:nvSpPr>
        <p:spPr>
          <a:xfrm>
            <a:off x="762000" y="1633364"/>
            <a:ext cx="7924800" cy="3446636"/>
          </a:xfrm>
        </p:spPr>
        <p:txBody>
          <a:bodyPr/>
          <a:lstStyle/>
          <a:p>
            <a:pPr marL="0" indent="0" eaLnBrk="1" hangingPunct="1">
              <a:buNone/>
            </a:pPr>
            <a:r>
              <a:rPr lang="nb-NO" altLang="nb-NO" dirty="0" smtClean="0"/>
              <a:t> </a:t>
            </a:r>
          </a:p>
        </p:txBody>
      </p:sp>
      <p:pic>
        <p:nvPicPr>
          <p:cNvPr id="4" name="Picture 3"/>
          <p:cNvPicPr>
            <a:picLocks noChangeAspect="1"/>
          </p:cNvPicPr>
          <p:nvPr/>
        </p:nvPicPr>
        <p:blipFill>
          <a:blip r:embed="rId3"/>
          <a:stretch>
            <a:fillRect/>
          </a:stretch>
        </p:blipFill>
        <p:spPr>
          <a:xfrm>
            <a:off x="1475656" y="983769"/>
            <a:ext cx="5891137" cy="4096231"/>
          </a:xfrm>
          <a:prstGeom prst="rect">
            <a:avLst/>
          </a:prstGeom>
        </p:spPr>
      </p:pic>
    </p:spTree>
    <p:extLst>
      <p:ext uri="{BB962C8B-B14F-4D97-AF65-F5344CB8AC3E}">
        <p14:creationId xmlns:p14="http://schemas.microsoft.com/office/powerpoint/2010/main" val="361973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468850EB-2281-4C51-9D7D-0BA028A32D0B}" type="datetime1">
              <a:rPr lang="nb-NO" altLang="nb-NO" sz="700" smtClean="0">
                <a:solidFill>
                  <a:schemeClr val="bg2"/>
                </a:solidFill>
              </a:rPr>
              <a:pPr>
                <a:spcBef>
                  <a:spcPct val="0"/>
                </a:spcBef>
                <a:buFontTx/>
                <a:buNone/>
              </a:pPr>
              <a:t>04.06.2019</a:t>
            </a:fld>
            <a:endParaRPr lang="nb-NO" altLang="nb-NO" sz="700" smtClean="0">
              <a:solidFill>
                <a:schemeClr val="bg2"/>
              </a:solidFill>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ea typeface="ヒラギノ角ゴ Pro W3" charset="-128"/>
              </a:defRPr>
            </a:lvl1pPr>
            <a:lvl2pPr marL="37931725" indent="-37474525" eaLnBrk="0" hangingPunct="0">
              <a:spcBef>
                <a:spcPct val="20000"/>
              </a:spcBef>
              <a:buChar char="–"/>
              <a:defRPr sz="1900">
                <a:solidFill>
                  <a:schemeClr val="tx1"/>
                </a:solidFill>
                <a:latin typeface="Arial" charset="0"/>
                <a:ea typeface="ヒラギノ角ゴ Pro W3" charset="-128"/>
              </a:defRPr>
            </a:lvl2pPr>
            <a:lvl3pPr marL="906463" indent="-180975" eaLnBrk="0" hangingPunct="0">
              <a:spcBef>
                <a:spcPct val="20000"/>
              </a:spcBef>
              <a:buChar char="•"/>
              <a:defRPr sz="1600">
                <a:solidFill>
                  <a:schemeClr val="tx1"/>
                </a:solidFill>
                <a:latin typeface="Arial" charset="0"/>
                <a:ea typeface="ヒラギノ角ゴ Pro W3" charset="-128"/>
              </a:defRPr>
            </a:lvl3pPr>
            <a:lvl4pPr marL="1270000" indent="-180975" eaLnBrk="0" hangingPunct="0">
              <a:spcBef>
                <a:spcPct val="20000"/>
              </a:spcBef>
              <a:buChar char="–"/>
              <a:defRPr>
                <a:solidFill>
                  <a:schemeClr val="tx1"/>
                </a:solidFill>
                <a:latin typeface="Arial" charset="0"/>
                <a:ea typeface="ヒラギノ角ゴ Pro W3" charset="-128"/>
              </a:defRPr>
            </a:lvl4pPr>
            <a:lvl5pPr marL="1631950" indent="-180975" eaLnBrk="0" hangingPunct="0">
              <a:spcBef>
                <a:spcPct val="20000"/>
              </a:spcBef>
              <a:buChar char="»"/>
              <a:defRPr sz="1300">
                <a:solidFill>
                  <a:schemeClr val="tx1"/>
                </a:solidFill>
                <a:latin typeface="Arial" charset="0"/>
                <a:ea typeface="ヒラギノ角ゴ Pro W3" charset="-128"/>
              </a:defRPr>
            </a:lvl5pPr>
            <a:lvl6pPr marL="2089150" indent="-180975" eaLnBrk="0" fontAlgn="base" hangingPunct="0">
              <a:spcBef>
                <a:spcPct val="20000"/>
              </a:spcBef>
              <a:spcAft>
                <a:spcPct val="0"/>
              </a:spcAft>
              <a:buChar char="»"/>
              <a:defRPr sz="1300">
                <a:solidFill>
                  <a:schemeClr val="tx1"/>
                </a:solidFill>
                <a:latin typeface="Arial" charset="0"/>
                <a:ea typeface="ヒラギノ角ゴ Pro W3" charset="-128"/>
              </a:defRPr>
            </a:lvl6pPr>
            <a:lvl7pPr marL="2546350" indent="-180975" eaLnBrk="0" fontAlgn="base" hangingPunct="0">
              <a:spcBef>
                <a:spcPct val="20000"/>
              </a:spcBef>
              <a:spcAft>
                <a:spcPct val="0"/>
              </a:spcAft>
              <a:buChar char="»"/>
              <a:defRPr sz="1300">
                <a:solidFill>
                  <a:schemeClr val="tx1"/>
                </a:solidFill>
                <a:latin typeface="Arial" charset="0"/>
                <a:ea typeface="ヒラギノ角ゴ Pro W3" charset="-128"/>
              </a:defRPr>
            </a:lvl7pPr>
            <a:lvl8pPr marL="3003550" indent="-180975" eaLnBrk="0" fontAlgn="base" hangingPunct="0">
              <a:spcBef>
                <a:spcPct val="20000"/>
              </a:spcBef>
              <a:spcAft>
                <a:spcPct val="0"/>
              </a:spcAft>
              <a:buChar char="»"/>
              <a:defRPr sz="1300">
                <a:solidFill>
                  <a:schemeClr val="tx1"/>
                </a:solidFill>
                <a:latin typeface="Arial" charset="0"/>
                <a:ea typeface="ヒラギノ角ゴ Pro W3" charset="-128"/>
              </a:defRPr>
            </a:lvl8pPr>
            <a:lvl9pPr marL="3460750" indent="-180975" eaLnBrk="0" fontAlgn="base" hangingPunct="0">
              <a:spcBef>
                <a:spcPct val="20000"/>
              </a:spcBef>
              <a:spcAft>
                <a:spcPct val="0"/>
              </a:spcAft>
              <a:buChar char="»"/>
              <a:defRPr sz="1300">
                <a:solidFill>
                  <a:schemeClr val="tx1"/>
                </a:solidFill>
                <a:latin typeface="Arial" charset="0"/>
                <a:ea typeface="ヒラギノ角ゴ Pro W3" charset="-128"/>
              </a:defRPr>
            </a:lvl9pPr>
          </a:lstStyle>
          <a:p>
            <a:pPr>
              <a:spcBef>
                <a:spcPct val="0"/>
              </a:spcBef>
              <a:buFontTx/>
              <a:buNone/>
            </a:pPr>
            <a:fld id="{7B776296-0F4F-4814-9538-601B5DFD035D}" type="slidenum">
              <a:rPr lang="en-US" altLang="nb-NO" sz="700" smtClean="0">
                <a:solidFill>
                  <a:schemeClr val="bg2"/>
                </a:solidFill>
              </a:rPr>
              <a:pPr>
                <a:spcBef>
                  <a:spcPct val="0"/>
                </a:spcBef>
                <a:buFontTx/>
                <a:buNone/>
              </a:pPr>
              <a:t>6</a:t>
            </a:fld>
            <a:endParaRPr lang="en-US" altLang="nb-NO" sz="700" smtClean="0">
              <a:solidFill>
                <a:schemeClr val="bg2"/>
              </a:solidFill>
            </a:endParaRPr>
          </a:p>
        </p:txBody>
      </p:sp>
      <p:sp>
        <p:nvSpPr>
          <p:cNvPr id="4100" name="Rectangle 2"/>
          <p:cNvSpPr>
            <a:spLocks noGrp="1" noChangeArrowheads="1"/>
          </p:cNvSpPr>
          <p:nvPr>
            <p:ph type="title"/>
          </p:nvPr>
        </p:nvSpPr>
        <p:spPr>
          <a:xfrm>
            <a:off x="782638" y="353268"/>
            <a:ext cx="8037834" cy="954088"/>
          </a:xfrm>
        </p:spPr>
        <p:txBody>
          <a:bodyPr/>
          <a:lstStyle/>
          <a:p>
            <a:pPr eaLnBrk="1" hangingPunct="1"/>
            <a:r>
              <a:rPr lang="nb-NO" altLang="nb-NO" sz="2400" dirty="0" smtClean="0"/>
              <a:t>Sykefravær i prosent fordelt på enhet, kjønn. UiO-nivå</a:t>
            </a:r>
          </a:p>
        </p:txBody>
      </p:sp>
      <p:sp>
        <p:nvSpPr>
          <p:cNvPr id="4101" name="Rectangle 3"/>
          <p:cNvSpPr>
            <a:spLocks noGrp="1" noChangeArrowheads="1"/>
          </p:cNvSpPr>
          <p:nvPr>
            <p:ph type="body" idx="1"/>
          </p:nvPr>
        </p:nvSpPr>
        <p:spPr/>
        <p:txBody>
          <a:bodyPr/>
          <a:lstStyle/>
          <a:p>
            <a:pPr marL="0" indent="0" eaLnBrk="1" hangingPunct="1">
              <a:buNone/>
            </a:pPr>
            <a:r>
              <a:rPr lang="nb-NO" altLang="nb-NO" dirty="0" smtClean="0"/>
              <a:t> </a:t>
            </a:r>
          </a:p>
        </p:txBody>
      </p:sp>
      <p:pic>
        <p:nvPicPr>
          <p:cNvPr id="2" name="Picture 1"/>
          <p:cNvPicPr>
            <a:picLocks noChangeAspect="1"/>
          </p:cNvPicPr>
          <p:nvPr/>
        </p:nvPicPr>
        <p:blipFill>
          <a:blip r:embed="rId3"/>
          <a:stretch>
            <a:fillRect/>
          </a:stretch>
        </p:blipFill>
        <p:spPr>
          <a:xfrm>
            <a:off x="899592" y="1140751"/>
            <a:ext cx="6674389" cy="3953619"/>
          </a:xfrm>
          <a:prstGeom prst="rect">
            <a:avLst/>
          </a:prstGeom>
        </p:spPr>
      </p:pic>
    </p:spTree>
    <p:extLst>
      <p:ext uri="{BB962C8B-B14F-4D97-AF65-F5344CB8AC3E}">
        <p14:creationId xmlns:p14="http://schemas.microsoft.com/office/powerpoint/2010/main" val="268721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8025"/>
            <a:ext cx="8072065" cy="954088"/>
          </a:xfrm>
        </p:spPr>
        <p:txBody>
          <a:bodyPr/>
          <a:lstStyle/>
          <a:p>
            <a:r>
              <a:rPr lang="nb-NO" sz="2000" dirty="0"/>
              <a:t>Sykefraværsprosent ved Det medisinske fakultet </a:t>
            </a:r>
            <a:r>
              <a:rPr lang="nb-NO" sz="2000" dirty="0" smtClean="0"/>
              <a:t>2018</a:t>
            </a:r>
            <a:r>
              <a:rPr lang="nb-NO" sz="2000" dirty="0"/>
              <a:t/>
            </a:r>
            <a:br>
              <a:rPr lang="nb-NO" sz="2000" dirty="0"/>
            </a:br>
            <a:r>
              <a:rPr lang="nb-NO" sz="2000" dirty="0"/>
              <a:t>- </a:t>
            </a:r>
            <a:r>
              <a:rPr lang="nb-NO" sz="2000" dirty="0" smtClean="0"/>
              <a:t>Egenmeldt, legemeldt og totalt sykefravær </a:t>
            </a:r>
            <a:r>
              <a:rPr lang="nb-NO" sz="2000" dirty="0"/>
              <a:t>for kvinner og </a:t>
            </a:r>
            <a:r>
              <a:rPr lang="nb-NO" sz="2000" dirty="0" smtClean="0"/>
              <a:t>menn</a:t>
            </a:r>
            <a:endParaRPr lang="nb-NO" sz="20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04.06.2019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7</a:t>
            </a:fld>
            <a:endParaRPr lang="en-US" altLang="nb-NO"/>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2918152"/>
              </p:ext>
            </p:extLst>
          </p:nvPr>
        </p:nvGraphicFramePr>
        <p:xfrm>
          <a:off x="762000" y="1651000"/>
          <a:ext cx="79248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714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1800" dirty="0" smtClean="0"/>
              <a:t>Sykefraværsprosent ved fakultetets enheter i 2018</a:t>
            </a:r>
            <a:r>
              <a:rPr lang="nb-NO" sz="1800" dirty="0"/>
              <a:t/>
            </a:r>
            <a:br>
              <a:rPr lang="nb-NO" sz="1800" dirty="0"/>
            </a:br>
            <a:r>
              <a:rPr lang="nb-NO" sz="1800" dirty="0"/>
              <a:t>- </a:t>
            </a:r>
            <a:r>
              <a:rPr lang="nb-NO" sz="1800" dirty="0" smtClean="0"/>
              <a:t>sykefravær </a:t>
            </a:r>
            <a:r>
              <a:rPr lang="nb-NO" sz="1800" dirty="0"/>
              <a:t>for </a:t>
            </a:r>
            <a:r>
              <a:rPr lang="nb-NO" sz="1800" dirty="0" smtClean="0"/>
              <a:t>kvinner, menn, og totalt</a:t>
            </a:r>
            <a:endParaRPr lang="nb-NO" sz="18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04.06.2019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8</a:t>
            </a:fld>
            <a:endParaRPr lang="en-US" altLang="nb-NO"/>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9203521"/>
              </p:ext>
            </p:extLst>
          </p:nvPr>
        </p:nvGraphicFramePr>
        <p:xfrm>
          <a:off x="762000" y="1651000"/>
          <a:ext cx="79248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7003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t>Sykefraværsprosent for fakultetets enheter </a:t>
            </a:r>
            <a:br>
              <a:rPr lang="nb-NO" sz="2400" dirty="0" smtClean="0"/>
            </a:br>
            <a:r>
              <a:rPr lang="nb-NO" sz="2400" dirty="0" smtClean="0"/>
              <a:t>2015-2018</a:t>
            </a:r>
            <a:endParaRPr lang="nb-NO" sz="24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04.06.2019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9</a:t>
            </a:fld>
            <a:endParaRPr lang="en-US" altLang="nb-NO"/>
          </a:p>
        </p:txBody>
      </p:sp>
      <p:graphicFrame>
        <p:nvGraphicFramePr>
          <p:cNvPr id="8" name="Chart 7"/>
          <p:cNvGraphicFramePr>
            <a:graphicFrameLocks/>
          </p:cNvGraphicFramePr>
          <p:nvPr>
            <p:extLst>
              <p:ext uri="{D42A27DB-BD31-4B8C-83A1-F6EECF244321}">
                <p14:modId xmlns:p14="http://schemas.microsoft.com/office/powerpoint/2010/main" val="471916721"/>
              </p:ext>
            </p:extLst>
          </p:nvPr>
        </p:nvGraphicFramePr>
        <p:xfrm>
          <a:off x="1331640" y="2065412"/>
          <a:ext cx="5181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7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99" y="337220"/>
            <a:ext cx="7921625" cy="954088"/>
          </a:xfrm>
        </p:spPr>
        <p:txBody>
          <a:bodyPr/>
          <a:lstStyle/>
          <a:p>
            <a:r>
              <a:rPr lang="nb-NO" sz="2400" dirty="0" smtClean="0"/>
              <a:t>Sykefravær totalt ved UiO – tall fra SSB</a:t>
            </a:r>
            <a:br>
              <a:rPr lang="nb-NO" sz="2400" dirty="0" smtClean="0"/>
            </a:br>
            <a:r>
              <a:rPr lang="nb-NO" sz="2400" dirty="0" smtClean="0"/>
              <a:t>1.- 4. kvartal 2008-2018</a:t>
            </a:r>
            <a:endParaRPr lang="nb-NO" sz="2400"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04.06.2019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10</a:t>
            </a:fld>
            <a:endParaRPr lang="en-US" altLang="nb-NO"/>
          </a:p>
        </p:txBody>
      </p:sp>
      <p:pic>
        <p:nvPicPr>
          <p:cNvPr id="8" name="Picture 7"/>
          <p:cNvPicPr>
            <a:picLocks noChangeAspect="1"/>
          </p:cNvPicPr>
          <p:nvPr/>
        </p:nvPicPr>
        <p:blipFill>
          <a:blip r:embed="rId3"/>
          <a:stretch>
            <a:fillRect/>
          </a:stretch>
        </p:blipFill>
        <p:spPr>
          <a:xfrm>
            <a:off x="1187624" y="1201316"/>
            <a:ext cx="6079547" cy="3804840"/>
          </a:xfrm>
          <a:prstGeom prst="rect">
            <a:avLst/>
          </a:prstGeom>
        </p:spPr>
      </p:pic>
    </p:spTree>
    <p:extLst>
      <p:ext uri="{BB962C8B-B14F-4D97-AF65-F5344CB8AC3E}">
        <p14:creationId xmlns:p14="http://schemas.microsoft.com/office/powerpoint/2010/main" val="2088683070"/>
      </p:ext>
    </p:extLst>
  </p:cSld>
  <p:clrMapOvr>
    <a:masterClrMapping/>
  </p:clrMapOvr>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med-4</Template>
  <TotalTime>489</TotalTime>
  <Words>697</Words>
  <Application>Microsoft Office PowerPoint</Application>
  <PresentationFormat>On-screen Show (16:10)</PresentationFormat>
  <Paragraphs>71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ヒラギノ角ゴ Pro W3</vt:lpstr>
      <vt:lpstr>UIONorsk16-10</vt:lpstr>
      <vt:lpstr>Sykefraværsstatistikk for Det medisinske fakultet 2018</vt:lpstr>
      <vt:lpstr>Sykefraværsstatistikk</vt:lpstr>
      <vt:lpstr>Sykefravær ved UiO i 2018, fordelt på kjønn og varighet. Prosent</vt:lpstr>
      <vt:lpstr>Korttids- og langtidsfravær i 2018 fordelt på TA/VIT og kjønn i prosent.</vt:lpstr>
      <vt:lpstr>Sykefravær i prosent fordelt på enhet, kjønn. UiO-nivå</vt:lpstr>
      <vt:lpstr>Sykefraværsprosent ved Det medisinske fakultet 2018 - Egenmeldt, legemeldt og totalt sykefravær for kvinner og menn</vt:lpstr>
      <vt:lpstr>Sykefraværsprosent ved fakultetets enheter i 2018 - sykefravær for kvinner, menn, og totalt</vt:lpstr>
      <vt:lpstr>Sykefraværsprosent for fakultetets enheter  2015-2018</vt:lpstr>
      <vt:lpstr>Sykefravær totalt ved UiO – tall fra SSB 1.- 4. kvartal 2008-2018</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Sykefraværsstatistikk for Det medisinske fakultet 2017</dc:title>
  <dc:creator>Elisabeth Olsen</dc:creator>
  <cp:lastModifiedBy>Elisabeth Olsen</cp:lastModifiedBy>
  <cp:revision>54</cp:revision>
  <dcterms:created xsi:type="dcterms:W3CDTF">2018-05-22T08:17:15Z</dcterms:created>
  <dcterms:modified xsi:type="dcterms:W3CDTF">2019-06-04T08:14:27Z</dcterms:modified>
</cp:coreProperties>
</file>