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Lst>
  <p:notesMasterIdLst>
    <p:notesMasterId r:id="rId12"/>
  </p:notesMasterIdLst>
  <p:handoutMasterIdLst>
    <p:handoutMasterId r:id="rId13"/>
  </p:handoutMasterIdLst>
  <p:sldIdLst>
    <p:sldId id="256" r:id="rId2"/>
    <p:sldId id="265" r:id="rId3"/>
    <p:sldId id="260" r:id="rId4"/>
    <p:sldId id="257" r:id="rId5"/>
    <p:sldId id="258" r:id="rId6"/>
    <p:sldId id="259" r:id="rId7"/>
    <p:sldId id="261" r:id="rId8"/>
    <p:sldId id="262" r:id="rId9"/>
    <p:sldId id="263" r:id="rId10"/>
    <p:sldId id="264" r:id="rId11"/>
  </p:sldIdLst>
  <p:sldSz cx="9144000" cy="5715000" type="screen16x10"/>
  <p:notesSz cx="6858000" cy="91440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128"/>
        <a:cs typeface="+mn-cs"/>
      </a:defRPr>
    </a:lvl1pPr>
    <a:lvl2pPr marL="361950" indent="95250" algn="l" rtl="0" fontAlgn="base">
      <a:spcBef>
        <a:spcPct val="0"/>
      </a:spcBef>
      <a:spcAft>
        <a:spcPct val="0"/>
      </a:spcAft>
      <a:defRPr sz="1600" kern="1200">
        <a:solidFill>
          <a:schemeClr val="tx1"/>
        </a:solidFill>
        <a:latin typeface="Arial" charset="0"/>
        <a:ea typeface="ヒラギノ角ゴ Pro W3" charset="-128"/>
        <a:cs typeface="+mn-cs"/>
      </a:defRPr>
    </a:lvl2pPr>
    <a:lvl3pPr marL="725488" indent="188913" algn="l" rtl="0" fontAlgn="base">
      <a:spcBef>
        <a:spcPct val="0"/>
      </a:spcBef>
      <a:spcAft>
        <a:spcPct val="0"/>
      </a:spcAft>
      <a:defRPr sz="1600" kern="1200">
        <a:solidFill>
          <a:schemeClr val="tx1"/>
        </a:solidFill>
        <a:latin typeface="Arial" charset="0"/>
        <a:ea typeface="ヒラギノ角ゴ Pro W3" charset="-128"/>
        <a:cs typeface="+mn-cs"/>
      </a:defRPr>
    </a:lvl3pPr>
    <a:lvl4pPr marL="1087438" indent="284163" algn="l" rtl="0" fontAlgn="base">
      <a:spcBef>
        <a:spcPct val="0"/>
      </a:spcBef>
      <a:spcAft>
        <a:spcPct val="0"/>
      </a:spcAft>
      <a:defRPr sz="1600" kern="1200">
        <a:solidFill>
          <a:schemeClr val="tx1"/>
        </a:solidFill>
        <a:latin typeface="Arial" charset="0"/>
        <a:ea typeface="ヒラギノ角ゴ Pro W3" charset="-128"/>
        <a:cs typeface="+mn-cs"/>
      </a:defRPr>
    </a:lvl4pPr>
    <a:lvl5pPr marL="1450975" indent="377825" algn="l" rtl="0" fontAlgn="base">
      <a:spcBef>
        <a:spcPct val="0"/>
      </a:spcBef>
      <a:spcAft>
        <a:spcPct val="0"/>
      </a:spcAft>
      <a:defRPr sz="1600" kern="1200">
        <a:solidFill>
          <a:schemeClr val="tx1"/>
        </a:solidFill>
        <a:latin typeface="Arial" charset="0"/>
        <a:ea typeface="ヒラギノ角ゴ Pro W3" charset="-128"/>
        <a:cs typeface="+mn-cs"/>
      </a:defRPr>
    </a:lvl5pPr>
    <a:lvl6pPr marL="2286000" algn="l" defTabSz="914400" rtl="0" eaLnBrk="1" latinLnBrk="0" hangingPunct="1">
      <a:defRPr sz="1600" kern="1200">
        <a:solidFill>
          <a:schemeClr val="tx1"/>
        </a:solidFill>
        <a:latin typeface="Arial" charset="0"/>
        <a:ea typeface="ヒラギノ角ゴ Pro W3" charset="-128"/>
        <a:cs typeface="+mn-cs"/>
      </a:defRPr>
    </a:lvl6pPr>
    <a:lvl7pPr marL="2743200" algn="l" defTabSz="914400" rtl="0" eaLnBrk="1" latinLnBrk="0" hangingPunct="1">
      <a:defRPr sz="1600" kern="1200">
        <a:solidFill>
          <a:schemeClr val="tx1"/>
        </a:solidFill>
        <a:latin typeface="Arial" charset="0"/>
        <a:ea typeface="ヒラギノ角ゴ Pro W3" charset="-128"/>
        <a:cs typeface="+mn-cs"/>
      </a:defRPr>
    </a:lvl7pPr>
    <a:lvl8pPr marL="3200400" algn="l" defTabSz="914400" rtl="0" eaLnBrk="1" latinLnBrk="0" hangingPunct="1">
      <a:defRPr sz="1600" kern="1200">
        <a:solidFill>
          <a:schemeClr val="tx1"/>
        </a:solidFill>
        <a:latin typeface="Arial" charset="0"/>
        <a:ea typeface="ヒラギノ角ゴ Pro W3" charset="-128"/>
        <a:cs typeface="+mn-cs"/>
      </a:defRPr>
    </a:lvl8pPr>
    <a:lvl9pPr marL="3657600" algn="l" defTabSz="914400" rtl="0" eaLnBrk="1" latinLnBrk="0" hangingPunct="1">
      <a:defRPr sz="16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80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1470" autoAdjust="0"/>
  </p:normalViewPr>
  <p:slideViewPr>
    <p:cSldViewPr>
      <p:cViewPr varScale="1">
        <p:scale>
          <a:sx n="112" d="100"/>
          <a:sy n="112" d="100"/>
        </p:scale>
        <p:origin x="306" y="90"/>
      </p:cViewPr>
      <p:guideLst>
        <p:guide orient="horz" pos="180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ant\med-faksekr-felles\med-fakadm-hr\HR\Sykefrav&#230;r%20-%20Fakadm%20(fra%20S)\sykefrav&#230;r%20-%20statistikk\2019\frav&#230;r%202019%20-%20figurer%20til%20presentasj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Sheet1!$L$4</c:f>
              <c:strCache>
                <c:ptCount val="1"/>
                <c:pt idx="0">
                  <c:v>Kvinner</c:v>
                </c:pt>
              </c:strCache>
            </c:strRef>
          </c:tx>
          <c:spPr>
            <a:solidFill>
              <a:schemeClr val="bg1">
                <a:lumMod val="85000"/>
              </a:schemeClr>
            </a:solidFill>
            <a:ln>
              <a:noFill/>
            </a:ln>
            <a:effectLst/>
          </c:spPr>
          <c:invertIfNegative val="0"/>
          <c:cat>
            <c:strRef>
              <c:f>Sheet1!$M$3:$O$3</c:f>
              <c:strCache>
                <c:ptCount val="3"/>
                <c:pt idx="0">
                  <c:v>Egenmeldt</c:v>
                </c:pt>
                <c:pt idx="1">
                  <c:v>Legemeldt</c:v>
                </c:pt>
                <c:pt idx="2">
                  <c:v>Fravær totalt</c:v>
                </c:pt>
              </c:strCache>
            </c:strRef>
          </c:cat>
          <c:val>
            <c:numRef>
              <c:f>Sheet1!$M$4:$O$4</c:f>
              <c:numCache>
                <c:formatCode>0.00%</c:formatCode>
                <c:ptCount val="3"/>
                <c:pt idx="0">
                  <c:v>7.4999999999999997E-3</c:v>
                </c:pt>
                <c:pt idx="1">
                  <c:v>3.3300000000000003E-2</c:v>
                </c:pt>
                <c:pt idx="2">
                  <c:v>4.3700000000000003E-2</c:v>
                </c:pt>
              </c:numCache>
            </c:numRef>
          </c:val>
          <c:extLst>
            <c:ext xmlns:c16="http://schemas.microsoft.com/office/drawing/2014/chart" uri="{C3380CC4-5D6E-409C-BE32-E72D297353CC}">
              <c16:uniqueId val="{00000000-72A6-432C-8C3A-3D362725EAAD}"/>
            </c:ext>
          </c:extLst>
        </c:ser>
        <c:ser>
          <c:idx val="1"/>
          <c:order val="1"/>
          <c:tx>
            <c:strRef>
              <c:f>Sheet1!$L$5</c:f>
              <c:strCache>
                <c:ptCount val="1"/>
                <c:pt idx="0">
                  <c:v>Menn</c:v>
                </c:pt>
              </c:strCache>
            </c:strRef>
          </c:tx>
          <c:spPr>
            <a:solidFill>
              <a:schemeClr val="bg1">
                <a:lumMod val="50000"/>
              </a:schemeClr>
            </a:solidFill>
            <a:ln>
              <a:noFill/>
            </a:ln>
            <a:effectLst/>
          </c:spPr>
          <c:invertIfNegative val="0"/>
          <c:cat>
            <c:strRef>
              <c:f>Sheet1!$M$3:$O$3</c:f>
              <c:strCache>
                <c:ptCount val="3"/>
                <c:pt idx="0">
                  <c:v>Egenmeldt</c:v>
                </c:pt>
                <c:pt idx="1">
                  <c:v>Legemeldt</c:v>
                </c:pt>
                <c:pt idx="2">
                  <c:v>Fravær totalt</c:v>
                </c:pt>
              </c:strCache>
            </c:strRef>
          </c:cat>
          <c:val>
            <c:numRef>
              <c:f>Sheet1!$M$5:$O$5</c:f>
              <c:numCache>
                <c:formatCode>0.00%</c:formatCode>
                <c:ptCount val="3"/>
                <c:pt idx="0">
                  <c:v>4.7000000000000002E-3</c:v>
                </c:pt>
                <c:pt idx="1">
                  <c:v>1.23E-2</c:v>
                </c:pt>
                <c:pt idx="2">
                  <c:v>1.84E-2</c:v>
                </c:pt>
              </c:numCache>
            </c:numRef>
          </c:val>
          <c:extLst>
            <c:ext xmlns:c16="http://schemas.microsoft.com/office/drawing/2014/chart" uri="{C3380CC4-5D6E-409C-BE32-E72D297353CC}">
              <c16:uniqueId val="{00000001-72A6-432C-8C3A-3D362725EAAD}"/>
            </c:ext>
          </c:extLst>
        </c:ser>
        <c:ser>
          <c:idx val="2"/>
          <c:order val="2"/>
          <c:tx>
            <c:strRef>
              <c:f>Sheet1!$L$6</c:f>
              <c:strCache>
                <c:ptCount val="1"/>
                <c:pt idx="0">
                  <c:v>Samlet</c:v>
                </c:pt>
              </c:strCache>
            </c:strRef>
          </c:tx>
          <c:spPr>
            <a:solidFill>
              <a:schemeClr val="accent6">
                <a:lumMod val="60000"/>
                <a:lumOff val="40000"/>
              </a:schemeClr>
            </a:solidFill>
            <a:ln>
              <a:noFill/>
            </a:ln>
            <a:effectLst/>
          </c:spPr>
          <c:invertIfNegative val="0"/>
          <c:cat>
            <c:strRef>
              <c:f>Sheet1!$M$3:$O$3</c:f>
              <c:strCache>
                <c:ptCount val="3"/>
                <c:pt idx="0">
                  <c:v>Egenmeldt</c:v>
                </c:pt>
                <c:pt idx="1">
                  <c:v>Legemeldt</c:v>
                </c:pt>
                <c:pt idx="2">
                  <c:v>Fravær totalt</c:v>
                </c:pt>
              </c:strCache>
            </c:strRef>
          </c:cat>
          <c:val>
            <c:numRef>
              <c:f>Sheet1!$M$6:$O$6</c:f>
              <c:numCache>
                <c:formatCode>0.00%</c:formatCode>
                <c:ptCount val="3"/>
                <c:pt idx="0">
                  <c:v>6.3E-3</c:v>
                </c:pt>
                <c:pt idx="1">
                  <c:v>2.47E-2</c:v>
                </c:pt>
                <c:pt idx="2">
                  <c:v>3.0800000000000001E-2</c:v>
                </c:pt>
              </c:numCache>
            </c:numRef>
          </c:val>
          <c:extLst>
            <c:ext xmlns:c16="http://schemas.microsoft.com/office/drawing/2014/chart" uri="{C3380CC4-5D6E-409C-BE32-E72D297353CC}">
              <c16:uniqueId val="{00000002-72A6-432C-8C3A-3D362725EAAD}"/>
            </c:ext>
          </c:extLst>
        </c:ser>
        <c:dLbls>
          <c:showLegendKey val="0"/>
          <c:showVal val="0"/>
          <c:showCatName val="0"/>
          <c:showSerName val="0"/>
          <c:showPercent val="0"/>
          <c:showBubbleSize val="0"/>
        </c:dLbls>
        <c:gapWidth val="219"/>
        <c:overlap val="-27"/>
        <c:axId val="353126272"/>
        <c:axId val="353125024"/>
      </c:barChart>
      <c:catAx>
        <c:axId val="35312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53125024"/>
        <c:crosses val="autoZero"/>
        <c:auto val="1"/>
        <c:lblAlgn val="ctr"/>
        <c:lblOffset val="100"/>
        <c:noMultiLvlLbl val="0"/>
      </c:catAx>
      <c:valAx>
        <c:axId val="3531250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5312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Sheet1!$H$3</c:f>
              <c:strCache>
                <c:ptCount val="1"/>
                <c:pt idx="0">
                  <c:v>Kvinner</c:v>
                </c:pt>
              </c:strCache>
            </c:strRef>
          </c:tx>
          <c:spPr>
            <a:solidFill>
              <a:schemeClr val="bg1">
                <a:lumMod val="85000"/>
              </a:schemeClr>
            </a:solidFill>
            <a:ln>
              <a:noFill/>
            </a:ln>
            <a:effectLst/>
          </c:spPr>
          <c:invertIfNegative val="0"/>
          <c:cat>
            <c:strRef>
              <c:f>Sheet1!$G$4:$G$9</c:f>
              <c:strCache>
                <c:ptCount val="6"/>
                <c:pt idx="0">
                  <c:v>Medfak</c:v>
                </c:pt>
                <c:pt idx="1">
                  <c:v>Fakadm</c:v>
                </c:pt>
                <c:pt idx="2">
                  <c:v>IMB</c:v>
                </c:pt>
                <c:pt idx="3">
                  <c:v>Helsam</c:v>
                </c:pt>
                <c:pt idx="4">
                  <c:v>Klinmed</c:v>
                </c:pt>
                <c:pt idx="5">
                  <c:v>NCMM</c:v>
                </c:pt>
              </c:strCache>
            </c:strRef>
          </c:cat>
          <c:val>
            <c:numRef>
              <c:f>Sheet1!$H$4:$H$9</c:f>
              <c:numCache>
                <c:formatCode>0.00%</c:formatCode>
                <c:ptCount val="6"/>
                <c:pt idx="0">
                  <c:v>4.3700000000000003E-2</c:v>
                </c:pt>
                <c:pt idx="1">
                  <c:v>5.2400000000000002E-2</c:v>
                </c:pt>
                <c:pt idx="2">
                  <c:v>4.2500000000000003E-2</c:v>
                </c:pt>
                <c:pt idx="3">
                  <c:v>3.9100000000000003E-2</c:v>
                </c:pt>
                <c:pt idx="4">
                  <c:v>4.9299999999999997E-2</c:v>
                </c:pt>
                <c:pt idx="5">
                  <c:v>1.6500000000000001E-2</c:v>
                </c:pt>
              </c:numCache>
            </c:numRef>
          </c:val>
          <c:extLst>
            <c:ext xmlns:c16="http://schemas.microsoft.com/office/drawing/2014/chart" uri="{C3380CC4-5D6E-409C-BE32-E72D297353CC}">
              <c16:uniqueId val="{00000000-01B0-4740-985E-E88207F5AF3B}"/>
            </c:ext>
          </c:extLst>
        </c:ser>
        <c:ser>
          <c:idx val="1"/>
          <c:order val="1"/>
          <c:tx>
            <c:strRef>
              <c:f>Sheet1!$I$3</c:f>
              <c:strCache>
                <c:ptCount val="1"/>
                <c:pt idx="0">
                  <c:v>Menn</c:v>
                </c:pt>
              </c:strCache>
            </c:strRef>
          </c:tx>
          <c:spPr>
            <a:solidFill>
              <a:schemeClr val="bg1">
                <a:lumMod val="50000"/>
              </a:schemeClr>
            </a:solidFill>
            <a:ln>
              <a:noFill/>
            </a:ln>
            <a:effectLst/>
          </c:spPr>
          <c:invertIfNegative val="0"/>
          <c:cat>
            <c:strRef>
              <c:f>Sheet1!$G$4:$G$9</c:f>
              <c:strCache>
                <c:ptCount val="6"/>
                <c:pt idx="0">
                  <c:v>Medfak</c:v>
                </c:pt>
                <c:pt idx="1">
                  <c:v>Fakadm</c:v>
                </c:pt>
                <c:pt idx="2">
                  <c:v>IMB</c:v>
                </c:pt>
                <c:pt idx="3">
                  <c:v>Helsam</c:v>
                </c:pt>
                <c:pt idx="4">
                  <c:v>Klinmed</c:v>
                </c:pt>
                <c:pt idx="5">
                  <c:v>NCMM</c:v>
                </c:pt>
              </c:strCache>
            </c:strRef>
          </c:cat>
          <c:val>
            <c:numRef>
              <c:f>Sheet1!$I$4:$I$9</c:f>
              <c:numCache>
                <c:formatCode>0.00%</c:formatCode>
                <c:ptCount val="6"/>
                <c:pt idx="0">
                  <c:v>1.84E-2</c:v>
                </c:pt>
                <c:pt idx="1">
                  <c:v>3.7100000000000001E-2</c:v>
                </c:pt>
                <c:pt idx="2">
                  <c:v>2.7099999999999999E-2</c:v>
                </c:pt>
                <c:pt idx="3">
                  <c:v>6.4999999999999997E-3</c:v>
                </c:pt>
                <c:pt idx="4">
                  <c:v>1.49E-2</c:v>
                </c:pt>
                <c:pt idx="5">
                  <c:v>1.66E-2</c:v>
                </c:pt>
              </c:numCache>
            </c:numRef>
          </c:val>
          <c:extLst>
            <c:ext xmlns:c16="http://schemas.microsoft.com/office/drawing/2014/chart" uri="{C3380CC4-5D6E-409C-BE32-E72D297353CC}">
              <c16:uniqueId val="{00000001-01B0-4740-985E-E88207F5AF3B}"/>
            </c:ext>
          </c:extLst>
        </c:ser>
        <c:ser>
          <c:idx val="2"/>
          <c:order val="2"/>
          <c:tx>
            <c:strRef>
              <c:f>Sheet1!$J$3</c:f>
              <c:strCache>
                <c:ptCount val="1"/>
                <c:pt idx="0">
                  <c:v>Samlet</c:v>
                </c:pt>
              </c:strCache>
            </c:strRef>
          </c:tx>
          <c:spPr>
            <a:solidFill>
              <a:schemeClr val="accent6">
                <a:lumMod val="60000"/>
                <a:lumOff val="40000"/>
              </a:schemeClr>
            </a:solidFill>
            <a:ln>
              <a:noFill/>
            </a:ln>
            <a:effectLst/>
          </c:spPr>
          <c:invertIfNegative val="0"/>
          <c:cat>
            <c:strRef>
              <c:f>Sheet1!$G$4:$G$9</c:f>
              <c:strCache>
                <c:ptCount val="6"/>
                <c:pt idx="0">
                  <c:v>Medfak</c:v>
                </c:pt>
                <c:pt idx="1">
                  <c:v>Fakadm</c:v>
                </c:pt>
                <c:pt idx="2">
                  <c:v>IMB</c:v>
                </c:pt>
                <c:pt idx="3">
                  <c:v>Helsam</c:v>
                </c:pt>
                <c:pt idx="4">
                  <c:v>Klinmed</c:v>
                </c:pt>
                <c:pt idx="5">
                  <c:v>NCMM</c:v>
                </c:pt>
              </c:strCache>
            </c:strRef>
          </c:cat>
          <c:val>
            <c:numRef>
              <c:f>Sheet1!$J$4:$J$9</c:f>
              <c:numCache>
                <c:formatCode>0.00%</c:formatCode>
                <c:ptCount val="6"/>
                <c:pt idx="0">
                  <c:v>3.0800000000000001E-2</c:v>
                </c:pt>
                <c:pt idx="1">
                  <c:v>4.2200000000000001E-2</c:v>
                </c:pt>
                <c:pt idx="2">
                  <c:v>3.3300000000000003E-2</c:v>
                </c:pt>
                <c:pt idx="3">
                  <c:v>2.52E-2</c:v>
                </c:pt>
                <c:pt idx="4">
                  <c:v>3.2300000000000002E-2</c:v>
                </c:pt>
                <c:pt idx="5">
                  <c:v>1.3100000000000001E-2</c:v>
                </c:pt>
              </c:numCache>
            </c:numRef>
          </c:val>
          <c:extLst>
            <c:ext xmlns:c16="http://schemas.microsoft.com/office/drawing/2014/chart" uri="{C3380CC4-5D6E-409C-BE32-E72D297353CC}">
              <c16:uniqueId val="{00000002-01B0-4740-985E-E88207F5AF3B}"/>
            </c:ext>
          </c:extLst>
        </c:ser>
        <c:dLbls>
          <c:showLegendKey val="0"/>
          <c:showVal val="0"/>
          <c:showCatName val="0"/>
          <c:showSerName val="0"/>
          <c:showPercent val="0"/>
          <c:showBubbleSize val="0"/>
        </c:dLbls>
        <c:gapWidth val="219"/>
        <c:overlap val="-27"/>
        <c:axId val="274518112"/>
        <c:axId val="274518528"/>
      </c:barChart>
      <c:catAx>
        <c:axId val="27451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74518528"/>
        <c:crosses val="autoZero"/>
        <c:auto val="1"/>
        <c:lblAlgn val="ctr"/>
        <c:lblOffset val="100"/>
        <c:noMultiLvlLbl val="0"/>
      </c:catAx>
      <c:valAx>
        <c:axId val="2745185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74518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Sheet1!$B$3</c:f>
              <c:strCache>
                <c:ptCount val="1"/>
                <c:pt idx="0">
                  <c:v>2016</c:v>
                </c:pt>
              </c:strCache>
            </c:strRef>
          </c:tx>
          <c:spPr>
            <a:solidFill>
              <a:schemeClr val="accent6">
                <a:tint val="58000"/>
              </a:schemeClr>
            </a:solidFill>
            <a:ln>
              <a:noFill/>
            </a:ln>
            <a:effectLst/>
          </c:spPr>
          <c:invertIfNegative val="0"/>
          <c:cat>
            <c:strRef>
              <c:f>Sheet1!$A$4:$A$8</c:f>
              <c:strCache>
                <c:ptCount val="5"/>
                <c:pt idx="0">
                  <c:v>Fakadm</c:v>
                </c:pt>
                <c:pt idx="1">
                  <c:v>IMB</c:v>
                </c:pt>
                <c:pt idx="2">
                  <c:v>Helsam</c:v>
                </c:pt>
                <c:pt idx="3">
                  <c:v>Klinmed</c:v>
                </c:pt>
                <c:pt idx="4">
                  <c:v>NCMM</c:v>
                </c:pt>
              </c:strCache>
            </c:strRef>
          </c:cat>
          <c:val>
            <c:numRef>
              <c:f>Sheet1!$B$4:$B$8</c:f>
              <c:numCache>
                <c:formatCode>0.00%</c:formatCode>
                <c:ptCount val="5"/>
                <c:pt idx="0">
                  <c:v>5.9700000000000003E-2</c:v>
                </c:pt>
                <c:pt idx="1">
                  <c:v>4.0800000000000003E-2</c:v>
                </c:pt>
                <c:pt idx="2">
                  <c:v>2.0199999999999999E-2</c:v>
                </c:pt>
                <c:pt idx="3">
                  <c:v>3.3300000000000003E-2</c:v>
                </c:pt>
                <c:pt idx="4">
                  <c:v>8.0000000000000002E-3</c:v>
                </c:pt>
              </c:numCache>
            </c:numRef>
          </c:val>
          <c:extLst>
            <c:ext xmlns:c16="http://schemas.microsoft.com/office/drawing/2014/chart" uri="{C3380CC4-5D6E-409C-BE32-E72D297353CC}">
              <c16:uniqueId val="{00000000-E24B-4C5C-9BE8-8332AA6976AD}"/>
            </c:ext>
          </c:extLst>
        </c:ser>
        <c:ser>
          <c:idx val="1"/>
          <c:order val="1"/>
          <c:tx>
            <c:strRef>
              <c:f>Sheet1!$C$3</c:f>
              <c:strCache>
                <c:ptCount val="1"/>
                <c:pt idx="0">
                  <c:v>2017</c:v>
                </c:pt>
              </c:strCache>
            </c:strRef>
          </c:tx>
          <c:spPr>
            <a:solidFill>
              <a:schemeClr val="accent6">
                <a:tint val="86000"/>
              </a:schemeClr>
            </a:solidFill>
            <a:ln>
              <a:noFill/>
            </a:ln>
            <a:effectLst/>
          </c:spPr>
          <c:invertIfNegative val="0"/>
          <c:cat>
            <c:strRef>
              <c:f>Sheet1!$A$4:$A$8</c:f>
              <c:strCache>
                <c:ptCount val="5"/>
                <c:pt idx="0">
                  <c:v>Fakadm</c:v>
                </c:pt>
                <c:pt idx="1">
                  <c:v>IMB</c:v>
                </c:pt>
                <c:pt idx="2">
                  <c:v>Helsam</c:v>
                </c:pt>
                <c:pt idx="3">
                  <c:v>Klinmed</c:v>
                </c:pt>
                <c:pt idx="4">
                  <c:v>NCMM</c:v>
                </c:pt>
              </c:strCache>
            </c:strRef>
          </c:cat>
          <c:val>
            <c:numRef>
              <c:f>Sheet1!$C$4:$C$8</c:f>
              <c:numCache>
                <c:formatCode>0.00%</c:formatCode>
                <c:ptCount val="5"/>
                <c:pt idx="0">
                  <c:v>5.5199999999999999E-2</c:v>
                </c:pt>
                <c:pt idx="1">
                  <c:v>4.07E-2</c:v>
                </c:pt>
                <c:pt idx="2">
                  <c:v>2.07E-2</c:v>
                </c:pt>
                <c:pt idx="3">
                  <c:v>3.3700000000000001E-2</c:v>
                </c:pt>
                <c:pt idx="4">
                  <c:v>1.8100000000000002E-2</c:v>
                </c:pt>
              </c:numCache>
            </c:numRef>
          </c:val>
          <c:extLst>
            <c:ext xmlns:c16="http://schemas.microsoft.com/office/drawing/2014/chart" uri="{C3380CC4-5D6E-409C-BE32-E72D297353CC}">
              <c16:uniqueId val="{00000001-E24B-4C5C-9BE8-8332AA6976AD}"/>
            </c:ext>
          </c:extLst>
        </c:ser>
        <c:ser>
          <c:idx val="2"/>
          <c:order val="2"/>
          <c:tx>
            <c:strRef>
              <c:f>Sheet1!$D$3</c:f>
              <c:strCache>
                <c:ptCount val="1"/>
                <c:pt idx="0">
                  <c:v>2018</c:v>
                </c:pt>
              </c:strCache>
            </c:strRef>
          </c:tx>
          <c:spPr>
            <a:solidFill>
              <a:schemeClr val="accent6">
                <a:shade val="86000"/>
              </a:schemeClr>
            </a:solidFill>
            <a:ln>
              <a:noFill/>
            </a:ln>
            <a:effectLst/>
          </c:spPr>
          <c:invertIfNegative val="0"/>
          <c:cat>
            <c:strRef>
              <c:f>Sheet1!$A$4:$A$8</c:f>
              <c:strCache>
                <c:ptCount val="5"/>
                <c:pt idx="0">
                  <c:v>Fakadm</c:v>
                </c:pt>
                <c:pt idx="1">
                  <c:v>IMB</c:v>
                </c:pt>
                <c:pt idx="2">
                  <c:v>Helsam</c:v>
                </c:pt>
                <c:pt idx="3">
                  <c:v>Klinmed</c:v>
                </c:pt>
                <c:pt idx="4">
                  <c:v>NCMM</c:v>
                </c:pt>
              </c:strCache>
            </c:strRef>
          </c:cat>
          <c:val>
            <c:numRef>
              <c:f>Sheet1!$D$4:$D$8</c:f>
              <c:numCache>
                <c:formatCode>0.00%</c:formatCode>
                <c:ptCount val="5"/>
                <c:pt idx="0">
                  <c:v>4.19E-2</c:v>
                </c:pt>
                <c:pt idx="1">
                  <c:v>2.3900000000000001E-2</c:v>
                </c:pt>
                <c:pt idx="2">
                  <c:v>2.9100000000000001E-2</c:v>
                </c:pt>
                <c:pt idx="3">
                  <c:v>2.63E-2</c:v>
                </c:pt>
                <c:pt idx="4">
                  <c:v>1.6500000000000001E-2</c:v>
                </c:pt>
              </c:numCache>
            </c:numRef>
          </c:val>
          <c:extLst>
            <c:ext xmlns:c16="http://schemas.microsoft.com/office/drawing/2014/chart" uri="{C3380CC4-5D6E-409C-BE32-E72D297353CC}">
              <c16:uniqueId val="{00000002-E24B-4C5C-9BE8-8332AA6976AD}"/>
            </c:ext>
          </c:extLst>
        </c:ser>
        <c:ser>
          <c:idx val="3"/>
          <c:order val="3"/>
          <c:tx>
            <c:strRef>
              <c:f>Sheet1!$E$3</c:f>
              <c:strCache>
                <c:ptCount val="1"/>
                <c:pt idx="0">
                  <c:v>2019</c:v>
                </c:pt>
              </c:strCache>
            </c:strRef>
          </c:tx>
          <c:spPr>
            <a:solidFill>
              <a:schemeClr val="accent6">
                <a:shade val="58000"/>
              </a:schemeClr>
            </a:solidFill>
            <a:ln>
              <a:noFill/>
            </a:ln>
            <a:effectLst/>
          </c:spPr>
          <c:invertIfNegative val="0"/>
          <c:cat>
            <c:strRef>
              <c:f>Sheet1!$A$4:$A$8</c:f>
              <c:strCache>
                <c:ptCount val="5"/>
                <c:pt idx="0">
                  <c:v>Fakadm</c:v>
                </c:pt>
                <c:pt idx="1">
                  <c:v>IMB</c:v>
                </c:pt>
                <c:pt idx="2">
                  <c:v>Helsam</c:v>
                </c:pt>
                <c:pt idx="3">
                  <c:v>Klinmed</c:v>
                </c:pt>
                <c:pt idx="4">
                  <c:v>NCMM</c:v>
                </c:pt>
              </c:strCache>
            </c:strRef>
          </c:cat>
          <c:val>
            <c:numRef>
              <c:f>Sheet1!$E$4:$E$8</c:f>
              <c:numCache>
                <c:formatCode>0.00%</c:formatCode>
                <c:ptCount val="5"/>
                <c:pt idx="0">
                  <c:v>4.2199999999999994E-2</c:v>
                </c:pt>
                <c:pt idx="1">
                  <c:v>3.3300000000000003E-2</c:v>
                </c:pt>
                <c:pt idx="2">
                  <c:v>2.52E-2</c:v>
                </c:pt>
                <c:pt idx="3">
                  <c:v>3.2300000000000002E-2</c:v>
                </c:pt>
                <c:pt idx="4">
                  <c:v>1.3100000000000001E-2</c:v>
                </c:pt>
              </c:numCache>
            </c:numRef>
          </c:val>
          <c:extLst>
            <c:ext xmlns:c16="http://schemas.microsoft.com/office/drawing/2014/chart" uri="{C3380CC4-5D6E-409C-BE32-E72D297353CC}">
              <c16:uniqueId val="{00000003-E24B-4C5C-9BE8-8332AA6976AD}"/>
            </c:ext>
          </c:extLst>
        </c:ser>
        <c:dLbls>
          <c:showLegendKey val="0"/>
          <c:showVal val="0"/>
          <c:showCatName val="0"/>
          <c:showSerName val="0"/>
          <c:showPercent val="0"/>
          <c:showBubbleSize val="0"/>
        </c:dLbls>
        <c:gapWidth val="219"/>
        <c:overlap val="-27"/>
        <c:axId val="274523040"/>
        <c:axId val="226316352"/>
      </c:barChart>
      <c:catAx>
        <c:axId val="27452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26316352"/>
        <c:crosses val="autoZero"/>
        <c:auto val="1"/>
        <c:lblAlgn val="ctr"/>
        <c:lblOffset val="100"/>
        <c:noMultiLvlLbl val="0"/>
      </c:catAx>
      <c:valAx>
        <c:axId val="226316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7452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A4FD8967-561F-4A0B-90E9-D1A6186070E5}" type="datetime1">
              <a:rPr lang="nb-NO" altLang="nb-NO"/>
              <a:pPr>
                <a:defRPr/>
              </a:pPr>
              <a:t>02.06.2020</a:t>
            </a:fld>
            <a:endParaRPr lang="nb-NO" alt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5E903F66-1F30-4A78-BE67-DDBDE0E2A747}" type="slidenum">
              <a:rPr lang="nb-NO" altLang="nb-NO"/>
              <a:pPr>
                <a:defRPr/>
              </a:pPr>
              <a:t>‹#›</a:t>
            </a:fld>
            <a:endParaRPr lang="nb-NO" altLang="nb-NO"/>
          </a:p>
        </p:txBody>
      </p:sp>
    </p:spTree>
    <p:extLst>
      <p:ext uri="{BB962C8B-B14F-4D97-AF65-F5344CB8AC3E}">
        <p14:creationId xmlns:p14="http://schemas.microsoft.com/office/powerpoint/2010/main" val="575596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nb-NO" altLang="nb-NO"/>
          </a:p>
        </p:txBody>
      </p:sp>
      <p:sp>
        <p:nvSpPr>
          <p:cNvPr id="5124"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80CCD074-722C-4495-B103-7264FEF79206}" type="slidenum">
              <a:rPr lang="en-US" altLang="nb-NO"/>
              <a:pPr>
                <a:defRPr/>
              </a:pPr>
              <a:t>‹#›</a:t>
            </a:fld>
            <a:endParaRPr lang="en-US" altLang="nb-NO"/>
          </a:p>
        </p:txBody>
      </p:sp>
    </p:spTree>
    <p:extLst>
      <p:ext uri="{BB962C8B-B14F-4D97-AF65-F5344CB8AC3E}">
        <p14:creationId xmlns:p14="http://schemas.microsoft.com/office/powerpoint/2010/main" val="13257329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1pPr>
    <a:lvl2pPr marL="361950"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2pPr>
    <a:lvl3pPr marL="72548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3pPr>
    <a:lvl4pPr marL="108743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4pPr>
    <a:lvl5pPr marL="1450975"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000" kern="1200">
        <a:solidFill>
          <a:schemeClr val="tx1"/>
        </a:solidFill>
        <a:latin typeface="+mn-lt"/>
        <a:ea typeface="+mn-ea"/>
        <a:cs typeface="+mn-cs"/>
      </a:defRPr>
    </a:lvl6pPr>
    <a:lvl7pPr marL="2177552" algn="l" defTabSz="362925" rtl="0" eaLnBrk="1" latinLnBrk="0" hangingPunct="1">
      <a:defRPr sz="1000" kern="1200">
        <a:solidFill>
          <a:schemeClr val="tx1"/>
        </a:solidFill>
        <a:latin typeface="+mn-lt"/>
        <a:ea typeface="+mn-ea"/>
        <a:cs typeface="+mn-cs"/>
      </a:defRPr>
    </a:lvl7pPr>
    <a:lvl8pPr marL="2540478" algn="l" defTabSz="362925" rtl="0" eaLnBrk="1" latinLnBrk="0" hangingPunct="1">
      <a:defRPr sz="1000" kern="1200">
        <a:solidFill>
          <a:schemeClr val="tx1"/>
        </a:solidFill>
        <a:latin typeface="+mn-lt"/>
        <a:ea typeface="+mn-ea"/>
        <a:cs typeface="+mn-cs"/>
      </a:defRPr>
    </a:lvl8pPr>
    <a:lvl9pPr marL="2903403" algn="l" defTabSz="36292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2</a:t>
            </a:fld>
            <a:endParaRPr lang="en-US" altLang="nb-NO"/>
          </a:p>
        </p:txBody>
      </p:sp>
    </p:spTree>
    <p:extLst>
      <p:ext uri="{BB962C8B-B14F-4D97-AF65-F5344CB8AC3E}">
        <p14:creationId xmlns:p14="http://schemas.microsoft.com/office/powerpoint/2010/main" val="211024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smtClean="0"/>
          </a:p>
          <a:p>
            <a:r>
              <a:rPr lang="nb-NO" sz="1000" b="0" i="0" u="none" strike="noStrike" kern="1200" baseline="0" dirty="0" smtClean="0">
                <a:solidFill>
                  <a:schemeClr val="tx1"/>
                </a:solidFill>
                <a:latin typeface="Arial" charset="0"/>
                <a:ea typeface="ヒラギノ角ゴ Pro W3" charset="-128"/>
                <a:cs typeface="ヒラギノ角ゴ Pro W3" charset="-128"/>
              </a:rPr>
              <a:t>2018-kolonnen til høyre viser sykefravær uten feriekorrigering. Frem til nå har NAV og SSB korrigert sykefraværsprosenten på bakgrunn av informasjon om ferie, såkalt feriekorrigering. NAV og SSB har sammen besluttet å slutte med denne praksisen. SSB har således fjernet feriekorrigeringen i beregningen av sykefraværsprosenten. Dette gir bedre kvalitet og vil forhindre at eventuelle endringer i folks ferievaner påvirker tallene. Endringen fører ikke til at bildet som tidligere er tegnet av utviklingen i sykefraværet i Norge endres. </a:t>
            </a:r>
            <a:endParaRPr lang="nb-NO" baseline="0" dirty="0" smtClean="0"/>
          </a:p>
          <a:p>
            <a:endParaRPr lang="nb-NO" baseline="0" dirty="0" smtClean="0"/>
          </a:p>
          <a:p>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11</a:t>
            </a:fld>
            <a:endParaRPr lang="en-US" altLang="nb-NO"/>
          </a:p>
        </p:txBody>
      </p:sp>
    </p:spTree>
    <p:extLst>
      <p:ext uri="{BB962C8B-B14F-4D97-AF65-F5344CB8AC3E}">
        <p14:creationId xmlns:p14="http://schemas.microsoft.com/office/powerpoint/2010/main" val="109582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Tidligere mål var 5,3 %</a:t>
            </a:r>
          </a:p>
          <a:p>
            <a:endParaRPr lang="nb-NO" dirty="0" smtClean="0"/>
          </a:p>
          <a:p>
            <a:r>
              <a:rPr lang="nb-NO" dirty="0" smtClean="0"/>
              <a:t>Hovedmålene er basert</a:t>
            </a:r>
            <a:r>
              <a:rPr lang="nb-NO" baseline="0" dirty="0" smtClean="0"/>
              <a:t> på den nasjonale målene som er 1) sykefraværet skal ned 10 % sammenlignet med 2018, og 2) frafallet fra arbeidslivet skal reduseres</a:t>
            </a:r>
            <a:endParaRPr lang="nb-NO" dirty="0" smtClean="0"/>
          </a:p>
          <a:p>
            <a:r>
              <a:rPr lang="nb-NO" dirty="0" smtClean="0"/>
              <a:t>Planen er operasjonalisert i delmål og korresponderende tiltak. </a:t>
            </a:r>
          </a:p>
          <a:p>
            <a:r>
              <a:rPr lang="nb-NO" dirty="0" smtClean="0"/>
              <a:t>Mål 1: kompetanseutvikling</a:t>
            </a:r>
            <a:r>
              <a:rPr lang="nb-NO" baseline="0" dirty="0" smtClean="0"/>
              <a:t> </a:t>
            </a:r>
            <a:r>
              <a:rPr lang="nb-NO" dirty="0" smtClean="0"/>
              <a:t>for ledere,</a:t>
            </a:r>
            <a:r>
              <a:rPr lang="nb-NO" baseline="0" dirty="0" smtClean="0"/>
              <a:t> fokus på tilrettelegging, muligheter og løsninger i oppfølging av sykefravær, videreutvikling av statistikk- og rapportgrunnlag</a:t>
            </a:r>
          </a:p>
          <a:p>
            <a:r>
              <a:rPr lang="nb-NO" baseline="0" dirty="0" smtClean="0"/>
              <a:t>Mål 2: ansatte som har langtidsfravær og som ev får innvilget perm. u/lønn når de går over i AAP/</a:t>
            </a:r>
            <a:r>
              <a:rPr lang="nb-NO" baseline="0" dirty="0" err="1" smtClean="0"/>
              <a:t>uførep</a:t>
            </a:r>
            <a:r>
              <a:rPr lang="nb-NO" baseline="0" dirty="0" smtClean="0"/>
              <a:t>. skal følges tett opp også i permisjonstiden , tilrettelegge for å beholde ansatte md red. funksjonsevne, forebygge tidligpensjon, IA-arbeid bør være tema i aktuelle organer (LAMU) minst en gang i året. </a:t>
            </a:r>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3</a:t>
            </a:fld>
            <a:endParaRPr lang="en-US" altLang="nb-NO"/>
          </a:p>
        </p:txBody>
      </p:sp>
    </p:spTree>
    <p:extLst>
      <p:ext uri="{BB962C8B-B14F-4D97-AF65-F5344CB8AC3E}">
        <p14:creationId xmlns:p14="http://schemas.microsoft.com/office/powerpoint/2010/main" val="154912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ea typeface="ヒラギノ角ゴ Pro W3" charset="-128"/>
              </a:defRPr>
            </a:lvl1pPr>
            <a:lvl2pPr marL="37931725" indent="-37474525" eaLnBrk="0" hangingPunct="0">
              <a:spcBef>
                <a:spcPct val="30000"/>
              </a:spcBef>
              <a:defRPr sz="1000">
                <a:solidFill>
                  <a:schemeClr val="tx1"/>
                </a:solidFill>
                <a:latin typeface="Arial" charset="0"/>
                <a:ea typeface="ヒラギノ角ゴ Pro W3" charset="-128"/>
              </a:defRPr>
            </a:lvl2pPr>
            <a:lvl3pPr marL="1143000" indent="-228600" eaLnBrk="0" hangingPunct="0">
              <a:spcBef>
                <a:spcPct val="30000"/>
              </a:spcBef>
              <a:defRPr sz="1000">
                <a:solidFill>
                  <a:schemeClr val="tx1"/>
                </a:solidFill>
                <a:latin typeface="Arial" charset="0"/>
                <a:ea typeface="ヒラギノ角ゴ Pro W3" charset="-128"/>
              </a:defRPr>
            </a:lvl3pPr>
            <a:lvl4pPr marL="1600200" indent="-228600" eaLnBrk="0" hangingPunct="0">
              <a:spcBef>
                <a:spcPct val="30000"/>
              </a:spcBef>
              <a:defRPr sz="1000">
                <a:solidFill>
                  <a:schemeClr val="tx1"/>
                </a:solidFill>
                <a:latin typeface="Arial" charset="0"/>
                <a:ea typeface="ヒラギノ角ゴ Pro W3" charset="-128"/>
              </a:defRPr>
            </a:lvl4pPr>
            <a:lvl5pPr marL="2057400" indent="-228600" eaLnBrk="0" hangingPunct="0">
              <a:spcBef>
                <a:spcPct val="30000"/>
              </a:spcBef>
              <a:defRPr sz="1000">
                <a:solidFill>
                  <a:schemeClr val="tx1"/>
                </a:solidFill>
                <a:latin typeface="Arial" charset="0"/>
                <a:ea typeface="ヒラギノ角ゴ Pro W3" charset="-128"/>
              </a:defRPr>
            </a:lvl5pPr>
            <a:lvl6pPr marL="2514600" indent="-228600" eaLnBrk="0" fontAlgn="base" hangingPunct="0">
              <a:spcBef>
                <a:spcPct val="30000"/>
              </a:spcBef>
              <a:spcAft>
                <a:spcPct val="0"/>
              </a:spcAft>
              <a:defRPr sz="1000">
                <a:solidFill>
                  <a:schemeClr val="tx1"/>
                </a:solidFill>
                <a:latin typeface="Arial" charset="0"/>
                <a:ea typeface="ヒラギノ角ゴ Pro W3" charset="-128"/>
              </a:defRPr>
            </a:lvl6pPr>
            <a:lvl7pPr marL="2971800" indent="-228600" eaLnBrk="0" fontAlgn="base" hangingPunct="0">
              <a:spcBef>
                <a:spcPct val="30000"/>
              </a:spcBef>
              <a:spcAft>
                <a:spcPct val="0"/>
              </a:spcAft>
              <a:defRPr sz="1000">
                <a:solidFill>
                  <a:schemeClr val="tx1"/>
                </a:solidFill>
                <a:latin typeface="Arial" charset="0"/>
                <a:ea typeface="ヒラギノ角ゴ Pro W3" charset="-128"/>
              </a:defRPr>
            </a:lvl7pPr>
            <a:lvl8pPr marL="3429000" indent="-228600" eaLnBrk="0" fontAlgn="base" hangingPunct="0">
              <a:spcBef>
                <a:spcPct val="30000"/>
              </a:spcBef>
              <a:spcAft>
                <a:spcPct val="0"/>
              </a:spcAft>
              <a:defRPr sz="1000">
                <a:solidFill>
                  <a:schemeClr val="tx1"/>
                </a:solidFill>
                <a:latin typeface="Arial" charset="0"/>
                <a:ea typeface="ヒラギノ角ゴ Pro W3" charset="-128"/>
              </a:defRPr>
            </a:lvl8pPr>
            <a:lvl9pPr marL="3886200" indent="-228600" eaLnBrk="0" fontAlgn="base" hangingPunct="0">
              <a:spcBef>
                <a:spcPct val="30000"/>
              </a:spcBef>
              <a:spcAft>
                <a:spcPct val="0"/>
              </a:spcAft>
              <a:defRPr sz="1000">
                <a:solidFill>
                  <a:schemeClr val="tx1"/>
                </a:solidFill>
                <a:latin typeface="Arial" charset="0"/>
                <a:ea typeface="ヒラギノ角ゴ Pro W3" charset="-128"/>
              </a:defRPr>
            </a:lvl9pPr>
          </a:lstStyle>
          <a:p>
            <a:pPr>
              <a:spcBef>
                <a:spcPct val="0"/>
              </a:spcBef>
            </a:pPr>
            <a:fld id="{42E1084B-5CFD-4D8E-B016-DED8167404D3}" type="slidenum">
              <a:rPr lang="en-US" altLang="nb-NO" sz="1200" smtClean="0"/>
              <a:pPr>
                <a:spcBef>
                  <a:spcPct val="0"/>
                </a:spcBef>
              </a:pPr>
              <a:t>4</a:t>
            </a:fld>
            <a:endParaRPr lang="en-US" altLang="nb-NO"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dirty="0" smtClean="0"/>
              <a:t>Korttids- og </a:t>
            </a:r>
            <a:r>
              <a:rPr lang="nb-NO" altLang="nb-NO" dirty="0" err="1" smtClean="0"/>
              <a:t>langstidsfraværet</a:t>
            </a:r>
            <a:r>
              <a:rPr lang="nb-NO" altLang="nb-NO" dirty="0" smtClean="0"/>
              <a:t> er kategorisert</a:t>
            </a:r>
            <a:r>
              <a:rPr lang="nb-NO" altLang="nb-NO" baseline="0" dirty="0" smtClean="0"/>
              <a:t> på samme måte som SSB og NAV gjør det. </a:t>
            </a:r>
            <a:endParaRPr lang="nb-NO" altLang="nb-NO" dirty="0" smtClean="0"/>
          </a:p>
          <a:p>
            <a:pPr eaLnBrk="1" hangingPunct="1"/>
            <a:endParaRPr lang="nb-NO" altLang="nb-NO" dirty="0" smtClean="0"/>
          </a:p>
          <a:p>
            <a:pPr eaLnBrk="1" hangingPunct="1"/>
            <a:endParaRPr lang="nb-NO" altLang="nb-NO" dirty="0" smtClean="0"/>
          </a:p>
          <a:p>
            <a:pPr eaLnBrk="1" hangingPunct="1"/>
            <a:r>
              <a:rPr lang="nb-NO" altLang="nb-NO" dirty="0" smtClean="0"/>
              <a:t>Vi starter</a:t>
            </a:r>
            <a:r>
              <a:rPr lang="nb-NO" altLang="nb-NO" baseline="0" dirty="0" smtClean="0"/>
              <a:t> med å se på tallene for UiO som helhet, så for fakultetene ved UiO, deretter for fakultetet som helhet, og så for enhetene ved fakultetet.</a:t>
            </a:r>
            <a:endParaRPr lang="nb-NO" altLang="nb-NO" dirty="0" smtClean="0"/>
          </a:p>
        </p:txBody>
      </p:sp>
    </p:spTree>
    <p:extLst>
      <p:ext uri="{BB962C8B-B14F-4D97-AF65-F5344CB8AC3E}">
        <p14:creationId xmlns:p14="http://schemas.microsoft.com/office/powerpoint/2010/main" val="289472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ea typeface="ヒラギノ角ゴ Pro W3" charset="-128"/>
              </a:defRPr>
            </a:lvl1pPr>
            <a:lvl2pPr marL="37931725" indent="-37474525" eaLnBrk="0" hangingPunct="0">
              <a:spcBef>
                <a:spcPct val="30000"/>
              </a:spcBef>
              <a:defRPr sz="1000">
                <a:solidFill>
                  <a:schemeClr val="tx1"/>
                </a:solidFill>
                <a:latin typeface="Arial" charset="0"/>
                <a:ea typeface="ヒラギノ角ゴ Pro W3" charset="-128"/>
              </a:defRPr>
            </a:lvl2pPr>
            <a:lvl3pPr marL="1143000" indent="-228600" eaLnBrk="0" hangingPunct="0">
              <a:spcBef>
                <a:spcPct val="30000"/>
              </a:spcBef>
              <a:defRPr sz="1000">
                <a:solidFill>
                  <a:schemeClr val="tx1"/>
                </a:solidFill>
                <a:latin typeface="Arial" charset="0"/>
                <a:ea typeface="ヒラギノ角ゴ Pro W3" charset="-128"/>
              </a:defRPr>
            </a:lvl3pPr>
            <a:lvl4pPr marL="1600200" indent="-228600" eaLnBrk="0" hangingPunct="0">
              <a:spcBef>
                <a:spcPct val="30000"/>
              </a:spcBef>
              <a:defRPr sz="1000">
                <a:solidFill>
                  <a:schemeClr val="tx1"/>
                </a:solidFill>
                <a:latin typeface="Arial" charset="0"/>
                <a:ea typeface="ヒラギノ角ゴ Pro W3" charset="-128"/>
              </a:defRPr>
            </a:lvl4pPr>
            <a:lvl5pPr marL="2057400" indent="-228600" eaLnBrk="0" hangingPunct="0">
              <a:spcBef>
                <a:spcPct val="30000"/>
              </a:spcBef>
              <a:defRPr sz="1000">
                <a:solidFill>
                  <a:schemeClr val="tx1"/>
                </a:solidFill>
                <a:latin typeface="Arial" charset="0"/>
                <a:ea typeface="ヒラギノ角ゴ Pro W3" charset="-128"/>
              </a:defRPr>
            </a:lvl5pPr>
            <a:lvl6pPr marL="2514600" indent="-228600" eaLnBrk="0" fontAlgn="base" hangingPunct="0">
              <a:spcBef>
                <a:spcPct val="30000"/>
              </a:spcBef>
              <a:spcAft>
                <a:spcPct val="0"/>
              </a:spcAft>
              <a:defRPr sz="1000">
                <a:solidFill>
                  <a:schemeClr val="tx1"/>
                </a:solidFill>
                <a:latin typeface="Arial" charset="0"/>
                <a:ea typeface="ヒラギノ角ゴ Pro W3" charset="-128"/>
              </a:defRPr>
            </a:lvl6pPr>
            <a:lvl7pPr marL="2971800" indent="-228600" eaLnBrk="0" fontAlgn="base" hangingPunct="0">
              <a:spcBef>
                <a:spcPct val="30000"/>
              </a:spcBef>
              <a:spcAft>
                <a:spcPct val="0"/>
              </a:spcAft>
              <a:defRPr sz="1000">
                <a:solidFill>
                  <a:schemeClr val="tx1"/>
                </a:solidFill>
                <a:latin typeface="Arial" charset="0"/>
                <a:ea typeface="ヒラギノ角ゴ Pro W3" charset="-128"/>
              </a:defRPr>
            </a:lvl7pPr>
            <a:lvl8pPr marL="3429000" indent="-228600" eaLnBrk="0" fontAlgn="base" hangingPunct="0">
              <a:spcBef>
                <a:spcPct val="30000"/>
              </a:spcBef>
              <a:spcAft>
                <a:spcPct val="0"/>
              </a:spcAft>
              <a:defRPr sz="1000">
                <a:solidFill>
                  <a:schemeClr val="tx1"/>
                </a:solidFill>
                <a:latin typeface="Arial" charset="0"/>
                <a:ea typeface="ヒラギノ角ゴ Pro W3" charset="-128"/>
              </a:defRPr>
            </a:lvl8pPr>
            <a:lvl9pPr marL="3886200" indent="-228600" eaLnBrk="0" fontAlgn="base" hangingPunct="0">
              <a:spcBef>
                <a:spcPct val="30000"/>
              </a:spcBef>
              <a:spcAft>
                <a:spcPct val="0"/>
              </a:spcAft>
              <a:defRPr sz="1000">
                <a:solidFill>
                  <a:schemeClr val="tx1"/>
                </a:solidFill>
                <a:latin typeface="Arial" charset="0"/>
                <a:ea typeface="ヒラギノ角ゴ Pro W3" charset="-128"/>
              </a:defRPr>
            </a:lvl9pPr>
          </a:lstStyle>
          <a:p>
            <a:pPr>
              <a:spcBef>
                <a:spcPct val="0"/>
              </a:spcBef>
            </a:pPr>
            <a:fld id="{42E1084B-5CFD-4D8E-B016-DED8167404D3}" type="slidenum">
              <a:rPr lang="en-US" altLang="nb-NO" sz="1200" smtClean="0"/>
              <a:pPr>
                <a:spcBef>
                  <a:spcPct val="0"/>
                </a:spcBef>
              </a:pPr>
              <a:t>5</a:t>
            </a:fld>
            <a:endParaRPr lang="en-US" altLang="nb-NO"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dirty="0" smtClean="0"/>
              <a:t>Statistikken viser at det totale sykefraværet ved UiO var på 3,51 %. </a:t>
            </a:r>
            <a:r>
              <a:rPr lang="nb-NO" altLang="nb-NO" sz="1000" b="0" i="0" u="none" strike="noStrike" kern="1200" baseline="0" dirty="0" smtClean="0">
                <a:solidFill>
                  <a:schemeClr val="tx1"/>
                </a:solidFill>
                <a:latin typeface="Arial" charset="0"/>
                <a:ea typeface="ヒラギノ角ゴ Pro W3" charset="-128"/>
              </a:rPr>
              <a:t> </a:t>
            </a:r>
            <a:r>
              <a:rPr lang="nb-NO" sz="1000" b="0" i="0" u="none" strike="noStrike" kern="1200" baseline="0" dirty="0" smtClean="0">
                <a:solidFill>
                  <a:schemeClr val="tx1"/>
                </a:solidFill>
                <a:latin typeface="Arial" charset="0"/>
                <a:ea typeface="ヒラギノ角ゴ Pro W3" charset="-128"/>
                <a:cs typeface="ヒラギノ角ゴ Pro W3" charset="-128"/>
              </a:rPr>
              <a:t>Sykefraværet har gått opp med 0,13 prosentpoeng sammenliknet med 2018</a:t>
            </a:r>
            <a:r>
              <a:rPr lang="nb-NO" altLang="nb-NO" dirty="0" smtClean="0"/>
              <a:t>. </a:t>
            </a:r>
          </a:p>
          <a:p>
            <a:pPr eaLnBrk="1" hangingPunct="1"/>
            <a:endParaRPr lang="nb-NO" altLang="nb-NO" dirty="0" smtClean="0"/>
          </a:p>
          <a:p>
            <a:pPr eaLnBrk="1" hangingPunct="1"/>
            <a:r>
              <a:rPr lang="nb-NO" altLang="nb-NO" dirty="0" smtClean="0"/>
              <a:t>Fordelt på kjønn viser statistikken at kvinner generelt har et høyere sykefravær enn menn, både egenmeldt og legemeldt. Tendensen er den samme dersom vi ser på tallene fordelt på kjønn på landsbasis; kvinner har generelt et høyere sykefravær enn menn. </a:t>
            </a:r>
          </a:p>
          <a:p>
            <a:pPr eaLnBrk="1" hangingPunct="1"/>
            <a:endParaRPr lang="nb-NO" altLang="nb-NO" dirty="0" smtClean="0"/>
          </a:p>
          <a:p>
            <a:pPr eaLnBrk="1" hangingPunct="1"/>
            <a:r>
              <a:rPr lang="nb-NO" altLang="nb-NO" dirty="0" smtClean="0"/>
              <a:t>Langtidsfraværet,</a:t>
            </a:r>
            <a:r>
              <a:rPr lang="nb-NO" altLang="nb-NO" baseline="0" dirty="0" smtClean="0"/>
              <a:t> over 16 dager, utgjør </a:t>
            </a:r>
            <a:r>
              <a:rPr lang="nb-NO" altLang="nb-NO" baseline="0" dirty="0" err="1" smtClean="0"/>
              <a:t>ca</a:t>
            </a:r>
            <a:r>
              <a:rPr lang="nb-NO" altLang="nb-NO" baseline="0" dirty="0" smtClean="0"/>
              <a:t> 60 % av det samlede fraværet.</a:t>
            </a:r>
            <a:endParaRPr lang="nb-NO" altLang="nb-NO"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ea typeface="ヒラギノ角ゴ Pro W3" charset="-128"/>
              </a:defRPr>
            </a:lvl1pPr>
            <a:lvl2pPr marL="37931725" indent="-37474525" eaLnBrk="0" hangingPunct="0">
              <a:spcBef>
                <a:spcPct val="30000"/>
              </a:spcBef>
              <a:defRPr sz="1000">
                <a:solidFill>
                  <a:schemeClr val="tx1"/>
                </a:solidFill>
                <a:latin typeface="Arial" charset="0"/>
                <a:ea typeface="ヒラギノ角ゴ Pro W3" charset="-128"/>
              </a:defRPr>
            </a:lvl2pPr>
            <a:lvl3pPr marL="1143000" indent="-228600" eaLnBrk="0" hangingPunct="0">
              <a:spcBef>
                <a:spcPct val="30000"/>
              </a:spcBef>
              <a:defRPr sz="1000">
                <a:solidFill>
                  <a:schemeClr val="tx1"/>
                </a:solidFill>
                <a:latin typeface="Arial" charset="0"/>
                <a:ea typeface="ヒラギノ角ゴ Pro W3" charset="-128"/>
              </a:defRPr>
            </a:lvl3pPr>
            <a:lvl4pPr marL="1600200" indent="-228600" eaLnBrk="0" hangingPunct="0">
              <a:spcBef>
                <a:spcPct val="30000"/>
              </a:spcBef>
              <a:defRPr sz="1000">
                <a:solidFill>
                  <a:schemeClr val="tx1"/>
                </a:solidFill>
                <a:latin typeface="Arial" charset="0"/>
                <a:ea typeface="ヒラギノ角ゴ Pro W3" charset="-128"/>
              </a:defRPr>
            </a:lvl4pPr>
            <a:lvl5pPr marL="2057400" indent="-228600" eaLnBrk="0" hangingPunct="0">
              <a:spcBef>
                <a:spcPct val="30000"/>
              </a:spcBef>
              <a:defRPr sz="1000">
                <a:solidFill>
                  <a:schemeClr val="tx1"/>
                </a:solidFill>
                <a:latin typeface="Arial" charset="0"/>
                <a:ea typeface="ヒラギノ角ゴ Pro W3" charset="-128"/>
              </a:defRPr>
            </a:lvl5pPr>
            <a:lvl6pPr marL="2514600" indent="-228600" eaLnBrk="0" fontAlgn="base" hangingPunct="0">
              <a:spcBef>
                <a:spcPct val="30000"/>
              </a:spcBef>
              <a:spcAft>
                <a:spcPct val="0"/>
              </a:spcAft>
              <a:defRPr sz="1000">
                <a:solidFill>
                  <a:schemeClr val="tx1"/>
                </a:solidFill>
                <a:latin typeface="Arial" charset="0"/>
                <a:ea typeface="ヒラギノ角ゴ Pro W3" charset="-128"/>
              </a:defRPr>
            </a:lvl6pPr>
            <a:lvl7pPr marL="2971800" indent="-228600" eaLnBrk="0" fontAlgn="base" hangingPunct="0">
              <a:spcBef>
                <a:spcPct val="30000"/>
              </a:spcBef>
              <a:spcAft>
                <a:spcPct val="0"/>
              </a:spcAft>
              <a:defRPr sz="1000">
                <a:solidFill>
                  <a:schemeClr val="tx1"/>
                </a:solidFill>
                <a:latin typeface="Arial" charset="0"/>
                <a:ea typeface="ヒラギノ角ゴ Pro W3" charset="-128"/>
              </a:defRPr>
            </a:lvl7pPr>
            <a:lvl8pPr marL="3429000" indent="-228600" eaLnBrk="0" fontAlgn="base" hangingPunct="0">
              <a:spcBef>
                <a:spcPct val="30000"/>
              </a:spcBef>
              <a:spcAft>
                <a:spcPct val="0"/>
              </a:spcAft>
              <a:defRPr sz="1000">
                <a:solidFill>
                  <a:schemeClr val="tx1"/>
                </a:solidFill>
                <a:latin typeface="Arial" charset="0"/>
                <a:ea typeface="ヒラギノ角ゴ Pro W3" charset="-128"/>
              </a:defRPr>
            </a:lvl8pPr>
            <a:lvl9pPr marL="3886200" indent="-228600" eaLnBrk="0" fontAlgn="base" hangingPunct="0">
              <a:spcBef>
                <a:spcPct val="30000"/>
              </a:spcBef>
              <a:spcAft>
                <a:spcPct val="0"/>
              </a:spcAft>
              <a:defRPr sz="1000">
                <a:solidFill>
                  <a:schemeClr val="tx1"/>
                </a:solidFill>
                <a:latin typeface="Arial" charset="0"/>
                <a:ea typeface="ヒラギノ角ゴ Pro W3" charset="-128"/>
              </a:defRPr>
            </a:lvl9pPr>
          </a:lstStyle>
          <a:p>
            <a:pPr>
              <a:spcBef>
                <a:spcPct val="0"/>
              </a:spcBef>
            </a:pPr>
            <a:fld id="{42E1084B-5CFD-4D8E-B016-DED8167404D3}" type="slidenum">
              <a:rPr lang="en-US" altLang="nb-NO" sz="1200" smtClean="0"/>
              <a:pPr>
                <a:spcBef>
                  <a:spcPct val="0"/>
                </a:spcBef>
              </a:pPr>
              <a:t>6</a:t>
            </a:fld>
            <a:endParaRPr lang="en-US" altLang="nb-NO"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dirty="0" smtClean="0"/>
              <a:t>Fordelt på stillingsgrupper viser statistikken at teknisk-administrative ansatte har et høyere sykefravær, både egen- og legemeldt, enn vitenskapelig ansatte. </a:t>
            </a:r>
          </a:p>
          <a:p>
            <a:pPr eaLnBrk="1" hangingPunct="1"/>
            <a:endParaRPr lang="nb-NO" altLang="nb-NO" dirty="0" smtClean="0"/>
          </a:p>
          <a:p>
            <a:pPr eaLnBrk="1" hangingPunct="1"/>
            <a:r>
              <a:rPr lang="nb-NO" altLang="nb-NO" dirty="0" smtClean="0"/>
              <a:t>Det legemeldte fraværet</a:t>
            </a:r>
            <a:r>
              <a:rPr lang="nb-NO" altLang="nb-NO" baseline="0" dirty="0" smtClean="0"/>
              <a:t> for vitenskapelige dreier seg i stor grad om sykefravær med varighet over 16 dager, </a:t>
            </a:r>
            <a:r>
              <a:rPr lang="nb-NO" altLang="nb-NO" baseline="0" dirty="0" err="1" smtClean="0"/>
              <a:t>dvs</a:t>
            </a:r>
            <a:r>
              <a:rPr lang="nb-NO" altLang="nb-NO" baseline="0" dirty="0" smtClean="0"/>
              <a:t> at det innebærer refusjon av lønn fra NAV. Det er trolig underrapportering blant de vitenskapelig både når det gjelder egenmeldinger og kortere sykemeldinger. </a:t>
            </a:r>
          </a:p>
          <a:p>
            <a:pPr eaLnBrk="1" hangingPunct="1"/>
            <a:endParaRPr lang="nb-NO" altLang="nb-NO" baseline="0" dirty="0" smtClean="0"/>
          </a:p>
          <a:p>
            <a:pPr eaLnBrk="1" hangingPunct="1"/>
            <a:r>
              <a:rPr lang="nb-NO" altLang="nb-NO" baseline="0" dirty="0" smtClean="0"/>
              <a:t>I tillegg har de aller fleste vit. såkalte «særlig uavhengig stillinger», og kan i større grad enn </a:t>
            </a:r>
            <a:r>
              <a:rPr lang="nb-NO" altLang="nb-NO" baseline="0" dirty="0" err="1" smtClean="0"/>
              <a:t>tekn</a:t>
            </a:r>
            <a:r>
              <a:rPr lang="nb-NO" altLang="nb-NO" baseline="0" dirty="0" smtClean="0"/>
              <a:t>/</a:t>
            </a:r>
            <a:r>
              <a:rPr lang="nb-NO" altLang="nb-NO" baseline="0" dirty="0" err="1" smtClean="0"/>
              <a:t>adm</a:t>
            </a:r>
            <a:r>
              <a:rPr lang="nb-NO" altLang="nb-NO" baseline="0" dirty="0" smtClean="0"/>
              <a:t> velge å for eksempel jobbe hjemmefra eller til andre tider enn vanlig for å tilpasse seg til en situasjon er t/a kanskje i større grad vil levere en egenmelding.</a:t>
            </a:r>
            <a:endParaRPr lang="nb-NO" altLang="nb-NO" dirty="0" smtClean="0"/>
          </a:p>
          <a:p>
            <a:pPr eaLnBrk="1" hangingPunct="1"/>
            <a:endParaRPr lang="nb-NO" altLang="nb-NO" dirty="0" smtClean="0"/>
          </a:p>
        </p:txBody>
      </p:sp>
    </p:spTree>
    <p:extLst>
      <p:ext uri="{BB962C8B-B14F-4D97-AF65-F5344CB8AC3E}">
        <p14:creationId xmlns:p14="http://schemas.microsoft.com/office/powerpoint/2010/main" val="14379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ea typeface="ヒラギノ角ゴ Pro W3" charset="-128"/>
              </a:defRPr>
            </a:lvl1pPr>
            <a:lvl2pPr marL="37931725" indent="-37474525" eaLnBrk="0" hangingPunct="0">
              <a:spcBef>
                <a:spcPct val="30000"/>
              </a:spcBef>
              <a:defRPr sz="1000">
                <a:solidFill>
                  <a:schemeClr val="tx1"/>
                </a:solidFill>
                <a:latin typeface="Arial" charset="0"/>
                <a:ea typeface="ヒラギノ角ゴ Pro W3" charset="-128"/>
              </a:defRPr>
            </a:lvl2pPr>
            <a:lvl3pPr marL="1143000" indent="-228600" eaLnBrk="0" hangingPunct="0">
              <a:spcBef>
                <a:spcPct val="30000"/>
              </a:spcBef>
              <a:defRPr sz="1000">
                <a:solidFill>
                  <a:schemeClr val="tx1"/>
                </a:solidFill>
                <a:latin typeface="Arial" charset="0"/>
                <a:ea typeface="ヒラギノ角ゴ Pro W3" charset="-128"/>
              </a:defRPr>
            </a:lvl3pPr>
            <a:lvl4pPr marL="1600200" indent="-228600" eaLnBrk="0" hangingPunct="0">
              <a:spcBef>
                <a:spcPct val="30000"/>
              </a:spcBef>
              <a:defRPr sz="1000">
                <a:solidFill>
                  <a:schemeClr val="tx1"/>
                </a:solidFill>
                <a:latin typeface="Arial" charset="0"/>
                <a:ea typeface="ヒラギノ角ゴ Pro W3" charset="-128"/>
              </a:defRPr>
            </a:lvl4pPr>
            <a:lvl5pPr marL="2057400" indent="-228600" eaLnBrk="0" hangingPunct="0">
              <a:spcBef>
                <a:spcPct val="30000"/>
              </a:spcBef>
              <a:defRPr sz="1000">
                <a:solidFill>
                  <a:schemeClr val="tx1"/>
                </a:solidFill>
                <a:latin typeface="Arial" charset="0"/>
                <a:ea typeface="ヒラギノ角ゴ Pro W3" charset="-128"/>
              </a:defRPr>
            </a:lvl5pPr>
            <a:lvl6pPr marL="2514600" indent="-228600" eaLnBrk="0" fontAlgn="base" hangingPunct="0">
              <a:spcBef>
                <a:spcPct val="30000"/>
              </a:spcBef>
              <a:spcAft>
                <a:spcPct val="0"/>
              </a:spcAft>
              <a:defRPr sz="1000">
                <a:solidFill>
                  <a:schemeClr val="tx1"/>
                </a:solidFill>
                <a:latin typeface="Arial" charset="0"/>
                <a:ea typeface="ヒラギノ角ゴ Pro W3" charset="-128"/>
              </a:defRPr>
            </a:lvl6pPr>
            <a:lvl7pPr marL="2971800" indent="-228600" eaLnBrk="0" fontAlgn="base" hangingPunct="0">
              <a:spcBef>
                <a:spcPct val="30000"/>
              </a:spcBef>
              <a:spcAft>
                <a:spcPct val="0"/>
              </a:spcAft>
              <a:defRPr sz="1000">
                <a:solidFill>
                  <a:schemeClr val="tx1"/>
                </a:solidFill>
                <a:latin typeface="Arial" charset="0"/>
                <a:ea typeface="ヒラギノ角ゴ Pro W3" charset="-128"/>
              </a:defRPr>
            </a:lvl7pPr>
            <a:lvl8pPr marL="3429000" indent="-228600" eaLnBrk="0" fontAlgn="base" hangingPunct="0">
              <a:spcBef>
                <a:spcPct val="30000"/>
              </a:spcBef>
              <a:spcAft>
                <a:spcPct val="0"/>
              </a:spcAft>
              <a:defRPr sz="1000">
                <a:solidFill>
                  <a:schemeClr val="tx1"/>
                </a:solidFill>
                <a:latin typeface="Arial" charset="0"/>
                <a:ea typeface="ヒラギノ角ゴ Pro W3" charset="-128"/>
              </a:defRPr>
            </a:lvl8pPr>
            <a:lvl9pPr marL="3886200" indent="-228600" eaLnBrk="0" fontAlgn="base" hangingPunct="0">
              <a:spcBef>
                <a:spcPct val="30000"/>
              </a:spcBef>
              <a:spcAft>
                <a:spcPct val="0"/>
              </a:spcAft>
              <a:defRPr sz="1000">
                <a:solidFill>
                  <a:schemeClr val="tx1"/>
                </a:solidFill>
                <a:latin typeface="Arial" charset="0"/>
                <a:ea typeface="ヒラギノ角ゴ Pro W3" charset="-128"/>
              </a:defRPr>
            </a:lvl9pPr>
          </a:lstStyle>
          <a:p>
            <a:pPr>
              <a:spcBef>
                <a:spcPct val="0"/>
              </a:spcBef>
            </a:pPr>
            <a:fld id="{42E1084B-5CFD-4D8E-B016-DED8167404D3}" type="slidenum">
              <a:rPr lang="en-US" altLang="nb-NO" sz="1200" smtClean="0"/>
              <a:pPr>
                <a:spcBef>
                  <a:spcPct val="0"/>
                </a:spcBef>
              </a:pPr>
              <a:t>7</a:t>
            </a:fld>
            <a:endParaRPr lang="en-US" altLang="nb-NO"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dirty="0" smtClean="0"/>
              <a:t>Statistikken viser en differanse mellom enhetene på 5,32 prosentpoeng. Hvis man ser bort fra sentere (få ansatte, under</a:t>
            </a:r>
            <a:r>
              <a:rPr lang="nb-NO" altLang="nb-NO" baseline="0" dirty="0" smtClean="0"/>
              <a:t> </a:t>
            </a:r>
            <a:r>
              <a:rPr lang="nb-NO" altLang="nb-NO" dirty="0" smtClean="0"/>
              <a:t>halvparten av NCMM),</a:t>
            </a:r>
            <a:r>
              <a:rPr lang="nb-NO" altLang="nb-NO" baseline="0" dirty="0" smtClean="0"/>
              <a:t> har </a:t>
            </a:r>
            <a:r>
              <a:rPr lang="nb-NO" altLang="nb-NO" dirty="0" smtClean="0"/>
              <a:t>Det matematisk-naturvitenskapelige fakultet (MN) lavest totalt sykefravær på 2,06 %, Det medisinske fakultet</a:t>
            </a:r>
            <a:r>
              <a:rPr lang="nb-NO" altLang="nb-NO" baseline="0" dirty="0" smtClean="0"/>
              <a:t> har nest lavest, med 3,06%</a:t>
            </a:r>
            <a:r>
              <a:rPr lang="nb-NO" altLang="nb-NO" dirty="0" smtClean="0"/>
              <a:t>. Eiendomsavdelingen (EA) har høyest totalt sykefravær på 7,64 %. </a:t>
            </a:r>
          </a:p>
          <a:p>
            <a:pPr eaLnBrk="1" hangingPunct="1"/>
            <a:endParaRPr lang="nb-NO" altLang="nb-NO" dirty="0" smtClean="0"/>
          </a:p>
          <a:p>
            <a:pPr eaLnBrk="1" hangingPunct="1"/>
            <a:r>
              <a:rPr lang="nb-NO" altLang="nb-NO" dirty="0" smtClean="0"/>
              <a:t>Generelt har kvinner</a:t>
            </a:r>
            <a:r>
              <a:rPr lang="nb-NO" altLang="nb-NO" baseline="0" dirty="0" smtClean="0"/>
              <a:t> jevnt over høyere sykefravær enn menn.</a:t>
            </a:r>
          </a:p>
          <a:p>
            <a:pPr eaLnBrk="1" hangingPunct="1"/>
            <a:endParaRPr lang="nb-NO" altLang="nb-NO" baseline="0" dirty="0" smtClean="0"/>
          </a:p>
          <a:p>
            <a:pPr eaLnBrk="1" hangingPunct="1"/>
            <a:r>
              <a:rPr lang="nb-NO" altLang="nb-NO" baseline="0" dirty="0" smtClean="0"/>
              <a:t>Merk at langtidsfravær i små enheter kan gi store relative utslag. (TF)</a:t>
            </a:r>
            <a:endParaRPr lang="nb-NO" altLang="nb-NO" dirty="0" smtClean="0"/>
          </a:p>
          <a:p>
            <a:pPr eaLnBrk="1" hangingPunct="1"/>
            <a:endParaRPr lang="nb-NO" altLang="nb-NO" dirty="0" smtClean="0"/>
          </a:p>
          <a:p>
            <a:pPr eaLnBrk="1" hangingPunct="1"/>
            <a:endParaRPr lang="nb-NO" altLang="nb-NO" dirty="0" smtClean="0"/>
          </a:p>
        </p:txBody>
      </p:sp>
    </p:spTree>
    <p:extLst>
      <p:ext uri="{BB962C8B-B14F-4D97-AF65-F5344CB8AC3E}">
        <p14:creationId xmlns:p14="http://schemas.microsoft.com/office/powerpoint/2010/main" val="3545175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baseline="0" dirty="0" smtClean="0"/>
              <a:t>Det var 46 tilfeller av sykemeldinger med varighet 8 uker eller lenger. 2018:35 2017:29 2016: 28. 2015:27.</a:t>
            </a:r>
          </a:p>
          <a:p>
            <a:endParaRPr lang="nb-NO" b="1" baseline="0" dirty="0" smtClean="0"/>
          </a:p>
          <a:p>
            <a:r>
              <a:rPr lang="nb-NO" baseline="0" dirty="0" smtClean="0"/>
              <a:t>Også ved vårt fakultet er det samme forskjell på menn og kvinner som vi ser ellers. </a:t>
            </a:r>
          </a:p>
          <a:p>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8</a:t>
            </a:fld>
            <a:endParaRPr lang="en-US" altLang="nb-NO"/>
          </a:p>
        </p:txBody>
      </p:sp>
    </p:spTree>
    <p:extLst>
      <p:ext uri="{BB962C8B-B14F-4D97-AF65-F5344CB8AC3E}">
        <p14:creationId xmlns:p14="http://schemas.microsoft.com/office/powerpoint/2010/main" val="30877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Fakultetsadministrasjonen har høyest</a:t>
            </a:r>
            <a:r>
              <a:rPr lang="nb-NO" baseline="0" dirty="0" smtClean="0"/>
              <a:t> sykefravær av fakultetets enheter, det skyldes antagelig at det nesten bare er </a:t>
            </a:r>
            <a:r>
              <a:rPr lang="nb-NO" baseline="0" dirty="0" err="1" smtClean="0"/>
              <a:t>tekn</a:t>
            </a:r>
            <a:r>
              <a:rPr lang="nb-NO" baseline="0" dirty="0" smtClean="0"/>
              <a:t>/</a:t>
            </a:r>
            <a:r>
              <a:rPr lang="nb-NO" baseline="0" dirty="0" err="1" smtClean="0"/>
              <a:t>adm</a:t>
            </a:r>
            <a:r>
              <a:rPr lang="nb-NO" baseline="0" dirty="0" smtClean="0"/>
              <a:t> ansatte i den enheten. Sykefraværet her er blandet, det som i hovedsak trekker det opp er enkelte lengre sykefravær, samt ansatte som fra år til år har høyere fravær enn andre.1</a:t>
            </a:r>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9</a:t>
            </a:fld>
            <a:endParaRPr lang="en-US" altLang="nb-NO"/>
          </a:p>
        </p:txBody>
      </p:sp>
    </p:spTree>
    <p:extLst>
      <p:ext uri="{BB962C8B-B14F-4D97-AF65-F5344CB8AC3E}">
        <p14:creationId xmlns:p14="http://schemas.microsoft.com/office/powerpoint/2010/main" val="3849997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Tallene</a:t>
            </a:r>
            <a:r>
              <a:rPr lang="nb-NO" baseline="0" dirty="0" smtClean="0"/>
              <a:t> er stabile, med en liten nedgang for noen av enhetene, og for fakultetet samlet.</a:t>
            </a:r>
            <a:endParaRPr lang="nb-NO" dirty="0" smtClean="0"/>
          </a:p>
          <a:p>
            <a:endParaRPr lang="nb-NO"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smtClean="0"/>
              <a:t>(NCMM var ikke en del</a:t>
            </a:r>
            <a:r>
              <a:rPr lang="nb-NO" baseline="0" dirty="0" smtClean="0"/>
              <a:t> av fakultetet i 2015. NCMM hadde 9 tilfeller av legemeldt fravær i 2018, tre i 2017, 0 i 2016. De ni tilfellene var på til sammen 132 dager fravær.)</a:t>
            </a:r>
            <a:endParaRPr lang="nb-NO" dirty="0" smtClean="0"/>
          </a:p>
          <a:p>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10</a:t>
            </a:fld>
            <a:endParaRPr lang="en-US" altLang="nb-NO"/>
          </a:p>
        </p:txBody>
      </p:sp>
    </p:spTree>
    <p:extLst>
      <p:ext uri="{BB962C8B-B14F-4D97-AF65-F5344CB8AC3E}">
        <p14:creationId xmlns:p14="http://schemas.microsoft.com/office/powerpoint/2010/main" val="281401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1917128"/>
            <a:ext cx="7543800" cy="952500"/>
          </a:xfrm>
        </p:spPr>
        <p:txBody>
          <a:bodyPr anchor="b"/>
          <a:lstStyle>
            <a:lvl1pPr>
              <a:defRPr sz="16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883155" y="2857500"/>
            <a:ext cx="7543800" cy="1460500"/>
          </a:xfrm>
        </p:spPr>
        <p:txBody>
          <a:bodyPr/>
          <a:lstStyle>
            <a:lvl1pPr marL="0" indent="0">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355498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89E58B40-F3B4-4D0B-B9A6-D0B8789116D7}" type="datetime1">
              <a:rPr lang="nb-NO" altLang="nb-NO"/>
              <a:pPr>
                <a:defRPr/>
              </a:pPr>
              <a:t>02.06.2020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5113DD26-6197-4FBE-A424-CD83B0010208}" type="slidenum">
              <a:rPr lang="en-US" altLang="nb-NO"/>
              <a:pPr>
                <a:defRPr/>
              </a:pPr>
              <a:t>‹#›</a:t>
            </a:fld>
            <a:endParaRPr lang="en-US" altLang="nb-NO"/>
          </a:p>
        </p:txBody>
      </p:sp>
    </p:spTree>
    <p:extLst>
      <p:ext uri="{BB962C8B-B14F-4D97-AF65-F5344CB8AC3E}">
        <p14:creationId xmlns:p14="http://schemas.microsoft.com/office/powerpoint/2010/main" val="231328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2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422262"/>
            <a:ext cx="7772400" cy="1250155"/>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en-US" smtClean="0"/>
              <a:t>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1FF27257-F802-46C2-A19E-9C0B2FCA8F8F}" type="datetime1">
              <a:rPr lang="nb-NO" altLang="nb-NO"/>
              <a:pPr>
                <a:defRPr/>
              </a:pPr>
              <a:t>02.06.2020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DE2834BF-3062-4B81-9117-EE8BB19D86BC}" type="slidenum">
              <a:rPr lang="en-US" altLang="nb-NO"/>
              <a:pPr>
                <a:defRPr/>
              </a:pPr>
              <a:t>‹#›</a:t>
            </a:fld>
            <a:endParaRPr lang="en-US" altLang="nb-NO"/>
          </a:p>
        </p:txBody>
      </p:sp>
    </p:spTree>
    <p:extLst>
      <p:ext uri="{BB962C8B-B14F-4D97-AF65-F5344CB8AC3E}">
        <p14:creationId xmlns:p14="http://schemas.microsoft.com/office/powerpoint/2010/main" val="205622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a:ln/>
        </p:spPr>
        <p:txBody>
          <a:bodyPr/>
          <a:lstStyle>
            <a:lvl1pPr>
              <a:defRPr/>
            </a:lvl1pPr>
          </a:lstStyle>
          <a:p>
            <a:pPr>
              <a:defRPr/>
            </a:pPr>
            <a:fld id="{D36B09CF-CF5C-4051-BB3B-0708884257F2}" type="datetime1">
              <a:rPr lang="nb-NO" altLang="nb-NO"/>
              <a:pPr>
                <a:defRPr/>
              </a:pPr>
              <a:t>02.06.2020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A8818E95-4799-43C2-A720-9703018B2528}" type="slidenum">
              <a:rPr lang="en-US" altLang="nb-NO"/>
              <a:pPr>
                <a:defRPr/>
              </a:pPr>
              <a:t>‹#›</a:t>
            </a:fld>
            <a:endParaRPr lang="en-US" altLang="nb-NO"/>
          </a:p>
        </p:txBody>
      </p:sp>
    </p:spTree>
    <p:extLst>
      <p:ext uri="{BB962C8B-B14F-4D97-AF65-F5344CB8AC3E}">
        <p14:creationId xmlns:p14="http://schemas.microsoft.com/office/powerpoint/2010/main" val="38761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1" y="1279260"/>
            <a:ext cx="4040188"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Edit Master text styles</a:t>
            </a:r>
          </a:p>
        </p:txBody>
      </p:sp>
      <p:sp>
        <p:nvSpPr>
          <p:cNvPr id="4" name="Content Placeholder 3"/>
          <p:cNvSpPr>
            <a:spLocks noGrp="1"/>
          </p:cNvSpPr>
          <p:nvPr>
            <p:ph sz="half" idx="2"/>
          </p:nvPr>
        </p:nvSpPr>
        <p:spPr>
          <a:xfrm>
            <a:off x="457201" y="1812397"/>
            <a:ext cx="4040188"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7" y="1279260"/>
            <a:ext cx="4041775"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4645027" y="1812397"/>
            <a:ext cx="4041775"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a:ln/>
        </p:spPr>
        <p:txBody>
          <a:bodyPr/>
          <a:lstStyle>
            <a:lvl1pPr>
              <a:defRPr/>
            </a:lvl1pPr>
          </a:lstStyle>
          <a:p>
            <a:pPr>
              <a:defRPr/>
            </a:pPr>
            <a:fld id="{ADA29C24-694E-42B8-958A-A13CF07A1F09}" type="datetime1">
              <a:rPr lang="nb-NO" altLang="nb-NO"/>
              <a:pPr>
                <a:defRPr/>
              </a:pPr>
              <a:t>02.06.2020</a:t>
            </a:fld>
            <a:endParaRPr lang="nb-NO" altLang="nb-NO"/>
          </a:p>
        </p:txBody>
      </p:sp>
      <p:sp>
        <p:nvSpPr>
          <p:cNvPr id="8" name="Rectangle 12"/>
          <p:cNvSpPr>
            <a:spLocks noGrp="1" noChangeArrowheads="1"/>
          </p:cNvSpPr>
          <p:nvPr>
            <p:ph type="sldNum" sz="quarter" idx="11"/>
          </p:nvPr>
        </p:nvSpPr>
        <p:spPr>
          <a:ln/>
        </p:spPr>
        <p:txBody>
          <a:bodyPr/>
          <a:lstStyle>
            <a:lvl1pPr>
              <a:defRPr/>
            </a:lvl1pPr>
          </a:lstStyle>
          <a:p>
            <a:pPr>
              <a:defRPr/>
            </a:pPr>
            <a:fld id="{2C23F644-6E47-417D-81FF-8E1FF8A39A2F}" type="slidenum">
              <a:rPr lang="en-US" altLang="nb-NO"/>
              <a:pPr>
                <a:defRPr/>
              </a:pPr>
              <a:t>‹#›</a:t>
            </a:fld>
            <a:endParaRPr lang="en-US" altLang="nb-NO"/>
          </a:p>
        </p:txBody>
      </p:sp>
    </p:spTree>
    <p:extLst>
      <p:ext uri="{BB962C8B-B14F-4D97-AF65-F5344CB8AC3E}">
        <p14:creationId xmlns:p14="http://schemas.microsoft.com/office/powerpoint/2010/main" val="209640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pPr>
              <a:defRPr/>
            </a:pPr>
            <a:fld id="{7AC7AFC9-C96D-4628-B7C5-658DE50F9213}" type="datetime1">
              <a:rPr lang="nb-NO" altLang="nb-NO"/>
              <a:pPr>
                <a:defRPr/>
              </a:pPr>
              <a:t>02.06.2020</a:t>
            </a:fld>
            <a:endParaRPr lang="nb-NO" altLang="nb-NO"/>
          </a:p>
        </p:txBody>
      </p:sp>
      <p:sp>
        <p:nvSpPr>
          <p:cNvPr id="4" name="Rectangle 12"/>
          <p:cNvSpPr>
            <a:spLocks noGrp="1" noChangeArrowheads="1"/>
          </p:cNvSpPr>
          <p:nvPr>
            <p:ph type="sldNum" sz="quarter" idx="11"/>
          </p:nvPr>
        </p:nvSpPr>
        <p:spPr>
          <a:ln/>
        </p:spPr>
        <p:txBody>
          <a:bodyPr/>
          <a:lstStyle>
            <a:lvl1pPr>
              <a:defRPr/>
            </a:lvl1pPr>
          </a:lstStyle>
          <a:p>
            <a:pPr>
              <a:defRPr/>
            </a:pPr>
            <a:fld id="{D3E5BE83-0580-403D-AB32-AA8FC19EF561}" type="slidenum">
              <a:rPr lang="en-US" altLang="nb-NO"/>
              <a:pPr>
                <a:defRPr/>
              </a:pPr>
              <a:t>‹#›</a:t>
            </a:fld>
            <a:endParaRPr lang="en-US" altLang="nb-NO"/>
          </a:p>
        </p:txBody>
      </p:sp>
    </p:spTree>
    <p:extLst>
      <p:ext uri="{BB962C8B-B14F-4D97-AF65-F5344CB8AC3E}">
        <p14:creationId xmlns:p14="http://schemas.microsoft.com/office/powerpoint/2010/main" val="380777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C4948EED-4DB7-4B04-AB46-1DF42CB69C66}" type="datetime1">
              <a:rPr lang="nb-NO" altLang="nb-NO"/>
              <a:pPr>
                <a:defRPr/>
              </a:pPr>
              <a:t>02.06.2020</a:t>
            </a:fld>
            <a:endParaRPr lang="nb-NO" altLang="nb-NO"/>
          </a:p>
        </p:txBody>
      </p:sp>
      <p:sp>
        <p:nvSpPr>
          <p:cNvPr id="3" name="Rectangle 12"/>
          <p:cNvSpPr>
            <a:spLocks noGrp="1" noChangeArrowheads="1"/>
          </p:cNvSpPr>
          <p:nvPr>
            <p:ph type="sldNum" sz="quarter" idx="11"/>
          </p:nvPr>
        </p:nvSpPr>
        <p:spPr>
          <a:ln/>
        </p:spPr>
        <p:txBody>
          <a:bodyPr/>
          <a:lstStyle>
            <a:lvl1pPr>
              <a:defRPr/>
            </a:lvl1pPr>
          </a:lstStyle>
          <a:p>
            <a:pPr>
              <a:defRPr/>
            </a:pPr>
            <a:fld id="{CED58CC8-C51A-4821-A825-5FD9DBE7258A}" type="slidenum">
              <a:rPr lang="en-US" altLang="nb-NO"/>
              <a:pPr>
                <a:defRPr/>
              </a:pPr>
              <a:t>‹#›</a:t>
            </a:fld>
            <a:endParaRPr lang="en-US" altLang="nb-NO"/>
          </a:p>
        </p:txBody>
      </p:sp>
    </p:spTree>
    <p:extLst>
      <p:ext uri="{BB962C8B-B14F-4D97-AF65-F5344CB8AC3E}">
        <p14:creationId xmlns:p14="http://schemas.microsoft.com/office/powerpoint/2010/main" val="181268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5"/>
          </a:xfrm>
        </p:spPr>
        <p:txBody>
          <a:bodyPr anchor="b"/>
          <a:lstStyle>
            <a:lvl1pPr algn="l">
              <a:defRPr sz="1600" b="1"/>
            </a:lvl1pPr>
          </a:lstStyle>
          <a:p>
            <a:r>
              <a:rPr lang="en-US" smtClean="0"/>
              <a:t>Click to edit Master title style</a:t>
            </a:r>
            <a:endParaRPr lang="nb-NO"/>
          </a:p>
        </p:txBody>
      </p:sp>
      <p:sp>
        <p:nvSpPr>
          <p:cNvPr id="3" name="Content Placeholder 2"/>
          <p:cNvSpPr>
            <a:spLocks noGrp="1"/>
          </p:cNvSpPr>
          <p:nvPr>
            <p:ph idx="1"/>
          </p:nvPr>
        </p:nvSpPr>
        <p:spPr>
          <a:xfrm>
            <a:off x="3575050" y="227543"/>
            <a:ext cx="5111750" cy="487759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C86C1A96-AD02-482A-B093-5E1EA73CA372}" type="datetime1">
              <a:rPr lang="nb-NO" altLang="nb-NO"/>
              <a:pPr>
                <a:defRPr/>
              </a:pPr>
              <a:t>02.06.2020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0D0511C5-378D-40F9-9C4A-DD329B6A9A19}" type="slidenum">
              <a:rPr lang="en-US" altLang="nb-NO"/>
              <a:pPr>
                <a:defRPr/>
              </a:pPr>
              <a:t>‹#›</a:t>
            </a:fld>
            <a:endParaRPr lang="en-US" altLang="nb-NO"/>
          </a:p>
        </p:txBody>
      </p:sp>
    </p:spTree>
    <p:extLst>
      <p:ext uri="{BB962C8B-B14F-4D97-AF65-F5344CB8AC3E}">
        <p14:creationId xmlns:p14="http://schemas.microsoft.com/office/powerpoint/2010/main" val="103597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000501"/>
            <a:ext cx="5486400" cy="472281"/>
          </a:xfrm>
        </p:spPr>
        <p:txBody>
          <a:bodyPr anchor="b"/>
          <a:lstStyle>
            <a:lvl1pPr algn="l">
              <a:defRPr sz="1600" b="1"/>
            </a:lvl1pPr>
          </a:lstStyle>
          <a:p>
            <a:r>
              <a:rPr lang="en-US" smtClean="0"/>
              <a:t>Click to edit Master title style</a:t>
            </a:r>
            <a:endParaRPr lang="nb-NO"/>
          </a:p>
        </p:txBody>
      </p:sp>
      <p:sp>
        <p:nvSpPr>
          <p:cNvPr id="3" name="Picture Placeholder 2"/>
          <p:cNvSpPr>
            <a:spLocks noGrp="1"/>
          </p:cNvSpPr>
          <p:nvPr>
            <p:ph type="pic" idx="1"/>
          </p:nvPr>
        </p:nvSpPr>
        <p:spPr>
          <a:xfrm>
            <a:off x="1792289" y="510646"/>
            <a:ext cx="5486400" cy="34290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9" y="4472782"/>
            <a:ext cx="5486400" cy="6707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2F001AA0-96CD-41AC-BF7F-89797139EE8C}" type="datetime1">
              <a:rPr lang="nb-NO" altLang="nb-NO"/>
              <a:pPr>
                <a:defRPr/>
              </a:pPr>
              <a:t>02.06.2020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C44D0BB7-10B6-48D0-BF1A-0D98395AF37F}" type="slidenum">
              <a:rPr lang="en-US" altLang="nb-NO"/>
              <a:pPr>
                <a:defRPr/>
              </a:pPr>
              <a:t>‹#›</a:t>
            </a:fld>
            <a:endParaRPr lang="en-US" altLang="nb-NO"/>
          </a:p>
        </p:txBody>
      </p:sp>
    </p:spTree>
    <p:extLst>
      <p:ext uri="{BB962C8B-B14F-4D97-AF65-F5344CB8AC3E}">
        <p14:creationId xmlns:p14="http://schemas.microsoft.com/office/powerpoint/2010/main" val="326032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0" y="708025"/>
            <a:ext cx="792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en-US" altLang="nb-NO" smtClean="0"/>
              <a:t>Click to edit Master title style</a:t>
            </a:r>
          </a:p>
        </p:txBody>
      </p:sp>
      <p:sp>
        <p:nvSpPr>
          <p:cNvPr id="1027" name="Rectangle 8"/>
          <p:cNvSpPr>
            <a:spLocks noGrp="1" noChangeArrowheads="1"/>
          </p:cNvSpPr>
          <p:nvPr>
            <p:ph type="body" idx="1"/>
          </p:nvPr>
        </p:nvSpPr>
        <p:spPr bwMode="auto">
          <a:xfrm>
            <a:off x="762000" y="1651000"/>
            <a:ext cx="792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en-US" altLang="nb-NO" smtClean="0"/>
              <a:t>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4" name="Rectangle 10"/>
          <p:cNvSpPr>
            <a:spLocks noGrp="1" noChangeArrowheads="1"/>
          </p:cNvSpPr>
          <p:nvPr>
            <p:ph type="dt" sz="half" idx="2"/>
          </p:nvPr>
        </p:nvSpPr>
        <p:spPr bwMode="auto">
          <a:xfrm>
            <a:off x="762000" y="5334000"/>
            <a:ext cx="19050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a:solidFill>
                  <a:schemeClr val="bg2"/>
                </a:solidFill>
                <a:latin typeface="Arial" charset="0"/>
              </a:defRPr>
            </a:lvl1pPr>
          </a:lstStyle>
          <a:p>
            <a:pPr>
              <a:defRPr/>
            </a:pPr>
            <a:fld id="{7FE10300-51C9-4F42-83F7-F929A8DFE80F}" type="datetime1">
              <a:rPr lang="nb-NO" altLang="nb-NO"/>
              <a:pPr>
                <a:defRPr/>
              </a:pPr>
              <a:t>02.06.2020</a:t>
            </a:fld>
            <a:endParaRPr lang="nb-NO" altLang="nb-NO"/>
          </a:p>
        </p:txBody>
      </p:sp>
      <p:sp>
        <p:nvSpPr>
          <p:cNvPr id="1036" name="Rectangle 12"/>
          <p:cNvSpPr>
            <a:spLocks noGrp="1" noChangeArrowheads="1"/>
          </p:cNvSpPr>
          <p:nvPr>
            <p:ph type="sldNum" sz="quarter" idx="4"/>
          </p:nvPr>
        </p:nvSpPr>
        <p:spPr bwMode="auto">
          <a:xfrm>
            <a:off x="8018463" y="5334000"/>
            <a:ext cx="6858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a:solidFill>
                  <a:schemeClr val="bg2"/>
                </a:solidFill>
                <a:latin typeface="Arial" charset="0"/>
              </a:defRPr>
            </a:lvl1pPr>
          </a:lstStyle>
          <a:p>
            <a:pPr>
              <a:defRPr/>
            </a:pPr>
            <a:fld id="{90958A43-1558-4FC0-9BC8-B90B4491DA58}" type="slidenum">
              <a:rPr lang="en-US" altLang="nb-NO"/>
              <a:pPr>
                <a:defRPr/>
              </a:pPr>
              <a:t>‹#›</a:t>
            </a:fld>
            <a:endParaRPr lang="en-US" altLang="nb-NO"/>
          </a:p>
        </p:txBody>
      </p:sp>
      <p:pic>
        <p:nvPicPr>
          <p:cNvPr id="1030" name="Pictur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52425" y="160338"/>
            <a:ext cx="20970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1"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Lst>
  <p:hf hdr="0" ftr="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nb-NO" altLang="nb-NO" smtClean="0"/>
              <a:t>Sykefraværsstatistikk for Det medisinske fakultet 2019</a:t>
            </a:r>
            <a:endParaRPr lang="nb-NO" altLang="nb-NO" dirty="0" smtClean="0"/>
          </a:p>
        </p:txBody>
      </p:sp>
      <p:sp>
        <p:nvSpPr>
          <p:cNvPr id="3075" name="Rectangle 3"/>
          <p:cNvSpPr>
            <a:spLocks noGrp="1" noChangeArrowheads="1"/>
          </p:cNvSpPr>
          <p:nvPr>
            <p:ph type="subTitle" idx="1"/>
          </p:nvPr>
        </p:nvSpPr>
        <p:spPr/>
        <p:txBody>
          <a:bodyPr/>
          <a:lstStyle/>
          <a:p>
            <a:endParaRPr lang="nb-NO" altLang="nb-NO" dirty="0" smtClean="0"/>
          </a:p>
          <a:p>
            <a:r>
              <a:rPr lang="nb-NO" altLang="nb-NO" dirty="0" smtClean="0"/>
              <a:t>Presentasjon til møte </a:t>
            </a:r>
            <a:r>
              <a:rPr lang="nb-NO" altLang="nb-NO" smtClean="0"/>
              <a:t>i </a:t>
            </a:r>
            <a:r>
              <a:rPr lang="nb-NO" altLang="nb-NO" smtClean="0"/>
              <a:t>MED-LAMU 11. </a:t>
            </a:r>
            <a:r>
              <a:rPr lang="nb-NO" altLang="nb-NO" dirty="0" smtClean="0"/>
              <a:t>juni 2020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63" y="193204"/>
            <a:ext cx="7921625" cy="954088"/>
          </a:xfrm>
        </p:spPr>
        <p:txBody>
          <a:bodyPr/>
          <a:lstStyle/>
          <a:p>
            <a:r>
              <a:rPr lang="nb-NO" sz="2400" dirty="0" smtClean="0"/>
              <a:t>Sykefravær totalt ved UiO – tall fra SSB</a:t>
            </a:r>
            <a:br>
              <a:rPr lang="nb-NO" sz="2400" dirty="0" smtClean="0"/>
            </a:br>
            <a:r>
              <a:rPr lang="nb-NO" sz="2400" dirty="0" smtClean="0"/>
              <a:t>1.- 4. kvartal 2011-2019 (2018 med og uten </a:t>
            </a:r>
            <a:r>
              <a:rPr lang="nb-NO" sz="2400" dirty="0" err="1" smtClean="0"/>
              <a:t>korr</a:t>
            </a:r>
            <a:r>
              <a:rPr lang="nb-NO" sz="2400" dirty="0" smtClean="0"/>
              <a:t>.)</a:t>
            </a:r>
            <a:endParaRPr lang="nb-NO" sz="2400"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02.06.2020</a:t>
            </a:fld>
            <a:endParaRPr lang="nb-NO" altLang="nb-NO"/>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11</a:t>
            </a:fld>
            <a:endParaRPr lang="en-US" altLang="nb-NO"/>
          </a:p>
        </p:txBody>
      </p:sp>
      <p:pic>
        <p:nvPicPr>
          <p:cNvPr id="3" name="Picture 2"/>
          <p:cNvPicPr>
            <a:picLocks noChangeAspect="1"/>
          </p:cNvPicPr>
          <p:nvPr/>
        </p:nvPicPr>
        <p:blipFill>
          <a:blip r:embed="rId3"/>
          <a:stretch>
            <a:fillRect/>
          </a:stretch>
        </p:blipFill>
        <p:spPr>
          <a:xfrm>
            <a:off x="743744" y="1147292"/>
            <a:ext cx="7173065" cy="4374504"/>
          </a:xfrm>
          <a:prstGeom prst="rect">
            <a:avLst/>
          </a:prstGeom>
        </p:spPr>
      </p:pic>
    </p:spTree>
    <p:extLst>
      <p:ext uri="{BB962C8B-B14F-4D97-AF65-F5344CB8AC3E}">
        <p14:creationId xmlns:p14="http://schemas.microsoft.com/office/powerpoint/2010/main" val="208868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UiOs mål- og tiltaksplan for inkluderende arbeidsliv (IA) i perioden 2019-2022 (</a:t>
            </a:r>
            <a:r>
              <a:rPr lang="nb-NO" sz="1800" dirty="0" smtClean="0"/>
              <a:t>sept. 2019</a:t>
            </a:r>
            <a:r>
              <a:rPr lang="nb-NO" dirty="0" smtClean="0"/>
              <a:t>)</a:t>
            </a:r>
            <a:endParaRPr lang="nb-NO" dirty="0"/>
          </a:p>
        </p:txBody>
      </p:sp>
      <p:sp>
        <p:nvSpPr>
          <p:cNvPr id="3" name="Content Placeholder 2"/>
          <p:cNvSpPr>
            <a:spLocks noGrp="1"/>
          </p:cNvSpPr>
          <p:nvPr>
            <p:ph idx="1"/>
          </p:nvPr>
        </p:nvSpPr>
        <p:spPr/>
        <p:txBody>
          <a:bodyPr/>
          <a:lstStyle/>
          <a:p>
            <a:r>
              <a:rPr lang="nb-NO" dirty="0" smtClean="0"/>
              <a:t>To hovedmål:</a:t>
            </a:r>
          </a:p>
          <a:p>
            <a:pPr marL="820738" lvl="1" indent="-457200">
              <a:spcAft>
                <a:spcPts val="1200"/>
              </a:spcAft>
              <a:buFont typeface="+mj-lt"/>
              <a:buAutoNum type="arabicPeriod"/>
            </a:pPr>
            <a:r>
              <a:rPr lang="nb-NO" sz="1800" dirty="0" smtClean="0"/>
              <a:t>UiO har i dag et lavt sykefravær, og skal fortsette å jobbe målrettet for å opprettholde et lavt sykefravær. UiO har et mål om at sykefraværet ikke skal overstige 5 % på årsbasis.</a:t>
            </a:r>
          </a:p>
          <a:p>
            <a:pPr marL="820738" lvl="1" indent="-457200">
              <a:buFont typeface="+mj-lt"/>
              <a:buAutoNum type="arabicPeriod"/>
            </a:pPr>
            <a:r>
              <a:rPr lang="nb-NO" sz="1800" dirty="0"/>
              <a:t>UiO legger til grunn at virksomheten skal ha mangfold i arbeidsstyrken. Det krever evne til å </a:t>
            </a:r>
            <a:r>
              <a:rPr lang="nb-NO" sz="1800" dirty="0" smtClean="0"/>
              <a:t>møte ansattes </a:t>
            </a:r>
            <a:r>
              <a:rPr lang="nb-NO" sz="1800" dirty="0"/>
              <a:t>individuelle behov i ulike faser og livssituasjoner. Integrering av arbeidstakere </a:t>
            </a:r>
            <a:r>
              <a:rPr lang="nb-NO" sz="1800" dirty="0" smtClean="0"/>
              <a:t>med redusert </a:t>
            </a:r>
            <a:r>
              <a:rPr lang="nb-NO" sz="1800" dirty="0"/>
              <a:t>funksjonsevne og/eller redusert arbeidsevne inngår i UiOs ambisjoner om mangfold </a:t>
            </a:r>
            <a:r>
              <a:rPr lang="nb-NO" sz="1800" dirty="0" smtClean="0"/>
              <a:t>i arbeidsstyrken</a:t>
            </a:r>
            <a:r>
              <a:rPr lang="nb-NO" sz="1800" dirty="0"/>
              <a:t>, og gjenspeiles også i andre rekrutterings- og tilretteleggingsrelaterte strategier.</a:t>
            </a:r>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02.06.2020</a:t>
            </a:fld>
            <a:endParaRPr lang="nb-NO" altLang="nb-NO"/>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3</a:t>
            </a:fld>
            <a:endParaRPr lang="en-US" altLang="nb-NO"/>
          </a:p>
        </p:txBody>
      </p:sp>
    </p:spTree>
    <p:extLst>
      <p:ext uri="{BB962C8B-B14F-4D97-AF65-F5344CB8AC3E}">
        <p14:creationId xmlns:p14="http://schemas.microsoft.com/office/powerpoint/2010/main" val="319116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468850EB-2281-4C51-9D7D-0BA028A32D0B}" type="datetime1">
              <a:rPr lang="nb-NO" altLang="nb-NO" sz="700" smtClean="0">
                <a:solidFill>
                  <a:schemeClr val="bg2"/>
                </a:solidFill>
              </a:rPr>
              <a:pPr>
                <a:spcBef>
                  <a:spcPct val="0"/>
                </a:spcBef>
                <a:buFontTx/>
                <a:buNone/>
              </a:pPr>
              <a:t>02.06.2020</a:t>
            </a:fld>
            <a:endParaRPr lang="nb-NO" altLang="nb-NO" sz="700" smtClean="0">
              <a:solidFill>
                <a:schemeClr val="bg2"/>
              </a:solidFill>
            </a:endParaRP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7B776296-0F4F-4814-9538-601B5DFD035D}" type="slidenum">
              <a:rPr lang="en-US" altLang="nb-NO" sz="700" smtClean="0">
                <a:solidFill>
                  <a:schemeClr val="bg2"/>
                </a:solidFill>
              </a:rPr>
              <a:pPr>
                <a:spcBef>
                  <a:spcPct val="0"/>
                </a:spcBef>
                <a:buFontTx/>
                <a:buNone/>
              </a:pPr>
              <a:t>4</a:t>
            </a:fld>
            <a:endParaRPr lang="en-US" altLang="nb-NO" sz="700" smtClean="0">
              <a:solidFill>
                <a:schemeClr val="bg2"/>
              </a:solidFill>
            </a:endParaRPr>
          </a:p>
        </p:txBody>
      </p:sp>
      <p:sp>
        <p:nvSpPr>
          <p:cNvPr id="4100" name="Rectangle 2"/>
          <p:cNvSpPr>
            <a:spLocks noGrp="1" noChangeArrowheads="1"/>
          </p:cNvSpPr>
          <p:nvPr>
            <p:ph type="title"/>
          </p:nvPr>
        </p:nvSpPr>
        <p:spPr/>
        <p:txBody>
          <a:bodyPr/>
          <a:lstStyle/>
          <a:p>
            <a:pPr eaLnBrk="1" hangingPunct="1"/>
            <a:r>
              <a:rPr lang="nb-NO" altLang="nb-NO" dirty="0" smtClean="0"/>
              <a:t>Sykefraværsstatistikk</a:t>
            </a:r>
          </a:p>
        </p:txBody>
      </p:sp>
      <p:sp>
        <p:nvSpPr>
          <p:cNvPr id="4101" name="Rectangle 3"/>
          <p:cNvSpPr>
            <a:spLocks noGrp="1" noChangeArrowheads="1"/>
          </p:cNvSpPr>
          <p:nvPr>
            <p:ph type="body" idx="1"/>
          </p:nvPr>
        </p:nvSpPr>
        <p:spPr/>
        <p:txBody>
          <a:bodyPr/>
          <a:lstStyle/>
          <a:p>
            <a:pPr eaLnBrk="1" hangingPunct="1"/>
            <a:r>
              <a:rPr lang="nb-NO" altLang="nb-NO" dirty="0" smtClean="0"/>
              <a:t>Grunnlagsdata er hentet fra SAP, og er i overensstemmelse med det som er rapportert inn til SSB. </a:t>
            </a:r>
            <a:endParaRPr lang="nb-NO" altLang="nb-NO" dirty="0"/>
          </a:p>
          <a:p>
            <a:pPr eaLnBrk="1" hangingPunct="1"/>
            <a:r>
              <a:rPr lang="nb-NO" altLang="nb-NO" dirty="0" smtClean="0"/>
              <a:t>Materialet omfatter egenmeldt og legemeldt fravær, fordelt på varighet, kjønn og enhet.</a:t>
            </a:r>
          </a:p>
          <a:p>
            <a:pPr eaLnBrk="1" hangingPunct="1"/>
            <a:r>
              <a:rPr lang="nb-NO" altLang="nb-NO" dirty="0" smtClean="0"/>
              <a:t>Fordeling på stillingsgrupper (teknisk-administrative og vitenskapelige) foreligger kun for UiO-nivå. Foreløpig har vi ikke rapporter som viser disse dataene på lavere nivåer.</a:t>
            </a:r>
          </a:p>
          <a:p>
            <a:pPr eaLnBrk="1" hangingPunct="1"/>
            <a:endParaRPr lang="nb-NO" altLang="nb-NO" dirty="0" smtClean="0"/>
          </a:p>
        </p:txBody>
      </p:sp>
    </p:spTree>
    <p:extLst>
      <p:ext uri="{BB962C8B-B14F-4D97-AF65-F5344CB8AC3E}">
        <p14:creationId xmlns:p14="http://schemas.microsoft.com/office/powerpoint/2010/main" val="1537248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468850EB-2281-4C51-9D7D-0BA028A32D0B}" type="datetime1">
              <a:rPr lang="nb-NO" altLang="nb-NO" sz="700" smtClean="0">
                <a:solidFill>
                  <a:schemeClr val="bg2"/>
                </a:solidFill>
              </a:rPr>
              <a:pPr>
                <a:spcBef>
                  <a:spcPct val="0"/>
                </a:spcBef>
                <a:buFontTx/>
                <a:buNone/>
              </a:pPr>
              <a:t>02.06.2020</a:t>
            </a:fld>
            <a:endParaRPr lang="nb-NO" altLang="nb-NO" sz="700" smtClean="0">
              <a:solidFill>
                <a:schemeClr val="bg2"/>
              </a:solidFill>
            </a:endParaRP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7B776296-0F4F-4814-9538-601B5DFD035D}" type="slidenum">
              <a:rPr lang="en-US" altLang="nb-NO" sz="700" smtClean="0">
                <a:solidFill>
                  <a:schemeClr val="bg2"/>
                </a:solidFill>
              </a:rPr>
              <a:pPr>
                <a:spcBef>
                  <a:spcPct val="0"/>
                </a:spcBef>
                <a:buFontTx/>
                <a:buNone/>
              </a:pPr>
              <a:t>5</a:t>
            </a:fld>
            <a:endParaRPr lang="en-US" altLang="nb-NO" sz="700" smtClean="0">
              <a:solidFill>
                <a:schemeClr val="bg2"/>
              </a:solidFill>
            </a:endParaRPr>
          </a:p>
        </p:txBody>
      </p:sp>
      <p:sp>
        <p:nvSpPr>
          <p:cNvPr id="4100" name="Rectangle 2"/>
          <p:cNvSpPr>
            <a:spLocks noGrp="1" noChangeArrowheads="1"/>
          </p:cNvSpPr>
          <p:nvPr>
            <p:ph type="title"/>
          </p:nvPr>
        </p:nvSpPr>
        <p:spPr>
          <a:xfrm>
            <a:off x="762000" y="336596"/>
            <a:ext cx="7921625" cy="648696"/>
          </a:xfrm>
        </p:spPr>
        <p:txBody>
          <a:bodyPr/>
          <a:lstStyle/>
          <a:p>
            <a:pPr eaLnBrk="1" hangingPunct="1"/>
            <a:r>
              <a:rPr lang="nb-NO" altLang="nb-NO" sz="2000" dirty="0" smtClean="0"/>
              <a:t>Sykefravær ved UiO i 2019, fordelt på kjønn og varighet. Prosent</a:t>
            </a:r>
          </a:p>
        </p:txBody>
      </p:sp>
      <p:grpSp>
        <p:nvGrpSpPr>
          <p:cNvPr id="8" name="Group 4"/>
          <p:cNvGrpSpPr>
            <a:grpSpLocks noChangeAspect="1"/>
          </p:cNvGrpSpPr>
          <p:nvPr/>
        </p:nvGrpSpPr>
        <p:grpSpPr bwMode="auto">
          <a:xfrm>
            <a:off x="1187624" y="864599"/>
            <a:ext cx="7002289" cy="4656726"/>
            <a:chOff x="884" y="635"/>
            <a:chExt cx="4275" cy="2843"/>
          </a:xfrm>
        </p:grpSpPr>
        <p:sp>
          <p:nvSpPr>
            <p:cNvPr id="9" name="AutoShape 3"/>
            <p:cNvSpPr>
              <a:spLocks noChangeAspect="1" noChangeArrowheads="1" noTextEdit="1"/>
            </p:cNvSpPr>
            <p:nvPr/>
          </p:nvSpPr>
          <p:spPr bwMode="auto">
            <a:xfrm>
              <a:off x="884" y="635"/>
              <a:ext cx="4275" cy="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 y="635"/>
              <a:ext cx="4279" cy="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468850EB-2281-4C51-9D7D-0BA028A32D0B}" type="datetime1">
              <a:rPr lang="nb-NO" altLang="nb-NO" sz="700" smtClean="0">
                <a:solidFill>
                  <a:schemeClr val="bg2"/>
                </a:solidFill>
              </a:rPr>
              <a:pPr>
                <a:spcBef>
                  <a:spcPct val="0"/>
                </a:spcBef>
                <a:buFontTx/>
                <a:buNone/>
              </a:pPr>
              <a:t>02.06.2020</a:t>
            </a:fld>
            <a:endParaRPr lang="nb-NO" altLang="nb-NO" sz="700" smtClean="0">
              <a:solidFill>
                <a:schemeClr val="bg2"/>
              </a:solidFill>
            </a:endParaRP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7B776296-0F4F-4814-9538-601B5DFD035D}" type="slidenum">
              <a:rPr lang="en-US" altLang="nb-NO" sz="700" smtClean="0">
                <a:solidFill>
                  <a:schemeClr val="bg2"/>
                </a:solidFill>
              </a:rPr>
              <a:pPr>
                <a:spcBef>
                  <a:spcPct val="0"/>
                </a:spcBef>
                <a:buFontTx/>
                <a:buNone/>
              </a:pPr>
              <a:t>6</a:t>
            </a:fld>
            <a:endParaRPr lang="en-US" altLang="nb-NO" sz="700" smtClean="0">
              <a:solidFill>
                <a:schemeClr val="bg2"/>
              </a:solidFill>
            </a:endParaRPr>
          </a:p>
        </p:txBody>
      </p:sp>
      <p:sp>
        <p:nvSpPr>
          <p:cNvPr id="4100" name="Rectangle 2"/>
          <p:cNvSpPr>
            <a:spLocks noGrp="1" noChangeArrowheads="1"/>
          </p:cNvSpPr>
          <p:nvPr>
            <p:ph type="title"/>
          </p:nvPr>
        </p:nvSpPr>
        <p:spPr>
          <a:xfrm>
            <a:off x="762000" y="87961"/>
            <a:ext cx="7921625" cy="964853"/>
          </a:xfrm>
        </p:spPr>
        <p:txBody>
          <a:bodyPr/>
          <a:lstStyle/>
          <a:p>
            <a:pPr eaLnBrk="1" hangingPunct="1"/>
            <a:r>
              <a:rPr lang="nb-NO" altLang="nb-NO" sz="1800" dirty="0" smtClean="0"/>
              <a:t>Korttids- og langtidsfravær i 2019 fordelt på TA/VIT og kjønn i prosent.</a:t>
            </a:r>
          </a:p>
        </p:txBody>
      </p:sp>
      <p:sp>
        <p:nvSpPr>
          <p:cNvPr id="4101" name="Rectangle 3"/>
          <p:cNvSpPr>
            <a:spLocks noGrp="1" noChangeArrowheads="1"/>
          </p:cNvSpPr>
          <p:nvPr>
            <p:ph type="body" idx="1"/>
          </p:nvPr>
        </p:nvSpPr>
        <p:spPr>
          <a:xfrm>
            <a:off x="762000" y="1633364"/>
            <a:ext cx="7924800" cy="3446636"/>
          </a:xfrm>
        </p:spPr>
        <p:txBody>
          <a:bodyPr/>
          <a:lstStyle/>
          <a:p>
            <a:pPr marL="0" indent="0" eaLnBrk="1" hangingPunct="1">
              <a:buNone/>
            </a:pPr>
            <a:r>
              <a:rPr lang="nb-NO" altLang="nb-NO" dirty="0" smtClean="0"/>
              <a:t> </a:t>
            </a:r>
          </a:p>
        </p:txBody>
      </p:sp>
      <p:pic>
        <p:nvPicPr>
          <p:cNvPr id="2" name="Picture 1"/>
          <p:cNvPicPr>
            <a:picLocks noChangeAspect="1"/>
          </p:cNvPicPr>
          <p:nvPr/>
        </p:nvPicPr>
        <p:blipFill>
          <a:blip r:embed="rId3"/>
          <a:stretch>
            <a:fillRect/>
          </a:stretch>
        </p:blipFill>
        <p:spPr>
          <a:xfrm>
            <a:off x="968102" y="777193"/>
            <a:ext cx="7492330" cy="4888249"/>
          </a:xfrm>
          <a:prstGeom prst="rect">
            <a:avLst/>
          </a:prstGeom>
        </p:spPr>
      </p:pic>
    </p:spTree>
    <p:extLst>
      <p:ext uri="{BB962C8B-B14F-4D97-AF65-F5344CB8AC3E}">
        <p14:creationId xmlns:p14="http://schemas.microsoft.com/office/powerpoint/2010/main" val="3619730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468850EB-2281-4C51-9D7D-0BA028A32D0B}" type="datetime1">
              <a:rPr lang="nb-NO" altLang="nb-NO" sz="700" smtClean="0">
                <a:solidFill>
                  <a:schemeClr val="bg2"/>
                </a:solidFill>
              </a:rPr>
              <a:pPr>
                <a:spcBef>
                  <a:spcPct val="0"/>
                </a:spcBef>
                <a:buFontTx/>
                <a:buNone/>
              </a:pPr>
              <a:t>02.06.2020</a:t>
            </a:fld>
            <a:endParaRPr lang="nb-NO" altLang="nb-NO" sz="700" smtClean="0">
              <a:solidFill>
                <a:schemeClr val="bg2"/>
              </a:solidFill>
            </a:endParaRP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7B776296-0F4F-4814-9538-601B5DFD035D}" type="slidenum">
              <a:rPr lang="en-US" altLang="nb-NO" sz="700" smtClean="0">
                <a:solidFill>
                  <a:schemeClr val="bg2"/>
                </a:solidFill>
              </a:rPr>
              <a:pPr>
                <a:spcBef>
                  <a:spcPct val="0"/>
                </a:spcBef>
                <a:buFontTx/>
                <a:buNone/>
              </a:pPr>
              <a:t>7</a:t>
            </a:fld>
            <a:endParaRPr lang="en-US" altLang="nb-NO" sz="700" smtClean="0">
              <a:solidFill>
                <a:schemeClr val="bg2"/>
              </a:solidFill>
            </a:endParaRPr>
          </a:p>
        </p:txBody>
      </p:sp>
      <p:sp>
        <p:nvSpPr>
          <p:cNvPr id="4100" name="Rectangle 2"/>
          <p:cNvSpPr>
            <a:spLocks noGrp="1" noChangeArrowheads="1"/>
          </p:cNvSpPr>
          <p:nvPr>
            <p:ph type="title"/>
          </p:nvPr>
        </p:nvSpPr>
        <p:spPr>
          <a:xfrm>
            <a:off x="695907" y="0"/>
            <a:ext cx="8037834" cy="954088"/>
          </a:xfrm>
        </p:spPr>
        <p:txBody>
          <a:bodyPr/>
          <a:lstStyle/>
          <a:p>
            <a:pPr eaLnBrk="1" hangingPunct="1"/>
            <a:r>
              <a:rPr lang="nb-NO" altLang="nb-NO" sz="2400" dirty="0" smtClean="0"/>
              <a:t>Sykefravær i prosent fordelt på enhet, kjønn. UiO-nivå</a:t>
            </a:r>
          </a:p>
        </p:txBody>
      </p:sp>
      <p:sp>
        <p:nvSpPr>
          <p:cNvPr id="4101" name="Rectangle 3"/>
          <p:cNvSpPr>
            <a:spLocks noGrp="1" noChangeArrowheads="1"/>
          </p:cNvSpPr>
          <p:nvPr>
            <p:ph type="body" idx="1"/>
          </p:nvPr>
        </p:nvSpPr>
        <p:spPr/>
        <p:txBody>
          <a:bodyPr/>
          <a:lstStyle/>
          <a:p>
            <a:pPr marL="0" indent="0" eaLnBrk="1" hangingPunct="1">
              <a:buNone/>
            </a:pPr>
            <a:r>
              <a:rPr lang="nb-NO" altLang="nb-NO" dirty="0" smtClean="0"/>
              <a:t> </a:t>
            </a:r>
          </a:p>
        </p:txBody>
      </p:sp>
      <p:pic>
        <p:nvPicPr>
          <p:cNvPr id="3" name="Picture 2"/>
          <p:cNvPicPr>
            <a:picLocks noChangeAspect="1"/>
          </p:cNvPicPr>
          <p:nvPr/>
        </p:nvPicPr>
        <p:blipFill>
          <a:blip r:embed="rId3"/>
          <a:stretch>
            <a:fillRect/>
          </a:stretch>
        </p:blipFill>
        <p:spPr>
          <a:xfrm>
            <a:off x="842512" y="686462"/>
            <a:ext cx="7175951" cy="4962092"/>
          </a:xfrm>
          <a:prstGeom prst="rect">
            <a:avLst/>
          </a:prstGeom>
        </p:spPr>
      </p:pic>
    </p:spTree>
    <p:extLst>
      <p:ext uri="{BB962C8B-B14F-4D97-AF65-F5344CB8AC3E}">
        <p14:creationId xmlns:p14="http://schemas.microsoft.com/office/powerpoint/2010/main" val="2687212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08025"/>
            <a:ext cx="8072065" cy="954088"/>
          </a:xfrm>
        </p:spPr>
        <p:txBody>
          <a:bodyPr/>
          <a:lstStyle/>
          <a:p>
            <a:r>
              <a:rPr lang="nb-NO" sz="2000" dirty="0"/>
              <a:t>Sykefraværsprosent ved Det medisinske fakultet </a:t>
            </a:r>
            <a:r>
              <a:rPr lang="nb-NO" sz="2000" dirty="0" smtClean="0"/>
              <a:t>2019</a:t>
            </a:r>
            <a:r>
              <a:rPr lang="nb-NO" sz="2000" dirty="0"/>
              <a:t/>
            </a:r>
            <a:br>
              <a:rPr lang="nb-NO" sz="2000" dirty="0"/>
            </a:br>
            <a:r>
              <a:rPr lang="nb-NO" sz="2000" dirty="0"/>
              <a:t>- </a:t>
            </a:r>
            <a:r>
              <a:rPr lang="nb-NO" sz="2000" dirty="0" smtClean="0"/>
              <a:t>Egenmeldt, legemeldt og totalt sykefravær </a:t>
            </a:r>
            <a:r>
              <a:rPr lang="nb-NO" sz="2000" dirty="0"/>
              <a:t>for kvinner og </a:t>
            </a:r>
            <a:r>
              <a:rPr lang="nb-NO" sz="2000" dirty="0" smtClean="0"/>
              <a:t>menn</a:t>
            </a:r>
            <a:endParaRPr lang="nb-NO" sz="2000"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02.06.2020</a:t>
            </a:fld>
            <a:endParaRPr lang="nb-NO" altLang="nb-NO"/>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8</a:t>
            </a:fld>
            <a:endParaRPr lang="en-US" altLang="nb-NO"/>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66541939"/>
              </p:ext>
            </p:extLst>
          </p:nvPr>
        </p:nvGraphicFramePr>
        <p:xfrm>
          <a:off x="762000" y="1651000"/>
          <a:ext cx="79248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7141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1800" dirty="0" smtClean="0"/>
              <a:t>Sykefraværsprosent ved fakultetets enheter i 2019</a:t>
            </a:r>
            <a:r>
              <a:rPr lang="nb-NO" sz="1800" dirty="0"/>
              <a:t/>
            </a:r>
            <a:br>
              <a:rPr lang="nb-NO" sz="1800" dirty="0"/>
            </a:br>
            <a:r>
              <a:rPr lang="nb-NO" sz="1800" dirty="0"/>
              <a:t>- </a:t>
            </a:r>
            <a:r>
              <a:rPr lang="nb-NO" sz="1800" dirty="0" smtClean="0"/>
              <a:t>sykefravær </a:t>
            </a:r>
            <a:r>
              <a:rPr lang="nb-NO" sz="1800" dirty="0"/>
              <a:t>for </a:t>
            </a:r>
            <a:r>
              <a:rPr lang="nb-NO" sz="1800" dirty="0" smtClean="0"/>
              <a:t>kvinner, menn, og totalt</a:t>
            </a:r>
            <a:endParaRPr lang="nb-NO" sz="1800"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02.06.2020</a:t>
            </a:fld>
            <a:endParaRPr lang="nb-NO" altLang="nb-NO"/>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9</a:t>
            </a:fld>
            <a:endParaRPr lang="en-US" altLang="nb-NO"/>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3918801"/>
              </p:ext>
            </p:extLst>
          </p:nvPr>
        </p:nvGraphicFramePr>
        <p:xfrm>
          <a:off x="762000" y="1651000"/>
          <a:ext cx="79248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7003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400" dirty="0" smtClean="0"/>
              <a:t>Sykefraværsprosent for fakultetets enheter </a:t>
            </a:r>
            <a:br>
              <a:rPr lang="nb-NO" sz="2400" dirty="0" smtClean="0"/>
            </a:br>
            <a:r>
              <a:rPr lang="nb-NO" sz="2400" dirty="0" smtClean="0"/>
              <a:t>2016-2019</a:t>
            </a:r>
            <a:endParaRPr lang="nb-NO" sz="2400"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02.06.2020</a:t>
            </a:fld>
            <a:endParaRPr lang="nb-NO" altLang="nb-NO"/>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10</a:t>
            </a:fld>
            <a:endParaRPr lang="en-US" altLang="nb-NO"/>
          </a:p>
        </p:txBody>
      </p:sp>
      <p:graphicFrame>
        <p:nvGraphicFramePr>
          <p:cNvPr id="6" name="Chart 5"/>
          <p:cNvGraphicFramePr>
            <a:graphicFrameLocks/>
          </p:cNvGraphicFramePr>
          <p:nvPr>
            <p:extLst>
              <p:ext uri="{D42A27DB-BD31-4B8C-83A1-F6EECF244321}">
                <p14:modId xmlns:p14="http://schemas.microsoft.com/office/powerpoint/2010/main" val="3209320686"/>
              </p:ext>
            </p:extLst>
          </p:nvPr>
        </p:nvGraphicFramePr>
        <p:xfrm>
          <a:off x="1187624" y="1921396"/>
          <a:ext cx="51816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75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UIONorsk16-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med-4</Template>
  <TotalTime>759</TotalTime>
  <Words>1000</Words>
  <Application>Microsoft Office PowerPoint</Application>
  <PresentationFormat>On-screen Show (16:10)</PresentationFormat>
  <Paragraphs>82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ヒラギノ角ゴ Pro W3</vt:lpstr>
      <vt:lpstr>UIONorsk16-10</vt:lpstr>
      <vt:lpstr>Sykefraværsstatistikk for Det medisinske fakultet 2019</vt:lpstr>
      <vt:lpstr>UiOs mål- og tiltaksplan for inkluderende arbeidsliv (IA) i perioden 2019-2022 (sept. 2019)</vt:lpstr>
      <vt:lpstr>Sykefraværsstatistikk</vt:lpstr>
      <vt:lpstr>Sykefravær ved UiO i 2019, fordelt på kjønn og varighet. Prosent</vt:lpstr>
      <vt:lpstr>Korttids- og langtidsfravær i 2019 fordelt på TA/VIT og kjønn i prosent.</vt:lpstr>
      <vt:lpstr>Sykefravær i prosent fordelt på enhet, kjønn. UiO-nivå</vt:lpstr>
      <vt:lpstr>Sykefraværsprosent ved Det medisinske fakultet 2019 - Egenmeldt, legemeldt og totalt sykefravær for kvinner og menn</vt:lpstr>
      <vt:lpstr>Sykefraværsprosent ved fakultetets enheter i 2019 - sykefravær for kvinner, menn, og totalt</vt:lpstr>
      <vt:lpstr>Sykefraværsprosent for fakultetets enheter  2016-2019</vt:lpstr>
      <vt:lpstr>Sykefravær totalt ved UiO – tall fra SSB 1.- 4. kvartal 2011-2019 (2018 med og uten korr.)</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Sykefraværsstatistikk for Det medisinske fakultet 2017</dc:title>
  <dc:creator>Elisabeth Olsen</dc:creator>
  <cp:lastModifiedBy>Elisabeth Olsen</cp:lastModifiedBy>
  <cp:revision>70</cp:revision>
  <dcterms:created xsi:type="dcterms:W3CDTF">2018-05-22T08:17:15Z</dcterms:created>
  <dcterms:modified xsi:type="dcterms:W3CDTF">2020-06-02T06:48:05Z</dcterms:modified>
</cp:coreProperties>
</file>