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48" r:id="rId1"/>
  </p:sldMasterIdLst>
  <p:notesMasterIdLst>
    <p:notesMasterId r:id="rId23"/>
  </p:notesMasterIdLst>
  <p:handoutMasterIdLst>
    <p:handoutMasterId r:id="rId24"/>
  </p:handoutMasterIdLst>
  <p:sldIdLst>
    <p:sldId id="256" r:id="rId2"/>
    <p:sldId id="258" r:id="rId3"/>
    <p:sldId id="263" r:id="rId4"/>
    <p:sldId id="308" r:id="rId5"/>
    <p:sldId id="316" r:id="rId6"/>
    <p:sldId id="301" r:id="rId7"/>
    <p:sldId id="261" r:id="rId8"/>
    <p:sldId id="294" r:id="rId9"/>
    <p:sldId id="293" r:id="rId10"/>
    <p:sldId id="303" r:id="rId11"/>
    <p:sldId id="314" r:id="rId12"/>
    <p:sldId id="268" r:id="rId13"/>
    <p:sldId id="295" r:id="rId14"/>
    <p:sldId id="296" r:id="rId15"/>
    <p:sldId id="297" r:id="rId16"/>
    <p:sldId id="298" r:id="rId17"/>
    <p:sldId id="287" r:id="rId18"/>
    <p:sldId id="323" r:id="rId19"/>
    <p:sldId id="320" r:id="rId20"/>
    <p:sldId id="318" r:id="rId21"/>
    <p:sldId id="315" r:id="rId22"/>
  </p:sldIdLst>
  <p:sldSz cx="10160000" cy="571500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747" userDrawn="1">
          <p15:clr>
            <a:srgbClr val="A4A3A4"/>
          </p15:clr>
        </p15:guide>
        <p15:guide id="3" pos="6080" userDrawn="1">
          <p15:clr>
            <a:srgbClr val="A4A3A4"/>
          </p15:clr>
        </p15:guide>
        <p15:guide id="4" pos="1120" userDrawn="1">
          <p15:clr>
            <a:srgbClr val="A4A3A4"/>
          </p15:clr>
        </p15:guide>
        <p15:guide id="5" pos="1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80660" autoAdjust="0"/>
  </p:normalViewPr>
  <p:slideViewPr>
    <p:cSldViewPr>
      <p:cViewPr varScale="1">
        <p:scale>
          <a:sx n="129" d="100"/>
          <a:sy n="129" d="100"/>
        </p:scale>
        <p:origin x="552" y="84"/>
      </p:cViewPr>
      <p:guideLst>
        <p:guide orient="horz" pos="1800"/>
        <p:guide pos="747"/>
        <p:guide pos="6080"/>
        <p:guide pos="1120"/>
        <p:guide pos="12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DC0D8-01B9-4950-B67D-243FC088118E}" type="doc">
      <dgm:prSet loTypeId="urn:microsoft.com/office/officeart/2005/8/layout/process1" loCatId="process" qsTypeId="urn:microsoft.com/office/officeart/2005/8/quickstyle/simple1" qsCatId="simple" csTypeId="urn:microsoft.com/office/officeart/2005/8/colors/accent2_3" csCatId="accent2" phldr="1"/>
      <dgm:spPr/>
    </dgm:pt>
    <dgm:pt modelId="{F52DBF1E-00CA-4E5D-BCD7-B61392F7FCB0}">
      <dgm:prSet phldrT="[Text]" custT="1"/>
      <dgm:spPr/>
      <dgm:t>
        <a:bodyPr/>
        <a:lstStyle/>
        <a:p>
          <a:endParaRPr lang="en-US" sz="1400" b="0" dirty="0" smtClean="0"/>
        </a:p>
        <a:p>
          <a:r>
            <a:rPr lang="en-US" sz="1400" b="0" dirty="0" smtClean="0"/>
            <a:t/>
          </a:r>
          <a:br>
            <a:rPr lang="en-US" sz="1400" b="0" dirty="0" smtClean="0"/>
          </a:br>
          <a:r>
            <a:rPr lang="en-US" sz="1400" b="0" dirty="0" err="1" smtClean="0"/>
            <a:t>Juni-september</a:t>
          </a:r>
          <a:endParaRPr lang="en-US" sz="1400" b="0" dirty="0" smtClean="0"/>
        </a:p>
        <a:p>
          <a:r>
            <a:rPr lang="en-US" sz="1050" dirty="0" smtClean="0"/>
            <a:t/>
          </a:r>
          <a:br>
            <a:rPr lang="en-US" sz="1050" dirty="0" smtClean="0"/>
          </a:br>
          <a:r>
            <a:rPr lang="en-US" sz="1050" dirty="0" err="1" smtClean="0"/>
            <a:t>Planlegging</a:t>
          </a:r>
          <a:r>
            <a:rPr lang="en-US" sz="1050" dirty="0" smtClean="0"/>
            <a:t> </a:t>
          </a:r>
          <a:br>
            <a:rPr lang="en-US" sz="1050" dirty="0" smtClean="0"/>
          </a:br>
          <a:r>
            <a:rPr lang="en-US" sz="1050" dirty="0" err="1" smtClean="0"/>
            <a:t>Bestille</a:t>
          </a:r>
          <a:r>
            <a:rPr lang="en-US" sz="1050" dirty="0" smtClean="0"/>
            <a:t> </a:t>
          </a:r>
          <a:r>
            <a:rPr lang="en-US" sz="1050" dirty="0" err="1" smtClean="0"/>
            <a:t>kurs</a:t>
          </a:r>
          <a:r>
            <a:rPr lang="en-US" sz="1050" dirty="0" smtClean="0"/>
            <a:t/>
          </a:r>
          <a:br>
            <a:rPr lang="en-US" sz="1050" dirty="0" smtClean="0"/>
          </a:br>
          <a:r>
            <a:rPr lang="en-US" sz="1050" dirty="0" err="1" smtClean="0"/>
            <a:t>Organisering</a:t>
          </a:r>
          <a:r>
            <a:rPr lang="en-US" sz="1050" dirty="0" smtClean="0"/>
            <a:t/>
          </a:r>
          <a:br>
            <a:rPr lang="en-US" sz="1050" dirty="0" smtClean="0"/>
          </a:br>
          <a:r>
            <a:rPr lang="en-US" sz="1050" dirty="0" err="1" smtClean="0"/>
            <a:t>Kommunikasjons</a:t>
          </a:r>
          <a:r>
            <a:rPr lang="en-US" sz="1050" dirty="0" smtClean="0"/>
            <a:t>-plan</a:t>
          </a:r>
          <a:endParaRPr lang="en-US" sz="1050" dirty="0"/>
        </a:p>
      </dgm:t>
    </dgm:pt>
    <dgm:pt modelId="{16868655-AB12-439B-8648-6EBEA5A5217B}" type="parTrans" cxnId="{F3382840-FB34-44F9-984D-5AC045DCBA47}">
      <dgm:prSet/>
      <dgm:spPr/>
      <dgm:t>
        <a:bodyPr/>
        <a:lstStyle/>
        <a:p>
          <a:endParaRPr lang="en-US"/>
        </a:p>
      </dgm:t>
    </dgm:pt>
    <dgm:pt modelId="{B447815F-89E2-44E4-A5FF-C924804AC3E5}" type="sibTrans" cxnId="{F3382840-FB34-44F9-984D-5AC045DCBA47}">
      <dgm:prSet/>
      <dgm:spPr/>
      <dgm:t>
        <a:bodyPr/>
        <a:lstStyle/>
        <a:p>
          <a:endParaRPr lang="en-US"/>
        </a:p>
      </dgm:t>
    </dgm:pt>
    <dgm:pt modelId="{574C891F-6E49-4485-A565-BADC56B242E2}">
      <dgm:prSet phldrT="[Text]" custT="1"/>
      <dgm:spPr/>
      <dgm:t>
        <a:bodyPr/>
        <a:lstStyle/>
        <a:p>
          <a:endParaRPr lang="en-US" sz="1400" b="0" dirty="0" smtClean="0"/>
        </a:p>
        <a:p>
          <a:r>
            <a:rPr lang="en-US" sz="1400" b="0" dirty="0" smtClean="0"/>
            <a:t/>
          </a:r>
          <a:br>
            <a:rPr lang="en-US" sz="1400" b="0" dirty="0" smtClean="0"/>
          </a:br>
          <a:r>
            <a:rPr lang="en-US" sz="1400" b="0" dirty="0" err="1" smtClean="0"/>
            <a:t>Oktober-januar</a:t>
          </a:r>
          <a:endParaRPr lang="en-US" sz="1400" b="0" dirty="0" smtClean="0"/>
        </a:p>
        <a:p>
          <a:endParaRPr lang="en-US" sz="1050" dirty="0" smtClean="0"/>
        </a:p>
        <a:p>
          <a:r>
            <a:rPr lang="en-US" sz="1050" dirty="0" err="1" smtClean="0"/>
            <a:t>Forberedelser</a:t>
          </a:r>
          <a:r>
            <a:rPr lang="en-US" sz="1050" dirty="0" smtClean="0"/>
            <a:t/>
          </a:r>
          <a:br>
            <a:rPr lang="en-US" sz="1050" dirty="0" smtClean="0"/>
          </a:br>
          <a:r>
            <a:rPr lang="en-US" sz="1050" dirty="0" err="1" smtClean="0"/>
            <a:t>Informasjon</a:t>
          </a:r>
          <a:r>
            <a:rPr lang="en-US" sz="1050" dirty="0" smtClean="0"/>
            <a:t> </a:t>
          </a:r>
          <a:r>
            <a:rPr lang="en-US" sz="1050" dirty="0" err="1" smtClean="0"/>
            <a:t>og</a:t>
          </a:r>
          <a:r>
            <a:rPr lang="en-US" sz="1050" dirty="0" smtClean="0"/>
            <a:t> </a:t>
          </a:r>
          <a:r>
            <a:rPr lang="en-US" sz="1050" dirty="0" err="1" smtClean="0"/>
            <a:t>motivasjon</a:t>
          </a:r>
          <a:r>
            <a:rPr lang="en-US" sz="1050" dirty="0" smtClean="0"/>
            <a:t/>
          </a:r>
          <a:br>
            <a:rPr lang="en-US" sz="1050" dirty="0" smtClean="0"/>
          </a:br>
          <a:r>
            <a:rPr lang="en-US" sz="1050" dirty="0" err="1" smtClean="0"/>
            <a:t>Leder</a:t>
          </a:r>
          <a:r>
            <a:rPr lang="en-US" sz="1050" dirty="0" smtClean="0"/>
            <a:t>-/ VO- </a:t>
          </a:r>
          <a:r>
            <a:rPr lang="en-US" sz="1050" dirty="0" err="1" smtClean="0"/>
            <a:t>opplæring</a:t>
          </a:r>
          <a:endParaRPr lang="en-US" sz="1050" dirty="0"/>
        </a:p>
      </dgm:t>
    </dgm:pt>
    <dgm:pt modelId="{1E753600-787D-4A27-9159-656DCB86480E}" type="parTrans" cxnId="{76952316-3F3F-4F5E-AAE1-5D4738F90641}">
      <dgm:prSet/>
      <dgm:spPr/>
      <dgm:t>
        <a:bodyPr/>
        <a:lstStyle/>
        <a:p>
          <a:endParaRPr lang="en-US"/>
        </a:p>
      </dgm:t>
    </dgm:pt>
    <dgm:pt modelId="{0842A274-D3AB-4843-B8BA-94631D0B5984}" type="sibTrans" cxnId="{76952316-3F3F-4F5E-AAE1-5D4738F90641}">
      <dgm:prSet/>
      <dgm:spPr/>
      <dgm:t>
        <a:bodyPr/>
        <a:lstStyle/>
        <a:p>
          <a:endParaRPr lang="en-US"/>
        </a:p>
      </dgm:t>
    </dgm:pt>
    <dgm:pt modelId="{D8CE2E77-8892-4A61-889E-B6FBDBC08B97}">
      <dgm:prSet phldrT="[Text]" custT="1"/>
      <dgm:spPr/>
      <dgm:t>
        <a:bodyPr/>
        <a:lstStyle/>
        <a:p>
          <a:r>
            <a:rPr lang="en-US" sz="1400" b="0" dirty="0" smtClean="0"/>
            <a:t/>
          </a:r>
          <a:br>
            <a:rPr lang="en-US" sz="1400" b="0" dirty="0" smtClean="0"/>
          </a:br>
          <a:r>
            <a:rPr lang="en-US" sz="1400" b="0" dirty="0" err="1" smtClean="0"/>
            <a:t>Februar</a:t>
          </a:r>
          <a:r>
            <a:rPr lang="en-US" sz="1400" b="0" dirty="0" smtClean="0"/>
            <a:t/>
          </a:r>
          <a:br>
            <a:rPr lang="en-US" sz="1400" b="0" dirty="0" smtClean="0"/>
          </a:br>
          <a:endParaRPr lang="en-US" sz="1400" b="0" dirty="0" smtClean="0"/>
        </a:p>
        <a:p>
          <a:r>
            <a:rPr lang="en-US" sz="1050" dirty="0" err="1" smtClean="0"/>
            <a:t>Utsendelse</a:t>
          </a:r>
          <a:r>
            <a:rPr lang="en-US" sz="1050" dirty="0" smtClean="0"/>
            <a:t> </a:t>
          </a:r>
          <a:r>
            <a:rPr lang="en-US" sz="1050" dirty="0" err="1" smtClean="0"/>
            <a:t>av</a:t>
          </a:r>
          <a:r>
            <a:rPr lang="en-US" sz="1050" dirty="0" smtClean="0"/>
            <a:t> </a:t>
          </a:r>
          <a:r>
            <a:rPr lang="en-US" sz="1050" dirty="0" err="1" smtClean="0"/>
            <a:t>spørreskjema</a:t>
          </a:r>
          <a:endParaRPr lang="en-US" sz="1050" dirty="0"/>
        </a:p>
      </dgm:t>
    </dgm:pt>
    <dgm:pt modelId="{696A5402-8E7A-4180-BABA-77629BFBF6C8}" type="parTrans" cxnId="{0C9DDA03-EF6F-438C-A8A1-7448AE644341}">
      <dgm:prSet/>
      <dgm:spPr/>
      <dgm:t>
        <a:bodyPr/>
        <a:lstStyle/>
        <a:p>
          <a:endParaRPr lang="en-US"/>
        </a:p>
      </dgm:t>
    </dgm:pt>
    <dgm:pt modelId="{660F5563-320C-4073-85D4-46A68481E33F}" type="sibTrans" cxnId="{0C9DDA03-EF6F-438C-A8A1-7448AE644341}">
      <dgm:prSet/>
      <dgm:spPr/>
      <dgm:t>
        <a:bodyPr/>
        <a:lstStyle/>
        <a:p>
          <a:endParaRPr lang="en-US"/>
        </a:p>
      </dgm:t>
    </dgm:pt>
    <dgm:pt modelId="{3BFAA884-8257-4F5D-89DD-C725E3D023B0}">
      <dgm:prSet custT="1"/>
      <dgm:spPr/>
      <dgm:t>
        <a:bodyPr/>
        <a:lstStyle/>
        <a:p>
          <a:endParaRPr lang="en-US" sz="1400" b="0" dirty="0" smtClean="0"/>
        </a:p>
        <a:p>
          <a:r>
            <a:rPr lang="en-US" sz="1400" b="0" dirty="0" smtClean="0"/>
            <a:t>Mars-</a:t>
          </a:r>
          <a:r>
            <a:rPr lang="en-US" sz="1400" b="0" dirty="0" err="1" smtClean="0"/>
            <a:t>mai</a:t>
          </a:r>
          <a:r>
            <a:rPr lang="en-US" sz="1400" b="0" dirty="0" smtClean="0"/>
            <a:t/>
          </a:r>
          <a:br>
            <a:rPr lang="en-US" sz="1400" b="0" dirty="0" smtClean="0"/>
          </a:br>
          <a:endParaRPr lang="en-US" sz="1400" b="0" dirty="0" smtClean="0"/>
        </a:p>
        <a:p>
          <a:r>
            <a:rPr lang="en-US" sz="1050" dirty="0" err="1" smtClean="0"/>
            <a:t>Kartleggingsmøter</a:t>
          </a:r>
          <a:r>
            <a:rPr lang="en-US" sz="1050" dirty="0" smtClean="0"/>
            <a:t/>
          </a:r>
          <a:br>
            <a:rPr lang="en-US" sz="1050" dirty="0" smtClean="0"/>
          </a:br>
          <a:r>
            <a:rPr lang="en-US" sz="1050" dirty="0" err="1" smtClean="0"/>
            <a:t>Tiltaksutvikling</a:t>
          </a:r>
          <a:endParaRPr lang="en-US" sz="1050" dirty="0"/>
        </a:p>
      </dgm:t>
    </dgm:pt>
    <dgm:pt modelId="{39580546-2A86-405B-AFE6-27E7739748FE}" type="parTrans" cxnId="{225B57E2-B241-442B-9855-D9602C1368D6}">
      <dgm:prSet/>
      <dgm:spPr/>
      <dgm:t>
        <a:bodyPr/>
        <a:lstStyle/>
        <a:p>
          <a:endParaRPr lang="en-US"/>
        </a:p>
      </dgm:t>
    </dgm:pt>
    <dgm:pt modelId="{99814E28-FF53-48C8-B1F7-41EA196AE2AF}" type="sibTrans" cxnId="{225B57E2-B241-442B-9855-D9602C1368D6}">
      <dgm:prSet/>
      <dgm:spPr/>
      <dgm:t>
        <a:bodyPr/>
        <a:lstStyle/>
        <a:p>
          <a:endParaRPr lang="en-US"/>
        </a:p>
      </dgm:t>
    </dgm:pt>
    <dgm:pt modelId="{C6A8C0BC-3EDC-4F49-A011-1176A44CA36A}">
      <dgm:prSet custT="1"/>
      <dgm:spPr/>
      <dgm:t>
        <a:bodyPr/>
        <a:lstStyle/>
        <a:p>
          <a:r>
            <a:rPr lang="en-US" sz="1400" b="0" dirty="0" smtClean="0"/>
            <a:t/>
          </a:r>
          <a:br>
            <a:rPr lang="en-US" sz="1400" b="0" dirty="0" smtClean="0"/>
          </a:br>
          <a:r>
            <a:rPr lang="en-US" sz="1400" b="0" dirty="0" err="1" smtClean="0"/>
            <a:t>Juni</a:t>
          </a:r>
          <a:r>
            <a:rPr lang="en-US" sz="1400" b="0" dirty="0" smtClean="0"/>
            <a:t/>
          </a:r>
          <a:br>
            <a:rPr lang="en-US" sz="1400" b="0" dirty="0" smtClean="0"/>
          </a:br>
          <a:endParaRPr lang="en-US" sz="1400" b="0" dirty="0" smtClean="0"/>
        </a:p>
        <a:p>
          <a:r>
            <a:rPr lang="en-US" sz="1050" dirty="0" err="1" smtClean="0"/>
            <a:t>Evaluering</a:t>
          </a:r>
          <a:r>
            <a:rPr lang="en-US" sz="1050" dirty="0" smtClean="0"/>
            <a:t> </a:t>
          </a:r>
          <a:r>
            <a:rPr lang="en-US" sz="1050" dirty="0" err="1" smtClean="0"/>
            <a:t>av</a:t>
          </a:r>
          <a:r>
            <a:rPr lang="en-US" sz="1050" dirty="0" smtClean="0"/>
            <a:t> </a:t>
          </a:r>
          <a:r>
            <a:rPr lang="en-US" sz="1050" dirty="0" err="1" smtClean="0"/>
            <a:t>prosessen</a:t>
          </a:r>
          <a:endParaRPr lang="en-US" sz="1050" dirty="0"/>
        </a:p>
      </dgm:t>
    </dgm:pt>
    <dgm:pt modelId="{F97C3FB0-2B3A-4E99-89BE-221513FBE7D5}" type="parTrans" cxnId="{0378069E-C1A0-4D30-9083-03977A3F649C}">
      <dgm:prSet/>
      <dgm:spPr/>
      <dgm:t>
        <a:bodyPr/>
        <a:lstStyle/>
        <a:p>
          <a:endParaRPr lang="en-US"/>
        </a:p>
      </dgm:t>
    </dgm:pt>
    <dgm:pt modelId="{B3B843C4-3FF7-4F0D-A6FD-95106C6618FC}" type="sibTrans" cxnId="{0378069E-C1A0-4D30-9083-03977A3F649C}">
      <dgm:prSet/>
      <dgm:spPr/>
      <dgm:t>
        <a:bodyPr/>
        <a:lstStyle/>
        <a:p>
          <a:endParaRPr lang="en-US"/>
        </a:p>
      </dgm:t>
    </dgm:pt>
    <dgm:pt modelId="{CA0547F1-F949-48E2-84FB-A658F0496F97}" type="pres">
      <dgm:prSet presAssocID="{388DC0D8-01B9-4950-B67D-243FC088118E}" presName="Name0" presStyleCnt="0">
        <dgm:presLayoutVars>
          <dgm:dir/>
          <dgm:resizeHandles val="exact"/>
        </dgm:presLayoutVars>
      </dgm:prSet>
      <dgm:spPr/>
    </dgm:pt>
    <dgm:pt modelId="{E61D31C3-BE8A-4E8F-9296-ED4E9DD1A3FB}" type="pres">
      <dgm:prSet presAssocID="{F52DBF1E-00CA-4E5D-BCD7-B61392F7FCB0}" presName="node" presStyleLbl="node1" presStyleIdx="0" presStyleCnt="5" custScaleX="130850" custScaleY="87061">
        <dgm:presLayoutVars>
          <dgm:bulletEnabled val="1"/>
        </dgm:presLayoutVars>
      </dgm:prSet>
      <dgm:spPr/>
      <dgm:t>
        <a:bodyPr/>
        <a:lstStyle/>
        <a:p>
          <a:endParaRPr lang="en-US"/>
        </a:p>
      </dgm:t>
    </dgm:pt>
    <dgm:pt modelId="{7AF7824E-04B6-4446-9F2A-07A05E10F497}" type="pres">
      <dgm:prSet presAssocID="{B447815F-89E2-44E4-A5FF-C924804AC3E5}" presName="sibTrans" presStyleLbl="sibTrans2D1" presStyleIdx="0" presStyleCnt="4"/>
      <dgm:spPr/>
      <dgm:t>
        <a:bodyPr/>
        <a:lstStyle/>
        <a:p>
          <a:endParaRPr lang="en-US"/>
        </a:p>
      </dgm:t>
    </dgm:pt>
    <dgm:pt modelId="{2D21FD4D-07AC-4180-92D1-053DCF14757B}" type="pres">
      <dgm:prSet presAssocID="{B447815F-89E2-44E4-A5FF-C924804AC3E5}" presName="connectorText" presStyleLbl="sibTrans2D1" presStyleIdx="0" presStyleCnt="4"/>
      <dgm:spPr/>
      <dgm:t>
        <a:bodyPr/>
        <a:lstStyle/>
        <a:p>
          <a:endParaRPr lang="en-US"/>
        </a:p>
      </dgm:t>
    </dgm:pt>
    <dgm:pt modelId="{98DF19AC-CB17-4444-8384-7DEAC73A5A40}" type="pres">
      <dgm:prSet presAssocID="{574C891F-6E49-4485-A565-BADC56B242E2}" presName="node" presStyleLbl="node1" presStyleIdx="1" presStyleCnt="5" custScaleX="144618" custScaleY="89406">
        <dgm:presLayoutVars>
          <dgm:bulletEnabled val="1"/>
        </dgm:presLayoutVars>
      </dgm:prSet>
      <dgm:spPr/>
      <dgm:t>
        <a:bodyPr/>
        <a:lstStyle/>
        <a:p>
          <a:endParaRPr lang="en-US"/>
        </a:p>
      </dgm:t>
    </dgm:pt>
    <dgm:pt modelId="{4F173A87-2C22-467E-AB25-9017BC41957E}" type="pres">
      <dgm:prSet presAssocID="{0842A274-D3AB-4843-B8BA-94631D0B5984}" presName="sibTrans" presStyleLbl="sibTrans2D1" presStyleIdx="1" presStyleCnt="4"/>
      <dgm:spPr/>
      <dgm:t>
        <a:bodyPr/>
        <a:lstStyle/>
        <a:p>
          <a:endParaRPr lang="en-US"/>
        </a:p>
      </dgm:t>
    </dgm:pt>
    <dgm:pt modelId="{BF68CEC7-4615-478B-8EDB-7650E7CB87A7}" type="pres">
      <dgm:prSet presAssocID="{0842A274-D3AB-4843-B8BA-94631D0B5984}" presName="connectorText" presStyleLbl="sibTrans2D1" presStyleIdx="1" presStyleCnt="4"/>
      <dgm:spPr/>
      <dgm:t>
        <a:bodyPr/>
        <a:lstStyle/>
        <a:p>
          <a:endParaRPr lang="en-US"/>
        </a:p>
      </dgm:t>
    </dgm:pt>
    <dgm:pt modelId="{744438BC-48B4-4459-A3B6-FF355B48AEA1}" type="pres">
      <dgm:prSet presAssocID="{D8CE2E77-8892-4A61-889E-B6FBDBC08B97}" presName="node" presStyleLbl="node1" presStyleIdx="2" presStyleCnt="5" custScaleX="133735" custScaleY="89478" custLinFactNeighborX="-9742" custLinFactNeighborY="36">
        <dgm:presLayoutVars>
          <dgm:bulletEnabled val="1"/>
        </dgm:presLayoutVars>
      </dgm:prSet>
      <dgm:spPr/>
      <dgm:t>
        <a:bodyPr/>
        <a:lstStyle/>
        <a:p>
          <a:endParaRPr lang="en-US"/>
        </a:p>
      </dgm:t>
    </dgm:pt>
    <dgm:pt modelId="{8A5986D6-F3FA-4916-BA55-0C8CDE10B8CA}" type="pres">
      <dgm:prSet presAssocID="{660F5563-320C-4073-85D4-46A68481E33F}" presName="sibTrans" presStyleLbl="sibTrans2D1" presStyleIdx="2" presStyleCnt="4"/>
      <dgm:spPr/>
      <dgm:t>
        <a:bodyPr/>
        <a:lstStyle/>
        <a:p>
          <a:endParaRPr lang="en-US"/>
        </a:p>
      </dgm:t>
    </dgm:pt>
    <dgm:pt modelId="{554A9CBD-E725-4625-8B5E-E0B37140B692}" type="pres">
      <dgm:prSet presAssocID="{660F5563-320C-4073-85D4-46A68481E33F}" presName="connectorText" presStyleLbl="sibTrans2D1" presStyleIdx="2" presStyleCnt="4"/>
      <dgm:spPr/>
      <dgm:t>
        <a:bodyPr/>
        <a:lstStyle/>
        <a:p>
          <a:endParaRPr lang="en-US"/>
        </a:p>
      </dgm:t>
    </dgm:pt>
    <dgm:pt modelId="{564B7008-B328-45AE-8D73-DCE1A39A7AF5}" type="pres">
      <dgm:prSet presAssocID="{3BFAA884-8257-4F5D-89DD-C725E3D023B0}" presName="node" presStyleLbl="node1" presStyleIdx="3" presStyleCnt="5" custScaleX="129399" custScaleY="89406">
        <dgm:presLayoutVars>
          <dgm:bulletEnabled val="1"/>
        </dgm:presLayoutVars>
      </dgm:prSet>
      <dgm:spPr/>
      <dgm:t>
        <a:bodyPr/>
        <a:lstStyle/>
        <a:p>
          <a:endParaRPr lang="en-US"/>
        </a:p>
      </dgm:t>
    </dgm:pt>
    <dgm:pt modelId="{7602B511-827D-4688-AC9D-954B7A05A07D}" type="pres">
      <dgm:prSet presAssocID="{99814E28-FF53-48C8-B1F7-41EA196AE2AF}" presName="sibTrans" presStyleLbl="sibTrans2D1" presStyleIdx="3" presStyleCnt="4"/>
      <dgm:spPr/>
      <dgm:t>
        <a:bodyPr/>
        <a:lstStyle/>
        <a:p>
          <a:endParaRPr lang="en-US"/>
        </a:p>
      </dgm:t>
    </dgm:pt>
    <dgm:pt modelId="{FCD82E18-365A-4145-89B4-BF32C4FD99B5}" type="pres">
      <dgm:prSet presAssocID="{99814E28-FF53-48C8-B1F7-41EA196AE2AF}" presName="connectorText" presStyleLbl="sibTrans2D1" presStyleIdx="3" presStyleCnt="4"/>
      <dgm:spPr/>
      <dgm:t>
        <a:bodyPr/>
        <a:lstStyle/>
        <a:p>
          <a:endParaRPr lang="en-US"/>
        </a:p>
      </dgm:t>
    </dgm:pt>
    <dgm:pt modelId="{A4A310FD-17B5-43DC-B303-98FC52D096F9}" type="pres">
      <dgm:prSet presAssocID="{C6A8C0BC-3EDC-4F49-A011-1176A44CA36A}" presName="node" presStyleLbl="node1" presStyleIdx="4" presStyleCnt="5" custScaleX="118901" custScaleY="84589">
        <dgm:presLayoutVars>
          <dgm:bulletEnabled val="1"/>
        </dgm:presLayoutVars>
      </dgm:prSet>
      <dgm:spPr/>
      <dgm:t>
        <a:bodyPr/>
        <a:lstStyle/>
        <a:p>
          <a:endParaRPr lang="en-US"/>
        </a:p>
      </dgm:t>
    </dgm:pt>
  </dgm:ptLst>
  <dgm:cxnLst>
    <dgm:cxn modelId="{0378069E-C1A0-4D30-9083-03977A3F649C}" srcId="{388DC0D8-01B9-4950-B67D-243FC088118E}" destId="{C6A8C0BC-3EDC-4F49-A011-1176A44CA36A}" srcOrd="4" destOrd="0" parTransId="{F97C3FB0-2B3A-4E99-89BE-221513FBE7D5}" sibTransId="{B3B843C4-3FF7-4F0D-A6FD-95106C6618FC}"/>
    <dgm:cxn modelId="{6C242FB1-E90B-4986-8D8C-26B241E7F026}" type="presOf" srcId="{660F5563-320C-4073-85D4-46A68481E33F}" destId="{554A9CBD-E725-4625-8B5E-E0B37140B692}" srcOrd="1" destOrd="0" presId="urn:microsoft.com/office/officeart/2005/8/layout/process1"/>
    <dgm:cxn modelId="{86B4F5CE-746B-41F2-9D9D-46767B2AEAA9}" type="presOf" srcId="{C6A8C0BC-3EDC-4F49-A011-1176A44CA36A}" destId="{A4A310FD-17B5-43DC-B303-98FC52D096F9}" srcOrd="0" destOrd="0" presId="urn:microsoft.com/office/officeart/2005/8/layout/process1"/>
    <dgm:cxn modelId="{0C9DDA03-EF6F-438C-A8A1-7448AE644341}" srcId="{388DC0D8-01B9-4950-B67D-243FC088118E}" destId="{D8CE2E77-8892-4A61-889E-B6FBDBC08B97}" srcOrd="2" destOrd="0" parTransId="{696A5402-8E7A-4180-BABA-77629BFBF6C8}" sibTransId="{660F5563-320C-4073-85D4-46A68481E33F}"/>
    <dgm:cxn modelId="{66133C3A-1680-4FA4-92FA-4956E0543CB2}" type="presOf" srcId="{388DC0D8-01B9-4950-B67D-243FC088118E}" destId="{CA0547F1-F949-48E2-84FB-A658F0496F97}" srcOrd="0" destOrd="0" presId="urn:microsoft.com/office/officeart/2005/8/layout/process1"/>
    <dgm:cxn modelId="{225B57E2-B241-442B-9855-D9602C1368D6}" srcId="{388DC0D8-01B9-4950-B67D-243FC088118E}" destId="{3BFAA884-8257-4F5D-89DD-C725E3D023B0}" srcOrd="3" destOrd="0" parTransId="{39580546-2A86-405B-AFE6-27E7739748FE}" sibTransId="{99814E28-FF53-48C8-B1F7-41EA196AE2AF}"/>
    <dgm:cxn modelId="{D206B9C1-BDA7-4B4D-9C48-9DA475AAD148}" type="presOf" srcId="{99814E28-FF53-48C8-B1F7-41EA196AE2AF}" destId="{7602B511-827D-4688-AC9D-954B7A05A07D}" srcOrd="0" destOrd="0" presId="urn:microsoft.com/office/officeart/2005/8/layout/process1"/>
    <dgm:cxn modelId="{814E2BDE-E139-472A-B9D2-20F77E0E8FFA}" type="presOf" srcId="{B447815F-89E2-44E4-A5FF-C924804AC3E5}" destId="{7AF7824E-04B6-4446-9F2A-07A05E10F497}" srcOrd="0" destOrd="0" presId="urn:microsoft.com/office/officeart/2005/8/layout/process1"/>
    <dgm:cxn modelId="{F173F4AC-A87F-487D-B84B-A48D3CE7FCD0}" type="presOf" srcId="{B447815F-89E2-44E4-A5FF-C924804AC3E5}" destId="{2D21FD4D-07AC-4180-92D1-053DCF14757B}" srcOrd="1" destOrd="0" presId="urn:microsoft.com/office/officeart/2005/8/layout/process1"/>
    <dgm:cxn modelId="{01B946F9-B526-4D3F-841A-30D55CA36C24}" type="presOf" srcId="{F52DBF1E-00CA-4E5D-BCD7-B61392F7FCB0}" destId="{E61D31C3-BE8A-4E8F-9296-ED4E9DD1A3FB}" srcOrd="0" destOrd="0" presId="urn:microsoft.com/office/officeart/2005/8/layout/process1"/>
    <dgm:cxn modelId="{F3382840-FB34-44F9-984D-5AC045DCBA47}" srcId="{388DC0D8-01B9-4950-B67D-243FC088118E}" destId="{F52DBF1E-00CA-4E5D-BCD7-B61392F7FCB0}" srcOrd="0" destOrd="0" parTransId="{16868655-AB12-439B-8648-6EBEA5A5217B}" sibTransId="{B447815F-89E2-44E4-A5FF-C924804AC3E5}"/>
    <dgm:cxn modelId="{AB81D412-30CD-4D47-9B54-A6D4A8CF5BF3}" type="presOf" srcId="{574C891F-6E49-4485-A565-BADC56B242E2}" destId="{98DF19AC-CB17-4444-8384-7DEAC73A5A40}" srcOrd="0" destOrd="0" presId="urn:microsoft.com/office/officeart/2005/8/layout/process1"/>
    <dgm:cxn modelId="{F5D97F03-596E-48E1-8539-92F012C87AEE}" type="presOf" srcId="{99814E28-FF53-48C8-B1F7-41EA196AE2AF}" destId="{FCD82E18-365A-4145-89B4-BF32C4FD99B5}" srcOrd="1" destOrd="0" presId="urn:microsoft.com/office/officeart/2005/8/layout/process1"/>
    <dgm:cxn modelId="{AE58A6C9-5F80-4627-8C40-F3E98EA34873}" type="presOf" srcId="{D8CE2E77-8892-4A61-889E-B6FBDBC08B97}" destId="{744438BC-48B4-4459-A3B6-FF355B48AEA1}" srcOrd="0" destOrd="0" presId="urn:microsoft.com/office/officeart/2005/8/layout/process1"/>
    <dgm:cxn modelId="{AB9E2F85-B491-48F9-86DD-86B76C9E8BE6}" type="presOf" srcId="{3BFAA884-8257-4F5D-89DD-C725E3D023B0}" destId="{564B7008-B328-45AE-8D73-DCE1A39A7AF5}" srcOrd="0" destOrd="0" presId="urn:microsoft.com/office/officeart/2005/8/layout/process1"/>
    <dgm:cxn modelId="{76952316-3F3F-4F5E-AAE1-5D4738F90641}" srcId="{388DC0D8-01B9-4950-B67D-243FC088118E}" destId="{574C891F-6E49-4485-A565-BADC56B242E2}" srcOrd="1" destOrd="0" parTransId="{1E753600-787D-4A27-9159-656DCB86480E}" sibTransId="{0842A274-D3AB-4843-B8BA-94631D0B5984}"/>
    <dgm:cxn modelId="{2A2324AD-641F-4610-AFE6-AF688D40E963}" type="presOf" srcId="{0842A274-D3AB-4843-B8BA-94631D0B5984}" destId="{BF68CEC7-4615-478B-8EDB-7650E7CB87A7}" srcOrd="1" destOrd="0" presId="urn:microsoft.com/office/officeart/2005/8/layout/process1"/>
    <dgm:cxn modelId="{22D8FF2A-7A62-4318-B6CC-7BC40C800244}" type="presOf" srcId="{660F5563-320C-4073-85D4-46A68481E33F}" destId="{8A5986D6-F3FA-4916-BA55-0C8CDE10B8CA}" srcOrd="0" destOrd="0" presId="urn:microsoft.com/office/officeart/2005/8/layout/process1"/>
    <dgm:cxn modelId="{C4EC8341-5326-489C-835F-253191651947}" type="presOf" srcId="{0842A274-D3AB-4843-B8BA-94631D0B5984}" destId="{4F173A87-2C22-467E-AB25-9017BC41957E}" srcOrd="0" destOrd="0" presId="urn:microsoft.com/office/officeart/2005/8/layout/process1"/>
    <dgm:cxn modelId="{8A7FD4BE-CCAB-4CD5-B51D-7279E49D75C3}" type="presParOf" srcId="{CA0547F1-F949-48E2-84FB-A658F0496F97}" destId="{E61D31C3-BE8A-4E8F-9296-ED4E9DD1A3FB}" srcOrd="0" destOrd="0" presId="urn:microsoft.com/office/officeart/2005/8/layout/process1"/>
    <dgm:cxn modelId="{AE1556C4-B046-4BFA-A534-0A9EFF9D2063}" type="presParOf" srcId="{CA0547F1-F949-48E2-84FB-A658F0496F97}" destId="{7AF7824E-04B6-4446-9F2A-07A05E10F497}" srcOrd="1" destOrd="0" presId="urn:microsoft.com/office/officeart/2005/8/layout/process1"/>
    <dgm:cxn modelId="{0A167872-9DA0-4BC9-AC2F-10F1AC1D462F}" type="presParOf" srcId="{7AF7824E-04B6-4446-9F2A-07A05E10F497}" destId="{2D21FD4D-07AC-4180-92D1-053DCF14757B}" srcOrd="0" destOrd="0" presId="urn:microsoft.com/office/officeart/2005/8/layout/process1"/>
    <dgm:cxn modelId="{B6FDEC2E-1C95-4C63-8843-BB9DD1CE7FAF}" type="presParOf" srcId="{CA0547F1-F949-48E2-84FB-A658F0496F97}" destId="{98DF19AC-CB17-4444-8384-7DEAC73A5A40}" srcOrd="2" destOrd="0" presId="urn:microsoft.com/office/officeart/2005/8/layout/process1"/>
    <dgm:cxn modelId="{417A9992-CF47-4537-B87C-F6D8E13EA90D}" type="presParOf" srcId="{CA0547F1-F949-48E2-84FB-A658F0496F97}" destId="{4F173A87-2C22-467E-AB25-9017BC41957E}" srcOrd="3" destOrd="0" presId="urn:microsoft.com/office/officeart/2005/8/layout/process1"/>
    <dgm:cxn modelId="{9031DE10-4D4A-4AF2-AD95-1C9242436069}" type="presParOf" srcId="{4F173A87-2C22-467E-AB25-9017BC41957E}" destId="{BF68CEC7-4615-478B-8EDB-7650E7CB87A7}" srcOrd="0" destOrd="0" presId="urn:microsoft.com/office/officeart/2005/8/layout/process1"/>
    <dgm:cxn modelId="{D7D2BE85-2204-429B-8FB6-8E2CE7CFE616}" type="presParOf" srcId="{CA0547F1-F949-48E2-84FB-A658F0496F97}" destId="{744438BC-48B4-4459-A3B6-FF355B48AEA1}" srcOrd="4" destOrd="0" presId="urn:microsoft.com/office/officeart/2005/8/layout/process1"/>
    <dgm:cxn modelId="{3C1B8916-DECA-4E06-86E8-C3FD853FA9F0}" type="presParOf" srcId="{CA0547F1-F949-48E2-84FB-A658F0496F97}" destId="{8A5986D6-F3FA-4916-BA55-0C8CDE10B8CA}" srcOrd="5" destOrd="0" presId="urn:microsoft.com/office/officeart/2005/8/layout/process1"/>
    <dgm:cxn modelId="{6DE488B1-9D9D-4FB8-934E-F52D8A7E72C7}" type="presParOf" srcId="{8A5986D6-F3FA-4916-BA55-0C8CDE10B8CA}" destId="{554A9CBD-E725-4625-8B5E-E0B37140B692}" srcOrd="0" destOrd="0" presId="urn:microsoft.com/office/officeart/2005/8/layout/process1"/>
    <dgm:cxn modelId="{D955A341-07B5-4EA8-8F57-56CA2852CBE5}" type="presParOf" srcId="{CA0547F1-F949-48E2-84FB-A658F0496F97}" destId="{564B7008-B328-45AE-8D73-DCE1A39A7AF5}" srcOrd="6" destOrd="0" presId="urn:microsoft.com/office/officeart/2005/8/layout/process1"/>
    <dgm:cxn modelId="{8884CA0F-B61F-4D08-81C7-FDDFF153535C}" type="presParOf" srcId="{CA0547F1-F949-48E2-84FB-A658F0496F97}" destId="{7602B511-827D-4688-AC9D-954B7A05A07D}" srcOrd="7" destOrd="0" presId="urn:microsoft.com/office/officeart/2005/8/layout/process1"/>
    <dgm:cxn modelId="{9F04DE6C-15FB-4069-A694-F6A05BB6872C}" type="presParOf" srcId="{7602B511-827D-4688-AC9D-954B7A05A07D}" destId="{FCD82E18-365A-4145-89B4-BF32C4FD99B5}" srcOrd="0" destOrd="0" presId="urn:microsoft.com/office/officeart/2005/8/layout/process1"/>
    <dgm:cxn modelId="{B8FEBABE-5A31-4B1D-A17B-5CB4675542D0}" type="presParOf" srcId="{CA0547F1-F949-48E2-84FB-A658F0496F97}" destId="{A4A310FD-17B5-43DC-B303-98FC52D096F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D31C3-BE8A-4E8F-9296-ED4E9DD1A3FB}">
      <dsp:nvSpPr>
        <dsp:cNvPr id="0" name=""/>
        <dsp:cNvSpPr/>
      </dsp:nvSpPr>
      <dsp:spPr>
        <a:xfrm>
          <a:off x="4765" y="919756"/>
          <a:ext cx="1448366" cy="1589486"/>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0" kern="1200" dirty="0" smtClean="0"/>
        </a:p>
        <a:p>
          <a:pPr lvl="0" algn="ctr" defTabSz="622300">
            <a:lnSpc>
              <a:spcPct val="90000"/>
            </a:lnSpc>
            <a:spcBef>
              <a:spcPct val="0"/>
            </a:spcBef>
            <a:spcAft>
              <a:spcPct val="35000"/>
            </a:spcAft>
          </a:pPr>
          <a:r>
            <a:rPr lang="en-US" sz="1400" b="0" kern="1200" dirty="0" smtClean="0"/>
            <a:t/>
          </a:r>
          <a:br>
            <a:rPr lang="en-US" sz="1400" b="0" kern="1200" dirty="0" smtClean="0"/>
          </a:br>
          <a:r>
            <a:rPr lang="en-US" sz="1400" b="0" kern="1200" dirty="0" err="1" smtClean="0"/>
            <a:t>Juni-september</a:t>
          </a:r>
          <a:endParaRPr lang="en-US" sz="1400" b="0" kern="1200" dirty="0" smtClean="0"/>
        </a:p>
        <a:p>
          <a:pPr lvl="0" algn="ctr" defTabSz="622300">
            <a:lnSpc>
              <a:spcPct val="90000"/>
            </a:lnSpc>
            <a:spcBef>
              <a:spcPct val="0"/>
            </a:spcBef>
            <a:spcAft>
              <a:spcPct val="35000"/>
            </a:spcAft>
          </a:pPr>
          <a:r>
            <a:rPr lang="en-US" sz="1050" kern="1200" dirty="0" smtClean="0"/>
            <a:t/>
          </a:r>
          <a:br>
            <a:rPr lang="en-US" sz="1050" kern="1200" dirty="0" smtClean="0"/>
          </a:br>
          <a:r>
            <a:rPr lang="en-US" sz="1050" kern="1200" dirty="0" err="1" smtClean="0"/>
            <a:t>Planlegging</a:t>
          </a:r>
          <a:r>
            <a:rPr lang="en-US" sz="1050" kern="1200" dirty="0" smtClean="0"/>
            <a:t> </a:t>
          </a:r>
          <a:br>
            <a:rPr lang="en-US" sz="1050" kern="1200" dirty="0" smtClean="0"/>
          </a:br>
          <a:r>
            <a:rPr lang="en-US" sz="1050" kern="1200" dirty="0" err="1" smtClean="0"/>
            <a:t>Bestille</a:t>
          </a:r>
          <a:r>
            <a:rPr lang="en-US" sz="1050" kern="1200" dirty="0" smtClean="0"/>
            <a:t> </a:t>
          </a:r>
          <a:r>
            <a:rPr lang="en-US" sz="1050" kern="1200" dirty="0" err="1" smtClean="0"/>
            <a:t>kurs</a:t>
          </a:r>
          <a:r>
            <a:rPr lang="en-US" sz="1050" kern="1200" dirty="0" smtClean="0"/>
            <a:t/>
          </a:r>
          <a:br>
            <a:rPr lang="en-US" sz="1050" kern="1200" dirty="0" smtClean="0"/>
          </a:br>
          <a:r>
            <a:rPr lang="en-US" sz="1050" kern="1200" dirty="0" err="1" smtClean="0"/>
            <a:t>Organisering</a:t>
          </a:r>
          <a:r>
            <a:rPr lang="en-US" sz="1050" kern="1200" dirty="0" smtClean="0"/>
            <a:t/>
          </a:r>
          <a:br>
            <a:rPr lang="en-US" sz="1050" kern="1200" dirty="0" smtClean="0"/>
          </a:br>
          <a:r>
            <a:rPr lang="en-US" sz="1050" kern="1200" dirty="0" err="1" smtClean="0"/>
            <a:t>Kommunikasjons</a:t>
          </a:r>
          <a:r>
            <a:rPr lang="en-US" sz="1050" kern="1200" dirty="0" smtClean="0"/>
            <a:t>-plan</a:t>
          </a:r>
          <a:endParaRPr lang="en-US" sz="1050" kern="1200" dirty="0"/>
        </a:p>
      </dsp:txBody>
      <dsp:txXfrm>
        <a:off x="47186" y="962177"/>
        <a:ext cx="1363524" cy="1504644"/>
      </dsp:txXfrm>
    </dsp:sp>
    <dsp:sp modelId="{7AF7824E-04B6-4446-9F2A-07A05E10F497}">
      <dsp:nvSpPr>
        <dsp:cNvPr id="0" name=""/>
        <dsp:cNvSpPr/>
      </dsp:nvSpPr>
      <dsp:spPr>
        <a:xfrm>
          <a:off x="1563821" y="1577245"/>
          <a:ext cx="234660" cy="27450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563821" y="1632147"/>
        <a:ext cx="164262" cy="164704"/>
      </dsp:txXfrm>
    </dsp:sp>
    <dsp:sp modelId="{98DF19AC-CB17-4444-8384-7DEAC73A5A40}">
      <dsp:nvSpPr>
        <dsp:cNvPr id="0" name=""/>
        <dsp:cNvSpPr/>
      </dsp:nvSpPr>
      <dsp:spPr>
        <a:xfrm>
          <a:off x="1895888" y="898350"/>
          <a:ext cx="1600763" cy="1632299"/>
        </a:xfrm>
        <a:prstGeom prst="roundRect">
          <a:avLst>
            <a:gd name="adj" fmla="val 10000"/>
          </a:avLst>
        </a:prstGeom>
        <a:solidFill>
          <a:schemeClr val="accent2">
            <a:shade val="80000"/>
            <a:hueOff val="0"/>
            <a:satOff val="-7005"/>
            <a:lumOff val="7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0" kern="1200" dirty="0" smtClean="0"/>
        </a:p>
        <a:p>
          <a:pPr lvl="0" algn="ctr" defTabSz="622300">
            <a:lnSpc>
              <a:spcPct val="90000"/>
            </a:lnSpc>
            <a:spcBef>
              <a:spcPct val="0"/>
            </a:spcBef>
            <a:spcAft>
              <a:spcPct val="35000"/>
            </a:spcAft>
          </a:pPr>
          <a:r>
            <a:rPr lang="en-US" sz="1400" b="0" kern="1200" dirty="0" smtClean="0"/>
            <a:t/>
          </a:r>
          <a:br>
            <a:rPr lang="en-US" sz="1400" b="0" kern="1200" dirty="0" smtClean="0"/>
          </a:br>
          <a:r>
            <a:rPr lang="en-US" sz="1400" b="0" kern="1200" dirty="0" err="1" smtClean="0"/>
            <a:t>Oktober-januar</a:t>
          </a:r>
          <a:endParaRPr lang="en-US" sz="1400" b="0" kern="1200" dirty="0" smtClean="0"/>
        </a:p>
        <a:p>
          <a:pPr lvl="0" algn="ctr" defTabSz="622300">
            <a:lnSpc>
              <a:spcPct val="90000"/>
            </a:lnSpc>
            <a:spcBef>
              <a:spcPct val="0"/>
            </a:spcBef>
            <a:spcAft>
              <a:spcPct val="35000"/>
            </a:spcAft>
          </a:pPr>
          <a:endParaRPr lang="en-US" sz="1050" kern="1200" dirty="0" smtClean="0"/>
        </a:p>
        <a:p>
          <a:pPr lvl="0" algn="ctr" defTabSz="622300">
            <a:lnSpc>
              <a:spcPct val="90000"/>
            </a:lnSpc>
            <a:spcBef>
              <a:spcPct val="0"/>
            </a:spcBef>
            <a:spcAft>
              <a:spcPct val="35000"/>
            </a:spcAft>
          </a:pPr>
          <a:r>
            <a:rPr lang="en-US" sz="1050" kern="1200" dirty="0" err="1" smtClean="0"/>
            <a:t>Forberedelser</a:t>
          </a:r>
          <a:r>
            <a:rPr lang="en-US" sz="1050" kern="1200" dirty="0" smtClean="0"/>
            <a:t/>
          </a:r>
          <a:br>
            <a:rPr lang="en-US" sz="1050" kern="1200" dirty="0" smtClean="0"/>
          </a:br>
          <a:r>
            <a:rPr lang="en-US" sz="1050" kern="1200" dirty="0" err="1" smtClean="0"/>
            <a:t>Informasjon</a:t>
          </a:r>
          <a:r>
            <a:rPr lang="en-US" sz="1050" kern="1200" dirty="0" smtClean="0"/>
            <a:t> </a:t>
          </a:r>
          <a:r>
            <a:rPr lang="en-US" sz="1050" kern="1200" dirty="0" err="1" smtClean="0"/>
            <a:t>og</a:t>
          </a:r>
          <a:r>
            <a:rPr lang="en-US" sz="1050" kern="1200" dirty="0" smtClean="0"/>
            <a:t> </a:t>
          </a:r>
          <a:r>
            <a:rPr lang="en-US" sz="1050" kern="1200" dirty="0" err="1" smtClean="0"/>
            <a:t>motivasjon</a:t>
          </a:r>
          <a:r>
            <a:rPr lang="en-US" sz="1050" kern="1200" dirty="0" smtClean="0"/>
            <a:t/>
          </a:r>
          <a:br>
            <a:rPr lang="en-US" sz="1050" kern="1200" dirty="0" smtClean="0"/>
          </a:br>
          <a:r>
            <a:rPr lang="en-US" sz="1050" kern="1200" dirty="0" err="1" smtClean="0"/>
            <a:t>Leder</a:t>
          </a:r>
          <a:r>
            <a:rPr lang="en-US" sz="1050" kern="1200" dirty="0" smtClean="0"/>
            <a:t>-/ VO- </a:t>
          </a:r>
          <a:r>
            <a:rPr lang="en-US" sz="1050" kern="1200" dirty="0" err="1" smtClean="0"/>
            <a:t>opplæring</a:t>
          </a:r>
          <a:endParaRPr lang="en-US" sz="1050" kern="1200" dirty="0"/>
        </a:p>
      </dsp:txBody>
      <dsp:txXfrm>
        <a:off x="1942773" y="945235"/>
        <a:ext cx="1506993" cy="1538529"/>
      </dsp:txXfrm>
    </dsp:sp>
    <dsp:sp modelId="{4F173A87-2C22-467E-AB25-9017BC41957E}">
      <dsp:nvSpPr>
        <dsp:cNvPr id="0" name=""/>
        <dsp:cNvSpPr/>
      </dsp:nvSpPr>
      <dsp:spPr>
        <a:xfrm rot="1165">
          <a:off x="3596558" y="1577586"/>
          <a:ext cx="211800" cy="274508"/>
        </a:xfrm>
        <a:prstGeom prst="rightArrow">
          <a:avLst>
            <a:gd name="adj1" fmla="val 60000"/>
            <a:gd name="adj2" fmla="val 50000"/>
          </a:avLst>
        </a:prstGeom>
        <a:solidFill>
          <a:schemeClr val="accent2">
            <a:shade val="90000"/>
            <a:hueOff val="0"/>
            <a:satOff val="-9217"/>
            <a:lumOff val="98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96558" y="1632477"/>
        <a:ext cx="148260" cy="164704"/>
      </dsp:txXfrm>
    </dsp:sp>
    <dsp:sp modelId="{744438BC-48B4-4459-A3B6-FF355B48AEA1}">
      <dsp:nvSpPr>
        <dsp:cNvPr id="0" name=""/>
        <dsp:cNvSpPr/>
      </dsp:nvSpPr>
      <dsp:spPr>
        <a:xfrm>
          <a:off x="3896275" y="898350"/>
          <a:ext cx="1480300" cy="1633613"/>
        </a:xfrm>
        <a:prstGeom prst="roundRect">
          <a:avLst>
            <a:gd name="adj" fmla="val 100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
          </a:r>
          <a:br>
            <a:rPr lang="en-US" sz="1400" b="0" kern="1200" dirty="0" smtClean="0"/>
          </a:br>
          <a:r>
            <a:rPr lang="en-US" sz="1400" b="0" kern="1200" dirty="0" err="1" smtClean="0"/>
            <a:t>Februar</a:t>
          </a:r>
          <a:r>
            <a:rPr lang="en-US" sz="1400" b="0" kern="1200" dirty="0" smtClean="0"/>
            <a:t/>
          </a:r>
          <a:br>
            <a:rPr lang="en-US" sz="1400" b="0" kern="1200" dirty="0" smtClean="0"/>
          </a:br>
          <a:endParaRPr lang="en-US" sz="1400" b="0" kern="1200" dirty="0" smtClean="0"/>
        </a:p>
        <a:p>
          <a:pPr lvl="0" algn="ctr" defTabSz="622300">
            <a:lnSpc>
              <a:spcPct val="90000"/>
            </a:lnSpc>
            <a:spcBef>
              <a:spcPct val="0"/>
            </a:spcBef>
            <a:spcAft>
              <a:spcPct val="35000"/>
            </a:spcAft>
          </a:pPr>
          <a:r>
            <a:rPr lang="en-US" sz="1050" kern="1200" dirty="0" err="1" smtClean="0"/>
            <a:t>Utsendelse</a:t>
          </a:r>
          <a:r>
            <a:rPr lang="en-US" sz="1050" kern="1200" dirty="0" smtClean="0"/>
            <a:t> </a:t>
          </a:r>
          <a:r>
            <a:rPr lang="en-US" sz="1050" kern="1200" dirty="0" err="1" smtClean="0"/>
            <a:t>av</a:t>
          </a:r>
          <a:r>
            <a:rPr lang="en-US" sz="1050" kern="1200" dirty="0" smtClean="0"/>
            <a:t> </a:t>
          </a:r>
          <a:r>
            <a:rPr lang="en-US" sz="1050" kern="1200" dirty="0" err="1" smtClean="0"/>
            <a:t>spørreskjema</a:t>
          </a:r>
          <a:endParaRPr lang="en-US" sz="1050" kern="1200" dirty="0"/>
        </a:p>
      </dsp:txBody>
      <dsp:txXfrm>
        <a:off x="3939632" y="941707"/>
        <a:ext cx="1393586" cy="1546899"/>
      </dsp:txXfrm>
    </dsp:sp>
    <dsp:sp modelId="{8A5986D6-F3FA-4916-BA55-0C8CDE10B8CA}">
      <dsp:nvSpPr>
        <dsp:cNvPr id="0" name=""/>
        <dsp:cNvSpPr/>
      </dsp:nvSpPr>
      <dsp:spPr>
        <a:xfrm rot="21598837">
          <a:off x="5498048" y="1577567"/>
          <a:ext cx="257521" cy="274508"/>
        </a:xfrm>
        <a:prstGeom prst="rightArrow">
          <a:avLst>
            <a:gd name="adj1" fmla="val 60000"/>
            <a:gd name="adj2" fmla="val 50000"/>
          </a:avLst>
        </a:prstGeom>
        <a:solidFill>
          <a:schemeClr val="accent2">
            <a:shade val="90000"/>
            <a:hueOff val="0"/>
            <a:satOff val="-18433"/>
            <a:lumOff val="197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98048" y="1632482"/>
        <a:ext cx="180265" cy="164704"/>
      </dsp:txXfrm>
    </dsp:sp>
    <dsp:sp modelId="{564B7008-B328-45AE-8D73-DCE1A39A7AF5}">
      <dsp:nvSpPr>
        <dsp:cNvPr id="0" name=""/>
        <dsp:cNvSpPr/>
      </dsp:nvSpPr>
      <dsp:spPr>
        <a:xfrm>
          <a:off x="5862465" y="898350"/>
          <a:ext cx="1432305" cy="1632299"/>
        </a:xfrm>
        <a:prstGeom prst="roundRect">
          <a:avLst>
            <a:gd name="adj" fmla="val 10000"/>
          </a:avLst>
        </a:prstGeom>
        <a:solidFill>
          <a:schemeClr val="accent2">
            <a:shade val="80000"/>
            <a:hueOff val="0"/>
            <a:satOff val="-21014"/>
            <a:lumOff val="238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0" kern="1200" dirty="0" smtClean="0"/>
        </a:p>
        <a:p>
          <a:pPr lvl="0" algn="ctr" defTabSz="622300">
            <a:lnSpc>
              <a:spcPct val="90000"/>
            </a:lnSpc>
            <a:spcBef>
              <a:spcPct val="0"/>
            </a:spcBef>
            <a:spcAft>
              <a:spcPct val="35000"/>
            </a:spcAft>
          </a:pPr>
          <a:r>
            <a:rPr lang="en-US" sz="1400" b="0" kern="1200" dirty="0" smtClean="0"/>
            <a:t>Mars-</a:t>
          </a:r>
          <a:r>
            <a:rPr lang="en-US" sz="1400" b="0" kern="1200" dirty="0" err="1" smtClean="0"/>
            <a:t>mai</a:t>
          </a:r>
          <a:r>
            <a:rPr lang="en-US" sz="1400" b="0" kern="1200" dirty="0" smtClean="0"/>
            <a:t/>
          </a:r>
          <a:br>
            <a:rPr lang="en-US" sz="1400" b="0" kern="1200" dirty="0" smtClean="0"/>
          </a:br>
          <a:endParaRPr lang="en-US" sz="1400" b="0" kern="1200" dirty="0" smtClean="0"/>
        </a:p>
        <a:p>
          <a:pPr lvl="0" algn="ctr" defTabSz="622300">
            <a:lnSpc>
              <a:spcPct val="90000"/>
            </a:lnSpc>
            <a:spcBef>
              <a:spcPct val="0"/>
            </a:spcBef>
            <a:spcAft>
              <a:spcPct val="35000"/>
            </a:spcAft>
          </a:pPr>
          <a:r>
            <a:rPr lang="en-US" sz="1050" kern="1200" dirty="0" err="1" smtClean="0"/>
            <a:t>Kartleggingsmøter</a:t>
          </a:r>
          <a:r>
            <a:rPr lang="en-US" sz="1050" kern="1200" dirty="0" smtClean="0"/>
            <a:t/>
          </a:r>
          <a:br>
            <a:rPr lang="en-US" sz="1050" kern="1200" dirty="0" smtClean="0"/>
          </a:br>
          <a:r>
            <a:rPr lang="en-US" sz="1050" kern="1200" dirty="0" err="1" smtClean="0"/>
            <a:t>Tiltaksutvikling</a:t>
          </a:r>
          <a:endParaRPr lang="en-US" sz="1050" kern="1200" dirty="0"/>
        </a:p>
      </dsp:txBody>
      <dsp:txXfrm>
        <a:off x="5904416" y="940301"/>
        <a:ext cx="1348403" cy="1548397"/>
      </dsp:txXfrm>
    </dsp:sp>
    <dsp:sp modelId="{7602B511-827D-4688-AC9D-954B7A05A07D}">
      <dsp:nvSpPr>
        <dsp:cNvPr id="0" name=""/>
        <dsp:cNvSpPr/>
      </dsp:nvSpPr>
      <dsp:spPr>
        <a:xfrm>
          <a:off x="7405460" y="1577245"/>
          <a:ext cx="234660" cy="274508"/>
        </a:xfrm>
        <a:prstGeom prst="righ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405460" y="1632147"/>
        <a:ext cx="164262" cy="164704"/>
      </dsp:txXfrm>
    </dsp:sp>
    <dsp:sp modelId="{A4A310FD-17B5-43DC-B303-98FC52D096F9}">
      <dsp:nvSpPr>
        <dsp:cNvPr id="0" name=""/>
        <dsp:cNvSpPr/>
      </dsp:nvSpPr>
      <dsp:spPr>
        <a:xfrm>
          <a:off x="7737528" y="942322"/>
          <a:ext cx="1316104" cy="1544354"/>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
          </a:r>
          <a:br>
            <a:rPr lang="en-US" sz="1400" b="0" kern="1200" dirty="0" smtClean="0"/>
          </a:br>
          <a:r>
            <a:rPr lang="en-US" sz="1400" b="0" kern="1200" dirty="0" err="1" smtClean="0"/>
            <a:t>Juni</a:t>
          </a:r>
          <a:r>
            <a:rPr lang="en-US" sz="1400" b="0" kern="1200" dirty="0" smtClean="0"/>
            <a:t/>
          </a:r>
          <a:br>
            <a:rPr lang="en-US" sz="1400" b="0" kern="1200" dirty="0" smtClean="0"/>
          </a:br>
          <a:endParaRPr lang="en-US" sz="1400" b="0" kern="1200" dirty="0" smtClean="0"/>
        </a:p>
        <a:p>
          <a:pPr lvl="0" algn="ctr" defTabSz="622300">
            <a:lnSpc>
              <a:spcPct val="90000"/>
            </a:lnSpc>
            <a:spcBef>
              <a:spcPct val="0"/>
            </a:spcBef>
            <a:spcAft>
              <a:spcPct val="35000"/>
            </a:spcAft>
          </a:pPr>
          <a:r>
            <a:rPr lang="en-US" sz="1050" kern="1200" dirty="0" err="1" smtClean="0"/>
            <a:t>Evaluering</a:t>
          </a:r>
          <a:r>
            <a:rPr lang="en-US" sz="1050" kern="1200" dirty="0" smtClean="0"/>
            <a:t> </a:t>
          </a:r>
          <a:r>
            <a:rPr lang="en-US" sz="1050" kern="1200" dirty="0" err="1" smtClean="0"/>
            <a:t>av</a:t>
          </a:r>
          <a:r>
            <a:rPr lang="en-US" sz="1050" kern="1200" dirty="0" smtClean="0"/>
            <a:t> </a:t>
          </a:r>
          <a:r>
            <a:rPr lang="en-US" sz="1050" kern="1200" dirty="0" err="1" smtClean="0"/>
            <a:t>prosessen</a:t>
          </a:r>
          <a:endParaRPr lang="en-US" sz="1050" kern="1200" dirty="0"/>
        </a:p>
      </dsp:txBody>
      <dsp:txXfrm>
        <a:off x="7776075" y="980869"/>
        <a:ext cx="1239010" cy="1467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007DD514-7330-45D0-BC44-DE9B5231FED5}" type="datetime1">
              <a:rPr lang="nb-NO" altLang="nb-NO"/>
              <a:pPr>
                <a:defRPr/>
              </a:pPr>
              <a:t>10.06.2021</a:t>
            </a:fld>
            <a:endParaRPr lang="nb-NO" alt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79DC6229-4AEE-4D56-9940-B8BFB8FBB6F4}" type="slidenum">
              <a:rPr lang="nb-NO" altLang="nb-NO"/>
              <a:pPr>
                <a:defRPr/>
              </a:pPr>
              <a:t>‹#›</a:t>
            </a:fld>
            <a:endParaRPr lang="nb-NO" altLang="nb-NO"/>
          </a:p>
        </p:txBody>
      </p:sp>
    </p:spTree>
    <p:extLst>
      <p:ext uri="{BB962C8B-B14F-4D97-AF65-F5344CB8AC3E}">
        <p14:creationId xmlns:p14="http://schemas.microsoft.com/office/powerpoint/2010/main" val="2508215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nb-NO" altLang="nb-NO"/>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1D21DDFD-C5B3-4FED-96F1-5713B359422B}" type="slidenum">
              <a:rPr lang="en-US" altLang="nb-NO"/>
              <a:pPr>
                <a:defRPr/>
              </a:pPr>
              <a:t>‹#›</a:t>
            </a:fld>
            <a:endParaRPr lang="en-US" altLang="nb-NO"/>
          </a:p>
        </p:txBody>
      </p:sp>
    </p:spTree>
    <p:extLst>
      <p:ext uri="{BB962C8B-B14F-4D97-AF65-F5344CB8AC3E}">
        <p14:creationId xmlns:p14="http://schemas.microsoft.com/office/powerpoint/2010/main" val="727810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unt-db.medisin.ntnu.no/ar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95E8E05E-0B3B-DC45-A447-8D65331DC10E}" type="slidenum">
              <a:rPr lang="en-US" smtClean="0"/>
              <a:pPr>
                <a:defRPr/>
              </a:pPr>
              <a:t>3</a:t>
            </a:fld>
            <a:endParaRPr lang="en-US"/>
          </a:p>
        </p:txBody>
      </p:sp>
    </p:spTree>
    <p:extLst>
      <p:ext uri="{BB962C8B-B14F-4D97-AF65-F5344CB8AC3E}">
        <p14:creationId xmlns:p14="http://schemas.microsoft.com/office/powerpoint/2010/main" val="48123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nb-NO" baseline="0" dirty="0" smtClean="0"/>
          </a:p>
          <a:p>
            <a:endParaRPr lang="nb-NO" dirty="0"/>
          </a:p>
        </p:txBody>
      </p:sp>
      <p:sp>
        <p:nvSpPr>
          <p:cNvPr id="4" name="Slide Number Placeholder 3"/>
          <p:cNvSpPr>
            <a:spLocks noGrp="1"/>
          </p:cNvSpPr>
          <p:nvPr>
            <p:ph type="sldNum" sz="quarter" idx="10"/>
          </p:nvPr>
        </p:nvSpPr>
        <p:spPr/>
        <p:txBody>
          <a:bodyPr/>
          <a:lstStyle/>
          <a:p>
            <a:pPr>
              <a:defRPr/>
            </a:pPr>
            <a:fld id="{1D21DDFD-C5B3-4FED-96F1-5713B359422B}" type="slidenum">
              <a:rPr lang="en-US" altLang="nb-NO" smtClean="0"/>
              <a:pPr>
                <a:defRPr/>
              </a:pPr>
              <a:t>21</a:t>
            </a:fld>
            <a:endParaRPr lang="en-US" altLang="nb-NO"/>
          </a:p>
        </p:txBody>
      </p:sp>
    </p:spTree>
    <p:extLst>
      <p:ext uri="{BB962C8B-B14F-4D97-AF65-F5344CB8AC3E}">
        <p14:creationId xmlns:p14="http://schemas.microsoft.com/office/powerpoint/2010/main" val="169689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1D21DDFD-C5B3-4FED-96F1-5713B359422B}" type="slidenum">
              <a:rPr lang="en-US" altLang="nb-NO" smtClean="0"/>
              <a:pPr>
                <a:defRPr/>
              </a:pPr>
              <a:t>4</a:t>
            </a:fld>
            <a:endParaRPr lang="en-US" altLang="nb-NO"/>
          </a:p>
        </p:txBody>
      </p:sp>
    </p:spTree>
    <p:extLst>
      <p:ext uri="{BB962C8B-B14F-4D97-AF65-F5344CB8AC3E}">
        <p14:creationId xmlns:p14="http://schemas.microsoft.com/office/powerpoint/2010/main" val="2340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Øvrige fakulteter på UiO gjennomfører hvert 2-3 år.</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Samlet gjennomføring er anbefalt ut</a:t>
            </a:r>
            <a:r>
              <a:rPr lang="nb-NO" baseline="0" dirty="0" smtClean="0"/>
              <a:t> fra å skape </a:t>
            </a:r>
            <a:r>
              <a:rPr lang="nb-NO" baseline="0" dirty="0" err="1" smtClean="0"/>
              <a:t>momentum</a:t>
            </a:r>
            <a:r>
              <a:rPr lang="nb-NO" baseline="0" dirty="0" smtClean="0"/>
              <a:t> i organisasjonen og fordi det er mer effektivt ved at informasjon og lederopplæring kan gjennomføres samlet i stedet for flere ganger i mindre grupper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baseline="0" dirty="0" smtClean="0"/>
              <a:t>Fast hyppighet – tilfredsstiller kravet i arbeidsmiljøloven om «systematisk arbeidsmiljøutvikling»</a:t>
            </a:r>
            <a:r>
              <a:rPr lang="nb-NO" sz="1000" b="1" noProof="0" dirty="0" smtClean="0"/>
              <a:t> Arbeidsmiljøloven § 1.3 stiller krav til systematisk helse-, miljø- og sikkerhetsarbeid</a:t>
            </a:r>
            <a:endParaRPr lang="nb-NO" dirty="0" smtClean="0"/>
          </a:p>
          <a:p>
            <a:endParaRPr lang="nb-N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000" dirty="0" smtClean="0"/>
              <a:t>Skulpturen </a:t>
            </a:r>
            <a:r>
              <a:rPr lang="nb-NO" sz="1000" b="0" dirty="0" smtClean="0"/>
              <a:t>"Studium (med fem figurer)" av Charlotte Gyllenhammar utenfor Domus </a:t>
            </a:r>
            <a:r>
              <a:rPr lang="nb-NO" sz="1000" b="0" dirty="0" err="1" smtClean="0"/>
              <a:t>Medica</a:t>
            </a:r>
            <a:r>
              <a:rPr lang="nb-NO" sz="1000" b="0" dirty="0" smtClean="0"/>
              <a:t>.</a:t>
            </a:r>
            <a:endParaRPr lang="nb-NO" dirty="0" smtClean="0"/>
          </a:p>
          <a:p>
            <a:r>
              <a:rPr lang="nb-NO" sz="1000" b="0" i="0" kern="1200" dirty="0" smtClean="0">
                <a:solidFill>
                  <a:schemeClr val="tx1"/>
                </a:solidFill>
                <a:effectLst/>
                <a:latin typeface="Arial" charset="0"/>
                <a:ea typeface="ヒラギノ角ゴ Pro W3" charset="-128"/>
                <a:cs typeface="ヒラギノ角ゴ Pro W3" charset="-128"/>
              </a:rPr>
              <a:t>Utenfor Rotunden, et bygg for undervisning, gruppeaktiviteter og studentliv, er den andre skulpturgruppen plassert. Her møter vi fem barn som sitter i en sirkel, som om de er oppslukt i intens lek. Måten de sitter på bringer tankene hen på barnlig undring og </a:t>
            </a:r>
            <a:r>
              <a:rPr lang="nb-NO" sz="1000" b="0" i="0" kern="1200" dirty="0" err="1" smtClean="0">
                <a:solidFill>
                  <a:schemeClr val="tx1"/>
                </a:solidFill>
                <a:effectLst/>
                <a:latin typeface="Arial" charset="0"/>
                <a:ea typeface="ヒラギノ角ゴ Pro W3" charset="-128"/>
                <a:cs typeface="ヒラギノ角ゴ Pro W3" charset="-128"/>
              </a:rPr>
              <a:t>utforskerstrang</a:t>
            </a:r>
            <a:r>
              <a:rPr lang="nb-NO" sz="1000" b="0" i="0" kern="1200" dirty="0" smtClean="0">
                <a:solidFill>
                  <a:schemeClr val="tx1"/>
                </a:solidFill>
                <a:effectLst/>
                <a:latin typeface="Arial" charset="0"/>
                <a:ea typeface="ヒラギノ角ゴ Pro W3" charset="-128"/>
                <a:cs typeface="ヒラギノ角ゴ Pro W3" charset="-128"/>
              </a:rPr>
              <a:t>, men også til en aldersuavhengig, menneskelig tilbøyelighet til meditativ konsentrasjon.</a:t>
            </a:r>
            <a:endParaRPr lang="nb-NO" dirty="0"/>
          </a:p>
        </p:txBody>
      </p:sp>
      <p:sp>
        <p:nvSpPr>
          <p:cNvPr id="4" name="Slide Number Placeholder 3"/>
          <p:cNvSpPr>
            <a:spLocks noGrp="1"/>
          </p:cNvSpPr>
          <p:nvPr>
            <p:ph type="sldNum" sz="quarter" idx="10"/>
          </p:nvPr>
        </p:nvSpPr>
        <p:spPr/>
        <p:txBody>
          <a:bodyPr/>
          <a:lstStyle/>
          <a:p>
            <a:pPr>
              <a:defRPr/>
            </a:pPr>
            <a:fld id="{1D21DDFD-C5B3-4FED-96F1-5713B359422B}" type="slidenum">
              <a:rPr lang="en-US" altLang="nb-NO" smtClean="0"/>
              <a:pPr>
                <a:defRPr/>
              </a:pPr>
              <a:t>5</a:t>
            </a:fld>
            <a:endParaRPr lang="en-US" altLang="nb-NO"/>
          </a:p>
        </p:txBody>
      </p:sp>
    </p:spTree>
    <p:extLst>
      <p:ext uri="{BB962C8B-B14F-4D97-AF65-F5344CB8AC3E}">
        <p14:creationId xmlns:p14="http://schemas.microsoft.com/office/powerpoint/2010/main" val="242443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000" b="0" i="0" kern="1200" dirty="0" smtClean="0">
                <a:solidFill>
                  <a:schemeClr val="tx1"/>
                </a:solidFill>
                <a:effectLst/>
                <a:latin typeface="Arial" charset="0"/>
                <a:ea typeface="ヒラギノ角ゴ Pro W3" charset="-128"/>
                <a:cs typeface="ヒラギノ角ゴ Pro W3" charset="-128"/>
              </a:rPr>
              <a:t>Instituttleder ved Institutt for klinisk medisin, professor Ivar Gladhaug og assistentlege Åsmund </a:t>
            </a:r>
            <a:r>
              <a:rPr lang="nb-NO" sz="1000" b="0" i="0" kern="1200" dirty="0" err="1" smtClean="0">
                <a:solidFill>
                  <a:schemeClr val="tx1"/>
                </a:solidFill>
                <a:effectLst/>
                <a:latin typeface="Arial" charset="0"/>
                <a:ea typeface="ヒラギノ角ゴ Pro W3" charset="-128"/>
                <a:cs typeface="ヒラギノ角ゴ Pro W3" charset="-128"/>
              </a:rPr>
              <a:t>Fretland</a:t>
            </a:r>
            <a:r>
              <a:rPr lang="nb-NO" sz="1000" b="0" i="0" kern="1200" dirty="0" smtClean="0">
                <a:solidFill>
                  <a:schemeClr val="tx1"/>
                </a:solidFill>
                <a:effectLst/>
                <a:latin typeface="Arial" charset="0"/>
                <a:ea typeface="ヒラギノ角ゴ Pro W3" charset="-128"/>
                <a:cs typeface="ヒラギノ角ゴ Pro W3" charset="-128"/>
              </a:rPr>
              <a:t> fjerner en del av leveren på en pasient med leverkreft. </a:t>
            </a:r>
          </a:p>
          <a:p>
            <a:endParaRPr lang="nb-NO" sz="1200" b="1" baseline="0" noProof="0" dirty="0" smtClean="0"/>
          </a:p>
          <a:p>
            <a:r>
              <a:rPr lang="nb-NO" sz="1200" b="1" noProof="0" dirty="0" smtClean="0"/>
              <a:t>Arbeidsmiljøloven § 1.1 «Lovens formål</a:t>
            </a:r>
            <a:r>
              <a:rPr lang="nb-NO" sz="1200" noProof="0" dirty="0" smtClean="0"/>
              <a:t> er å sikre et arbeidsmiljø som gir grunnlag for en helsefremmende og meningsfylt arbeidssituasjon, som gir full trygghet mot fysiske og psykiske skadevirkninger, og med en velferdsmessig standard som til enhver tid er i samsvar med den teknologiske og sosiale utviklingen i samfunnet.»</a:t>
            </a:r>
          </a:p>
          <a:p>
            <a:r>
              <a:rPr lang="nb-NO" sz="1200" b="1" noProof="0" dirty="0" smtClean="0"/>
              <a:t>Arbeidsmiljøloven § 1.3 stiller krav til systematisk helse-, miljø- og sikkerhetsarbeid</a:t>
            </a:r>
            <a:r>
              <a:rPr lang="nb-NO" sz="1200" noProof="0" dirty="0" smtClean="0"/>
              <a:t>. Det innebærer bl.a. at arbeidsgiver skal: «kartlegge farer og problemer og på denne bakgrunn vurdere risikoforholdene i virksomheten, utarbeide planer og iverksette tiltak for å reduser risiko». </a:t>
            </a:r>
          </a:p>
          <a:p>
            <a:pPr marL="380985" indent="-380985">
              <a:buFont typeface="+mj-lt"/>
              <a:buAutoNum type="arabicPeriod"/>
            </a:pPr>
            <a:r>
              <a:rPr lang="nb-NO" sz="1000" kern="0" dirty="0" smtClean="0">
                <a:solidFill>
                  <a:schemeClr val="bg1"/>
                </a:solidFill>
              </a:rPr>
              <a:t>Fordi vi </a:t>
            </a:r>
            <a:r>
              <a:rPr lang="nb-NO" sz="1000" b="1" i="1" kern="0" dirty="0" smtClean="0">
                <a:solidFill>
                  <a:schemeClr val="bg1"/>
                </a:solidFill>
              </a:rPr>
              <a:t>må</a:t>
            </a:r>
            <a:r>
              <a:rPr lang="nb-NO" sz="1000" kern="0" dirty="0" smtClean="0">
                <a:solidFill>
                  <a:schemeClr val="bg1"/>
                </a:solidFill>
              </a:rPr>
              <a:t> det -  i </a:t>
            </a:r>
            <a:r>
              <a:rPr lang="nb-NO" sz="1000" kern="0" dirty="0" err="1" smtClean="0">
                <a:solidFill>
                  <a:schemeClr val="bg1"/>
                </a:solidFill>
              </a:rPr>
              <a:t>hht</a:t>
            </a:r>
            <a:r>
              <a:rPr lang="nb-NO" sz="1000" kern="0" dirty="0" smtClean="0">
                <a:solidFill>
                  <a:schemeClr val="bg1"/>
                </a:solidFill>
              </a:rPr>
              <a:t>. lov og avtaleverk (juridiske argumenter)</a:t>
            </a:r>
          </a:p>
          <a:p>
            <a:pPr marL="380985" indent="-380985">
              <a:buFont typeface="+mj-lt"/>
              <a:buAutoNum type="arabicPeriod"/>
            </a:pPr>
            <a:r>
              <a:rPr lang="nb-NO" sz="1000" kern="0" dirty="0" smtClean="0">
                <a:solidFill>
                  <a:schemeClr val="bg1"/>
                </a:solidFill>
              </a:rPr>
              <a:t>Fordi vi </a:t>
            </a:r>
            <a:r>
              <a:rPr lang="nb-NO" sz="1000" b="1" i="1" kern="0" dirty="0" smtClean="0">
                <a:solidFill>
                  <a:schemeClr val="bg1"/>
                </a:solidFill>
              </a:rPr>
              <a:t>bør</a:t>
            </a:r>
            <a:r>
              <a:rPr lang="nb-NO" sz="1000" kern="0" dirty="0" smtClean="0">
                <a:solidFill>
                  <a:schemeClr val="bg1"/>
                </a:solidFill>
              </a:rPr>
              <a:t> det –for å forebygge og redusere sykdom (moralske argumenter)</a:t>
            </a:r>
          </a:p>
          <a:p>
            <a:pPr marL="380985" indent="-380985">
              <a:buFont typeface="+mj-lt"/>
              <a:buAutoNum type="arabicPeriod"/>
            </a:pPr>
            <a:r>
              <a:rPr lang="nb-NO" sz="1000" kern="0" dirty="0" smtClean="0">
                <a:solidFill>
                  <a:schemeClr val="bg1"/>
                </a:solidFill>
              </a:rPr>
              <a:t>Fordi det er </a:t>
            </a:r>
            <a:r>
              <a:rPr lang="nb-NO" sz="1000" b="1" i="1" kern="0" dirty="0" smtClean="0">
                <a:solidFill>
                  <a:schemeClr val="bg1"/>
                </a:solidFill>
              </a:rPr>
              <a:t>nyttig</a:t>
            </a:r>
            <a:r>
              <a:rPr lang="nb-NO" sz="1000" kern="0" dirty="0" smtClean="0">
                <a:solidFill>
                  <a:schemeClr val="bg1"/>
                </a:solidFill>
              </a:rPr>
              <a:t> – for å realisere organisasjonens mål (strategiske argumenter)</a:t>
            </a:r>
          </a:p>
          <a:p>
            <a:pPr marL="0" indent="0" algn="r">
              <a:buNone/>
            </a:pPr>
            <a:r>
              <a:rPr lang="nb-NO" sz="900" i="1" kern="0" dirty="0" smtClean="0">
                <a:solidFill>
                  <a:schemeClr val="bg1"/>
                </a:solidFill>
              </a:rPr>
              <a:t>(Hoff og Lone, 2014)</a:t>
            </a:r>
            <a:endParaRPr lang="nb-NO" sz="1400" i="1" kern="0" dirty="0" smtClean="0">
              <a:solidFill>
                <a:schemeClr val="bg1"/>
              </a:solidFill>
            </a:endParaRPr>
          </a:p>
          <a:p>
            <a:endParaRPr lang="nb-NO" dirty="0"/>
          </a:p>
        </p:txBody>
      </p:sp>
      <p:sp>
        <p:nvSpPr>
          <p:cNvPr id="4" name="Slide Number Placeholder 3"/>
          <p:cNvSpPr>
            <a:spLocks noGrp="1"/>
          </p:cNvSpPr>
          <p:nvPr>
            <p:ph type="sldNum" sz="quarter" idx="10"/>
          </p:nvPr>
        </p:nvSpPr>
        <p:spPr/>
        <p:txBody>
          <a:bodyPr/>
          <a:lstStyle/>
          <a:p>
            <a:pPr>
              <a:defRPr/>
            </a:pPr>
            <a:fld id="{95E8E05E-0B3B-DC45-A447-8D65331DC10E}" type="slidenum">
              <a:rPr lang="en-US" smtClean="0"/>
              <a:pPr>
                <a:defRPr/>
              </a:pPr>
              <a:t>8</a:t>
            </a:fld>
            <a:endParaRPr lang="en-US"/>
          </a:p>
        </p:txBody>
      </p:sp>
    </p:spTree>
    <p:extLst>
      <p:ext uri="{BB962C8B-B14F-4D97-AF65-F5344CB8AC3E}">
        <p14:creationId xmlns:p14="http://schemas.microsoft.com/office/powerpoint/2010/main" val="134544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noProof="0" dirty="0" smtClean="0"/>
              <a:t>Viktig at resultatet</a:t>
            </a:r>
            <a:r>
              <a:rPr lang="nb-NO" sz="1200" b="0" baseline="0" noProof="0" dirty="0" smtClean="0"/>
              <a:t> ikke er rapporten fra spørreundersøkelsen, men tiltakene og det man utfører av handlinger for å bevare eller forbedre miljøet.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noProof="0" dirty="0" smtClean="0"/>
              <a:t>Spørreundersøkelsen er et ledd i en prosess (Ikke bare en måling) Det en 3-årig prosess, som gjentar seg.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dirty="0" smtClean="0"/>
              <a:t>Et godt lederverktøy for konstruktiv dialog i fredstid – og iverksette treffsikre tiltak i fredstid – slik at man sikrer at man bevarer det som fungerer godt, og unngår uforsvarlige arbeidsmiljø.</a:t>
            </a:r>
          </a:p>
        </p:txBody>
      </p:sp>
      <p:sp>
        <p:nvSpPr>
          <p:cNvPr id="4" name="Slide Number Placeholder 3"/>
          <p:cNvSpPr>
            <a:spLocks noGrp="1"/>
          </p:cNvSpPr>
          <p:nvPr>
            <p:ph type="sldNum" sz="quarter" idx="5"/>
          </p:nvPr>
        </p:nvSpPr>
        <p:spPr/>
        <p:txBody>
          <a:bodyPr/>
          <a:lstStyle/>
          <a:p>
            <a:fld id="{C0DBECE5-E5E3-4DB3-9924-2CD8DA90F849}" type="slidenum">
              <a:rPr lang="nb-NO"/>
              <a:t>9</a:t>
            </a:fld>
            <a:endParaRPr lang="nb-NO"/>
          </a:p>
        </p:txBody>
      </p:sp>
    </p:spTree>
    <p:extLst>
      <p:ext uri="{BB962C8B-B14F-4D97-AF65-F5344CB8AC3E}">
        <p14:creationId xmlns:p14="http://schemas.microsoft.com/office/powerpoint/2010/main" val="137572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1B61D41-CBCE-4876-A67C-2EC87BB9A040}" type="slidenum">
              <a:rPr lang="nb-NO" smtClean="0"/>
              <a:t>10</a:t>
            </a:fld>
            <a:endParaRPr lang="nb-NO"/>
          </a:p>
        </p:txBody>
      </p:sp>
    </p:spTree>
    <p:extLst>
      <p:ext uri="{BB962C8B-B14F-4D97-AF65-F5344CB8AC3E}">
        <p14:creationId xmlns:p14="http://schemas.microsoft.com/office/powerpoint/2010/main" val="70465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000" b="0" i="0" kern="1200" dirty="0" smtClean="0">
                <a:solidFill>
                  <a:schemeClr val="tx1"/>
                </a:solidFill>
                <a:effectLst/>
                <a:latin typeface="Arial" charset="0"/>
                <a:ea typeface="ヒラギノ角ゴ Pro W3" charset="-128"/>
                <a:cs typeface="ヒラギノ角ゴ Pro W3" charset="-128"/>
              </a:rPr>
              <a:t>NY TYPE VAKSINE: Gunnveig Grødeland og Bjarne</a:t>
            </a:r>
            <a:r>
              <a:rPr lang="nb-NO" dirty="0" smtClean="0"/>
              <a:t/>
            </a:r>
            <a:br>
              <a:rPr lang="nb-NO" dirty="0" smtClean="0"/>
            </a:br>
            <a:r>
              <a:rPr lang="nb-NO" sz="1000" b="0" i="0" kern="1200" dirty="0" smtClean="0">
                <a:solidFill>
                  <a:schemeClr val="tx1"/>
                </a:solidFill>
                <a:effectLst/>
                <a:latin typeface="Arial" charset="0"/>
                <a:ea typeface="ヒラギノ角ゴ Pro W3" charset="-128"/>
                <a:cs typeface="ヒラギノ角ゴ Pro W3" charset="-128"/>
              </a:rPr>
              <a:t>Bogen er to av forskerne på</a:t>
            </a:r>
            <a:r>
              <a:rPr lang="nb-NO" dirty="0" smtClean="0"/>
              <a:t/>
            </a:r>
            <a:br>
              <a:rPr lang="nb-NO" dirty="0" smtClean="0"/>
            </a:br>
            <a:r>
              <a:rPr lang="nb-NO" sz="1000" b="0" i="0" kern="1200" dirty="0" smtClean="0">
                <a:solidFill>
                  <a:schemeClr val="tx1"/>
                </a:solidFill>
                <a:effectLst/>
                <a:latin typeface="Arial" charset="0"/>
                <a:ea typeface="ヒラギノ角ゴ Pro W3" charset="-128"/>
                <a:cs typeface="ヒラギノ角ゴ Pro W3" charset="-128"/>
              </a:rPr>
              <a:t>Institutt for klinisk medisin</a:t>
            </a:r>
            <a:r>
              <a:rPr lang="nb-NO" dirty="0" smtClean="0"/>
              <a:t/>
            </a:r>
            <a:br>
              <a:rPr lang="nb-NO" dirty="0" smtClean="0"/>
            </a:br>
            <a:r>
              <a:rPr lang="nb-NO" sz="1000" b="0" i="0" kern="1200" dirty="0" smtClean="0">
                <a:solidFill>
                  <a:schemeClr val="tx1"/>
                </a:solidFill>
                <a:effectLst/>
                <a:latin typeface="Arial" charset="0"/>
                <a:ea typeface="ヒラギノ角ゴ Pro W3" charset="-128"/>
                <a:cs typeface="ヒラギノ角ゴ Pro W3" charset="-128"/>
              </a:rPr>
              <a:t>som har utviklet en helt ny</a:t>
            </a:r>
            <a:r>
              <a:rPr lang="nb-NO" dirty="0" smtClean="0"/>
              <a:t/>
            </a:r>
            <a:br>
              <a:rPr lang="nb-NO" dirty="0" smtClean="0"/>
            </a:br>
            <a:r>
              <a:rPr lang="nb-NO" sz="1000" b="0" i="0" kern="1200" dirty="0" smtClean="0">
                <a:solidFill>
                  <a:schemeClr val="tx1"/>
                </a:solidFill>
                <a:effectLst/>
                <a:latin typeface="Arial" charset="0"/>
                <a:ea typeface="ヒラギノ角ゴ Pro W3" charset="-128"/>
                <a:cs typeface="ヒラギノ角ゴ Pro W3" charset="-128"/>
              </a:rPr>
              <a:t>vaksineteknologi.</a:t>
            </a:r>
            <a:endParaRPr lang="nb-NO" dirty="0"/>
          </a:p>
        </p:txBody>
      </p:sp>
      <p:sp>
        <p:nvSpPr>
          <p:cNvPr id="4" name="Plassholder for lysbildenummer 3"/>
          <p:cNvSpPr>
            <a:spLocks noGrp="1"/>
          </p:cNvSpPr>
          <p:nvPr>
            <p:ph type="sldNum" sz="quarter" idx="5"/>
          </p:nvPr>
        </p:nvSpPr>
        <p:spPr/>
        <p:txBody>
          <a:bodyPr/>
          <a:lstStyle/>
          <a:p>
            <a:fld id="{41B61D41-CBCE-4876-A67C-2EC87BB9A040}" type="slidenum">
              <a:rPr lang="nb-NO" smtClean="0"/>
              <a:t>11</a:t>
            </a:fld>
            <a:endParaRPr lang="nb-NO"/>
          </a:p>
        </p:txBody>
      </p:sp>
    </p:spTree>
    <p:extLst>
      <p:ext uri="{BB962C8B-B14F-4D97-AF65-F5344CB8AC3E}">
        <p14:creationId xmlns:p14="http://schemas.microsoft.com/office/powerpoint/2010/main" val="220588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smtClean="0">
                <a:solidFill>
                  <a:schemeClr val="tx1"/>
                </a:solidFill>
                <a:effectLst/>
                <a:latin typeface="Arial" charset="0"/>
                <a:ea typeface="ヒラギノ角ゴ Pro W3" charset="-128"/>
                <a:cs typeface="ヒラギノ角ゴ Pro W3" charset="-128"/>
              </a:rPr>
              <a:t>Data fra gjennomførte arbeidsmiljø- og arbeidsklimaundersøkelser er samlet i </a:t>
            </a:r>
            <a:r>
              <a:rPr lang="nb-NO" sz="1200" b="0" i="0" u="none" strike="noStrike" kern="1200" dirty="0" smtClean="0">
                <a:solidFill>
                  <a:schemeClr val="tx1"/>
                </a:solidFill>
                <a:effectLst/>
                <a:latin typeface="Arial" charset="0"/>
                <a:ea typeface="ヒラギノ角ゴ Pro W3" charset="-128"/>
                <a:cs typeface="ヒラギノ角ゴ Pro W3" charset="-128"/>
                <a:hlinkClick r:id="rId3"/>
              </a:rPr>
              <a:t>ARK Research Platform.</a:t>
            </a:r>
            <a:r>
              <a:rPr lang="nb-NO" sz="1200" b="0" i="0" kern="1200" dirty="0" smtClean="0">
                <a:solidFill>
                  <a:schemeClr val="tx1"/>
                </a:solidFill>
                <a:effectLst/>
                <a:latin typeface="Arial" charset="0"/>
                <a:ea typeface="ヒラギノ角ゴ Pro W3" charset="-128"/>
                <a:cs typeface="ヒラギノ角ゴ Pro W3" charset="-128"/>
              </a:rPr>
              <a:t> Data er samlet inn ved norske universitet og høgskoler. Tre ulike spørreskjema er benyttet:</a:t>
            </a:r>
          </a:p>
          <a:p>
            <a:r>
              <a:rPr lang="nb-NO" sz="1200" b="1" i="0" kern="1200" dirty="0" smtClean="0">
                <a:solidFill>
                  <a:schemeClr val="tx1"/>
                </a:solidFill>
                <a:effectLst/>
                <a:latin typeface="Arial" charset="0"/>
                <a:ea typeface="ヒラギノ角ゴ Pro W3" charset="-128"/>
                <a:cs typeface="ヒラギノ角ゴ Pro W3" charset="-128"/>
              </a:rPr>
              <a:t>KIWEST:</a:t>
            </a:r>
            <a:r>
              <a:rPr lang="nb-NO" sz="1200" b="0" i="0" kern="1200" dirty="0" smtClean="0">
                <a:solidFill>
                  <a:schemeClr val="tx1"/>
                </a:solidFill>
                <a:effectLst/>
                <a:latin typeface="Arial" charset="0"/>
                <a:ea typeface="ヒラギノ角ゴ Pro W3" charset="-128"/>
                <a:cs typeface="ヒラギノ角ゴ Pro W3" charset="-128"/>
              </a:rPr>
              <a:t>  Spørreskjema med standardiserte og validerte spørsmål om organisasjonsklima, arbeidsbelastninger og arbeidsrelaterte ressurser.</a:t>
            </a:r>
          </a:p>
          <a:p>
            <a:endParaRPr lang="nb-NO" dirty="0"/>
          </a:p>
        </p:txBody>
      </p:sp>
      <p:sp>
        <p:nvSpPr>
          <p:cNvPr id="4" name="Slide Number Placeholder 3"/>
          <p:cNvSpPr>
            <a:spLocks noGrp="1"/>
          </p:cNvSpPr>
          <p:nvPr>
            <p:ph type="sldNum" sz="quarter" idx="10"/>
          </p:nvPr>
        </p:nvSpPr>
        <p:spPr/>
        <p:txBody>
          <a:bodyPr/>
          <a:lstStyle/>
          <a:p>
            <a:pPr>
              <a:defRPr/>
            </a:pPr>
            <a:fld id="{95E8E05E-0B3B-DC45-A447-8D65331DC10E}" type="slidenum">
              <a:rPr lang="en-US" smtClean="0"/>
              <a:pPr>
                <a:defRPr/>
              </a:pPr>
              <a:t>13</a:t>
            </a:fld>
            <a:endParaRPr lang="en-US"/>
          </a:p>
        </p:txBody>
      </p:sp>
    </p:spTree>
    <p:extLst>
      <p:ext uri="{BB962C8B-B14F-4D97-AF65-F5344CB8AC3E}">
        <p14:creationId xmlns:p14="http://schemas.microsoft.com/office/powerpoint/2010/main" val="145069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1D21DDFD-C5B3-4FED-96F1-5713B359422B}" type="slidenum">
              <a:rPr lang="en-US" altLang="nb-NO" smtClean="0"/>
              <a:pPr>
                <a:defRPr/>
              </a:pPr>
              <a:t>20</a:t>
            </a:fld>
            <a:endParaRPr lang="en-US" altLang="nb-NO"/>
          </a:p>
        </p:txBody>
      </p:sp>
    </p:spTree>
    <p:extLst>
      <p:ext uri="{BB962C8B-B14F-4D97-AF65-F5344CB8AC3E}">
        <p14:creationId xmlns:p14="http://schemas.microsoft.com/office/powerpoint/2010/main" val="2155753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981283" y="1917128"/>
            <a:ext cx="8382000" cy="952500"/>
          </a:xfrm>
        </p:spPr>
        <p:txBody>
          <a:bodyPr anchor="b"/>
          <a:lstStyle>
            <a:lvl1pPr>
              <a:defRPr sz="1778"/>
            </a:lvl1pPr>
          </a:lstStyle>
          <a:p>
            <a:r>
              <a:rPr lang="en-US" smtClean="0"/>
              <a:t>Click to edit Master title style</a:t>
            </a:r>
            <a:endParaRPr lang="en-US" dirty="0"/>
          </a:p>
        </p:txBody>
      </p:sp>
      <p:sp>
        <p:nvSpPr>
          <p:cNvPr id="3075" name="Rectangle 3"/>
          <p:cNvSpPr>
            <a:spLocks noGrp="1" noChangeArrowheads="1"/>
          </p:cNvSpPr>
          <p:nvPr>
            <p:ph type="subTitle" sz="quarter" idx="1"/>
          </p:nvPr>
        </p:nvSpPr>
        <p:spPr>
          <a:xfrm>
            <a:off x="981283" y="2857500"/>
            <a:ext cx="8382000" cy="1460500"/>
          </a:xfrm>
        </p:spPr>
        <p:txBody>
          <a:bodyPr/>
          <a:lstStyle>
            <a:lvl1pPr marL="0" indent="0">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329577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9416446" y="5351040"/>
            <a:ext cx="380090" cy="304271"/>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111" b="0" i="0" smtClean="0">
                <a:solidFill>
                  <a:schemeClr val="tx1"/>
                </a:solidFill>
                <a:latin typeface="Arial"/>
                <a:cs typeface="Arial"/>
              </a:rPr>
              <a:pPr algn="ctr"/>
              <a:t>‹#›</a:t>
            </a:fld>
            <a:endParaRPr lang="nb-NO" sz="1111" b="0" i="0" dirty="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34873" y="331488"/>
            <a:ext cx="9354163" cy="522003"/>
          </a:xfrm>
          <a:prstGeom prst="rect">
            <a:avLst/>
          </a:prstGeom>
        </p:spPr>
        <p:txBody>
          <a:bodyPr wrap="square" lIns="90000" tIns="46800" rIns="90000" bIns="46800" anchor="t" anchorCtr="0">
            <a:spAutoFit/>
          </a:bodyPr>
          <a:lstStyle/>
          <a:p>
            <a:r>
              <a:rPr lang="nb-NO"/>
              <a:t>Klikk for å redigere tittelstil</a:t>
            </a:r>
            <a:endParaRPr lang="nb-NO" dirty="0"/>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34873" y="1122518"/>
            <a:ext cx="9354163" cy="401530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9030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8F1EEA84-AF53-4FD4-A1A3-5356AB7C9545}" type="slidenum">
              <a:rPr lang="en-US" altLang="nb-NO"/>
              <a:pPr>
                <a:defRPr/>
              </a:pPr>
              <a:t>‹#›</a:t>
            </a:fld>
            <a:endParaRPr lang="en-US" altLang="nb-NO"/>
          </a:p>
        </p:txBody>
      </p:sp>
    </p:spTree>
    <p:extLst>
      <p:ext uri="{BB962C8B-B14F-4D97-AF65-F5344CB8AC3E}">
        <p14:creationId xmlns:p14="http://schemas.microsoft.com/office/powerpoint/2010/main" val="407877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1"/>
            <a:ext cx="8636000" cy="1135063"/>
          </a:xfrm>
        </p:spPr>
        <p:txBody>
          <a:bodyPr anchor="t"/>
          <a:lstStyle>
            <a:lvl1pPr algn="l">
              <a:defRPr sz="3556" b="1" cap="all"/>
            </a:lvl1pPr>
          </a:lstStyle>
          <a:p>
            <a:r>
              <a:rPr lang="en-US" smtClean="0"/>
              <a:t>Click to edit Master title style</a:t>
            </a:r>
            <a:endParaRPr lang="nb-NO"/>
          </a:p>
        </p:txBody>
      </p:sp>
      <p:sp>
        <p:nvSpPr>
          <p:cNvPr id="3" name="Text Placeholder 2"/>
          <p:cNvSpPr>
            <a:spLocks noGrp="1"/>
          </p:cNvSpPr>
          <p:nvPr>
            <p:ph type="body" idx="1"/>
          </p:nvPr>
        </p:nvSpPr>
        <p:spPr>
          <a:xfrm>
            <a:off x="802570" y="2422265"/>
            <a:ext cx="8636000" cy="1250155"/>
          </a:xfrm>
        </p:spPr>
        <p:txBody>
          <a:bodyPr anchor="b"/>
          <a:lstStyle>
            <a:lvl1pPr marL="0" indent="0">
              <a:buNone/>
              <a:defRPr sz="1778"/>
            </a:lvl1pPr>
            <a:lvl2pPr marL="403246" indent="0">
              <a:buNone/>
              <a:defRPr sz="1556"/>
            </a:lvl2pPr>
            <a:lvl3pPr marL="806493" indent="0">
              <a:buNone/>
              <a:defRPr sz="1444"/>
            </a:lvl3pPr>
            <a:lvl4pPr marL="1209739" indent="0">
              <a:buNone/>
              <a:defRPr sz="1222"/>
            </a:lvl4pPr>
            <a:lvl5pPr marL="1612985" indent="0">
              <a:buNone/>
              <a:defRPr sz="1222"/>
            </a:lvl5pPr>
            <a:lvl6pPr marL="2016232" indent="0">
              <a:buNone/>
              <a:defRPr sz="1222"/>
            </a:lvl6pPr>
            <a:lvl7pPr marL="2419478" indent="0">
              <a:buNone/>
              <a:defRPr sz="1222"/>
            </a:lvl7pPr>
            <a:lvl8pPr marL="2822725" indent="0">
              <a:buNone/>
              <a:defRPr sz="1222"/>
            </a:lvl8pPr>
            <a:lvl9pPr marL="3225971" indent="0">
              <a:buNone/>
              <a:defRPr sz="1222"/>
            </a:lvl9pPr>
          </a:lstStyle>
          <a:p>
            <a:pPr lvl="0"/>
            <a:r>
              <a:rPr lang="en-US" smtClean="0"/>
              <a:t>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8A489A6B-115A-425F-AA96-5FD504914189}" type="slidenum">
              <a:rPr lang="en-US" altLang="nb-NO"/>
              <a:pPr>
                <a:defRPr/>
              </a:pPr>
              <a:t>‹#›</a:t>
            </a:fld>
            <a:endParaRPr lang="en-US" altLang="nb-NO"/>
          </a:p>
        </p:txBody>
      </p:sp>
    </p:spTree>
    <p:extLst>
      <p:ext uri="{BB962C8B-B14F-4D97-AF65-F5344CB8AC3E}">
        <p14:creationId xmlns:p14="http://schemas.microsoft.com/office/powerpoint/2010/main" val="43066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1100667" y="1651000"/>
            <a:ext cx="4191000" cy="3429000"/>
          </a:xfrm>
        </p:spPr>
        <p:txBody>
          <a:bodyPr/>
          <a:lstStyle>
            <a:lvl1pPr>
              <a:defRPr sz="2444"/>
            </a:lvl1pPr>
            <a:lvl2pPr>
              <a:defRPr sz="2111"/>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5461000" y="1651000"/>
            <a:ext cx="4191000" cy="3429000"/>
          </a:xfrm>
        </p:spPr>
        <p:txBody>
          <a:bodyPr/>
          <a:lstStyle>
            <a:lvl1pPr>
              <a:defRPr sz="2444"/>
            </a:lvl1pPr>
            <a:lvl2pPr>
              <a:defRPr sz="2111"/>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921A9F11-F3C7-423F-A711-A1923A987735}" type="slidenum">
              <a:rPr lang="en-US" altLang="nb-NO"/>
              <a:pPr>
                <a:defRPr/>
              </a:pPr>
              <a:t>‹#›</a:t>
            </a:fld>
            <a:endParaRPr lang="en-US" altLang="nb-NO"/>
          </a:p>
        </p:txBody>
      </p:sp>
    </p:spTree>
    <p:extLst>
      <p:ext uri="{BB962C8B-B14F-4D97-AF65-F5344CB8AC3E}">
        <p14:creationId xmlns:p14="http://schemas.microsoft.com/office/powerpoint/2010/main" val="3912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6"/>
            <a:ext cx="9144000" cy="9525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508001" y="1279263"/>
            <a:ext cx="4489098" cy="533135"/>
          </a:xfrm>
        </p:spPr>
        <p:txBody>
          <a:bodyPr anchor="b"/>
          <a:lstStyle>
            <a:lvl1pPr marL="0" indent="0">
              <a:buNone/>
              <a:defRPr sz="2111" b="1"/>
            </a:lvl1pPr>
            <a:lvl2pPr marL="403246" indent="0">
              <a:buNone/>
              <a:defRPr sz="1778" b="1"/>
            </a:lvl2pPr>
            <a:lvl3pPr marL="806493" indent="0">
              <a:buNone/>
              <a:defRPr sz="1556" b="1"/>
            </a:lvl3pPr>
            <a:lvl4pPr marL="1209739" indent="0">
              <a:buNone/>
              <a:defRPr sz="1444" b="1"/>
            </a:lvl4pPr>
            <a:lvl5pPr marL="1612985" indent="0">
              <a:buNone/>
              <a:defRPr sz="1444" b="1"/>
            </a:lvl5pPr>
            <a:lvl6pPr marL="2016232" indent="0">
              <a:buNone/>
              <a:defRPr sz="1444" b="1"/>
            </a:lvl6pPr>
            <a:lvl7pPr marL="2419478" indent="0">
              <a:buNone/>
              <a:defRPr sz="1444" b="1"/>
            </a:lvl7pPr>
            <a:lvl8pPr marL="2822725" indent="0">
              <a:buNone/>
              <a:defRPr sz="1444" b="1"/>
            </a:lvl8pPr>
            <a:lvl9pPr marL="3225971" indent="0">
              <a:buNone/>
              <a:defRPr sz="1444" b="1"/>
            </a:lvl9pPr>
          </a:lstStyle>
          <a:p>
            <a:pPr lvl="0"/>
            <a:r>
              <a:rPr lang="en-US" smtClean="0"/>
              <a:t>Edit Master text styles</a:t>
            </a:r>
          </a:p>
        </p:txBody>
      </p:sp>
      <p:sp>
        <p:nvSpPr>
          <p:cNvPr id="4" name="Content Placeholder 3"/>
          <p:cNvSpPr>
            <a:spLocks noGrp="1"/>
          </p:cNvSpPr>
          <p:nvPr>
            <p:ph sz="half" idx="2"/>
          </p:nvPr>
        </p:nvSpPr>
        <p:spPr>
          <a:xfrm>
            <a:off x="508001" y="1812397"/>
            <a:ext cx="4489098" cy="3292740"/>
          </a:xfrm>
        </p:spPr>
        <p:txBody>
          <a:bodyPr/>
          <a:lstStyle>
            <a:lvl1pPr>
              <a:defRPr sz="2111"/>
            </a:lvl1pPr>
            <a:lvl2pPr>
              <a:defRPr sz="1778"/>
            </a:lvl2pPr>
            <a:lvl3pPr>
              <a:defRPr sz="1556"/>
            </a:lvl3pPr>
            <a:lvl4pPr>
              <a:defRPr sz="1444"/>
            </a:lvl4pPr>
            <a:lvl5pPr>
              <a:defRPr sz="1444"/>
            </a:lvl5pPr>
            <a:lvl6pPr>
              <a:defRPr sz="1444"/>
            </a:lvl6pPr>
            <a:lvl7pPr>
              <a:defRPr sz="1444"/>
            </a:lvl7pPr>
            <a:lvl8pPr>
              <a:defRPr sz="1444"/>
            </a:lvl8pPr>
            <a:lvl9pPr>
              <a:defRPr sz="144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5161143" y="1279263"/>
            <a:ext cx="4490861" cy="533135"/>
          </a:xfrm>
        </p:spPr>
        <p:txBody>
          <a:bodyPr anchor="b"/>
          <a:lstStyle>
            <a:lvl1pPr marL="0" indent="0">
              <a:buNone/>
              <a:defRPr sz="2111" b="1"/>
            </a:lvl1pPr>
            <a:lvl2pPr marL="403246" indent="0">
              <a:buNone/>
              <a:defRPr sz="1778" b="1"/>
            </a:lvl2pPr>
            <a:lvl3pPr marL="806493" indent="0">
              <a:buNone/>
              <a:defRPr sz="1556" b="1"/>
            </a:lvl3pPr>
            <a:lvl4pPr marL="1209739" indent="0">
              <a:buNone/>
              <a:defRPr sz="1444" b="1"/>
            </a:lvl4pPr>
            <a:lvl5pPr marL="1612985" indent="0">
              <a:buNone/>
              <a:defRPr sz="1444" b="1"/>
            </a:lvl5pPr>
            <a:lvl6pPr marL="2016232" indent="0">
              <a:buNone/>
              <a:defRPr sz="1444" b="1"/>
            </a:lvl6pPr>
            <a:lvl7pPr marL="2419478" indent="0">
              <a:buNone/>
              <a:defRPr sz="1444" b="1"/>
            </a:lvl7pPr>
            <a:lvl8pPr marL="2822725" indent="0">
              <a:buNone/>
              <a:defRPr sz="1444" b="1"/>
            </a:lvl8pPr>
            <a:lvl9pPr marL="3225971" indent="0">
              <a:buNone/>
              <a:defRPr sz="1444" b="1"/>
            </a:lvl9pPr>
          </a:lstStyle>
          <a:p>
            <a:pPr lvl="0"/>
            <a:r>
              <a:rPr lang="en-US" smtClean="0"/>
              <a:t>Edit Master text styles</a:t>
            </a:r>
          </a:p>
        </p:txBody>
      </p:sp>
      <p:sp>
        <p:nvSpPr>
          <p:cNvPr id="6" name="Content Placeholder 5"/>
          <p:cNvSpPr>
            <a:spLocks noGrp="1"/>
          </p:cNvSpPr>
          <p:nvPr>
            <p:ph sz="quarter" idx="4"/>
          </p:nvPr>
        </p:nvSpPr>
        <p:spPr>
          <a:xfrm>
            <a:off x="5161143" y="1812397"/>
            <a:ext cx="4490861" cy="3292740"/>
          </a:xfrm>
        </p:spPr>
        <p:txBody>
          <a:bodyPr/>
          <a:lstStyle>
            <a:lvl1pPr>
              <a:defRPr sz="2111"/>
            </a:lvl1pPr>
            <a:lvl2pPr>
              <a:defRPr sz="1778"/>
            </a:lvl2pPr>
            <a:lvl3pPr>
              <a:defRPr sz="1556"/>
            </a:lvl3pPr>
            <a:lvl4pPr>
              <a:defRPr sz="1444"/>
            </a:lvl4pPr>
            <a:lvl5pPr>
              <a:defRPr sz="1444"/>
            </a:lvl5pPr>
            <a:lvl6pPr>
              <a:defRPr sz="1444"/>
            </a:lvl6pPr>
            <a:lvl7pPr>
              <a:defRPr sz="1444"/>
            </a:lvl7pPr>
            <a:lvl8pPr>
              <a:defRPr sz="1444"/>
            </a:lvl8pPr>
            <a:lvl9pPr>
              <a:defRPr sz="144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8" name="Rectangle 12"/>
          <p:cNvSpPr>
            <a:spLocks noGrp="1" noChangeArrowheads="1"/>
          </p:cNvSpPr>
          <p:nvPr>
            <p:ph type="sldNum" sz="quarter" idx="11"/>
          </p:nvPr>
        </p:nvSpPr>
        <p:spPr>
          <a:ln/>
        </p:spPr>
        <p:txBody>
          <a:bodyPr/>
          <a:lstStyle>
            <a:lvl1pPr>
              <a:defRPr/>
            </a:lvl1pPr>
          </a:lstStyle>
          <a:p>
            <a:pPr>
              <a:defRPr/>
            </a:pPr>
            <a:fld id="{3C5FFD95-D3A8-4746-A777-A2D4AED86DE3}" type="slidenum">
              <a:rPr lang="en-US" altLang="nb-NO"/>
              <a:pPr>
                <a:defRPr/>
              </a:pPr>
              <a:t>‹#›</a:t>
            </a:fld>
            <a:endParaRPr lang="en-US" altLang="nb-NO"/>
          </a:p>
        </p:txBody>
      </p:sp>
    </p:spTree>
    <p:extLst>
      <p:ext uri="{BB962C8B-B14F-4D97-AF65-F5344CB8AC3E}">
        <p14:creationId xmlns:p14="http://schemas.microsoft.com/office/powerpoint/2010/main" val="144889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4" name="Rectangle 12"/>
          <p:cNvSpPr>
            <a:spLocks noGrp="1" noChangeArrowheads="1"/>
          </p:cNvSpPr>
          <p:nvPr>
            <p:ph type="sldNum" sz="quarter" idx="11"/>
          </p:nvPr>
        </p:nvSpPr>
        <p:spPr>
          <a:ln/>
        </p:spPr>
        <p:txBody>
          <a:bodyPr/>
          <a:lstStyle>
            <a:lvl1pPr>
              <a:defRPr/>
            </a:lvl1pPr>
          </a:lstStyle>
          <a:p>
            <a:pPr>
              <a:defRPr/>
            </a:pPr>
            <a:fld id="{044D1823-0727-4D11-AC28-8674ADC91530}" type="slidenum">
              <a:rPr lang="en-US" altLang="nb-NO"/>
              <a:pPr>
                <a:defRPr/>
              </a:pPr>
              <a:t>‹#›</a:t>
            </a:fld>
            <a:endParaRPr lang="en-US" altLang="nb-NO"/>
          </a:p>
        </p:txBody>
      </p:sp>
    </p:spTree>
    <p:extLst>
      <p:ext uri="{BB962C8B-B14F-4D97-AF65-F5344CB8AC3E}">
        <p14:creationId xmlns:p14="http://schemas.microsoft.com/office/powerpoint/2010/main" val="32057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3" name="Rectangle 12"/>
          <p:cNvSpPr>
            <a:spLocks noGrp="1" noChangeArrowheads="1"/>
          </p:cNvSpPr>
          <p:nvPr>
            <p:ph type="sldNum" sz="quarter" idx="11"/>
          </p:nvPr>
        </p:nvSpPr>
        <p:spPr>
          <a:ln/>
        </p:spPr>
        <p:txBody>
          <a:bodyPr/>
          <a:lstStyle>
            <a:lvl1pPr>
              <a:defRPr/>
            </a:lvl1pPr>
          </a:lstStyle>
          <a:p>
            <a:pPr>
              <a:defRPr/>
            </a:pPr>
            <a:fld id="{730C6014-629A-4E1B-A642-235AF6A0DB99}" type="slidenum">
              <a:rPr lang="en-US" altLang="nb-NO"/>
              <a:pPr>
                <a:defRPr/>
              </a:pPr>
              <a:t>‹#›</a:t>
            </a:fld>
            <a:endParaRPr lang="en-US" altLang="nb-NO"/>
          </a:p>
        </p:txBody>
      </p:sp>
    </p:spTree>
    <p:extLst>
      <p:ext uri="{BB962C8B-B14F-4D97-AF65-F5344CB8AC3E}">
        <p14:creationId xmlns:p14="http://schemas.microsoft.com/office/powerpoint/2010/main" val="384053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227544"/>
            <a:ext cx="3342570" cy="968375"/>
          </a:xfrm>
        </p:spPr>
        <p:txBody>
          <a:bodyPr anchor="b"/>
          <a:lstStyle>
            <a:lvl1pPr algn="l">
              <a:defRPr sz="1778" b="1"/>
            </a:lvl1pPr>
          </a:lstStyle>
          <a:p>
            <a:r>
              <a:rPr lang="en-US" smtClean="0"/>
              <a:t>Click to edit Master title style</a:t>
            </a:r>
            <a:endParaRPr lang="nb-NO"/>
          </a:p>
        </p:txBody>
      </p:sp>
      <p:sp>
        <p:nvSpPr>
          <p:cNvPr id="3" name="Content Placeholder 2"/>
          <p:cNvSpPr>
            <a:spLocks noGrp="1"/>
          </p:cNvSpPr>
          <p:nvPr>
            <p:ph idx="1"/>
          </p:nvPr>
        </p:nvSpPr>
        <p:spPr>
          <a:xfrm>
            <a:off x="3972278" y="227546"/>
            <a:ext cx="5679722" cy="4877595"/>
          </a:xfrm>
        </p:spPr>
        <p:txBody>
          <a:bodyPr/>
          <a:lstStyle>
            <a:lvl1pPr>
              <a:defRPr sz="2778"/>
            </a:lvl1pPr>
            <a:lvl2pPr>
              <a:defRPr sz="2444"/>
            </a:lvl2pPr>
            <a:lvl3pPr>
              <a:defRPr sz="2111"/>
            </a:lvl3pPr>
            <a:lvl4pPr>
              <a:defRPr sz="1778"/>
            </a:lvl4pPr>
            <a:lvl5pPr>
              <a:defRPr sz="1778"/>
            </a:lvl5pPr>
            <a:lvl6pPr>
              <a:defRPr sz="1778"/>
            </a:lvl6pPr>
            <a:lvl7pPr>
              <a:defRPr sz="1778"/>
            </a:lvl7pPr>
            <a:lvl8pPr>
              <a:defRPr sz="1778"/>
            </a:lvl8pPr>
            <a:lvl9pPr>
              <a:defRPr sz="177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508004" y="1195920"/>
            <a:ext cx="3342570" cy="3909219"/>
          </a:xfrm>
        </p:spPr>
        <p:txBody>
          <a:bodyPr/>
          <a:lstStyle>
            <a:lvl1pPr marL="0" indent="0">
              <a:buNone/>
              <a:defRPr sz="1222"/>
            </a:lvl1pPr>
            <a:lvl2pPr marL="403246" indent="0">
              <a:buNone/>
              <a:defRPr sz="1111"/>
            </a:lvl2pPr>
            <a:lvl3pPr marL="806493" indent="0">
              <a:buNone/>
              <a:defRPr sz="889"/>
            </a:lvl3pPr>
            <a:lvl4pPr marL="1209739" indent="0">
              <a:buNone/>
              <a:defRPr sz="778"/>
            </a:lvl4pPr>
            <a:lvl5pPr marL="1612985" indent="0">
              <a:buNone/>
              <a:defRPr sz="778"/>
            </a:lvl5pPr>
            <a:lvl6pPr marL="2016232" indent="0">
              <a:buNone/>
              <a:defRPr sz="778"/>
            </a:lvl6pPr>
            <a:lvl7pPr marL="2419478" indent="0">
              <a:buNone/>
              <a:defRPr sz="778"/>
            </a:lvl7pPr>
            <a:lvl8pPr marL="2822725" indent="0">
              <a:buNone/>
              <a:defRPr sz="778"/>
            </a:lvl8pPr>
            <a:lvl9pPr marL="3225971" indent="0">
              <a:buNone/>
              <a:defRPr sz="778"/>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65647C6D-45D1-4348-9046-AF4EBEC5A659}" type="slidenum">
              <a:rPr lang="en-US" altLang="nb-NO"/>
              <a:pPr>
                <a:defRPr/>
              </a:pPr>
              <a:t>‹#›</a:t>
            </a:fld>
            <a:endParaRPr lang="en-US" altLang="nb-NO"/>
          </a:p>
        </p:txBody>
      </p:sp>
    </p:spTree>
    <p:extLst>
      <p:ext uri="{BB962C8B-B14F-4D97-AF65-F5344CB8AC3E}">
        <p14:creationId xmlns:p14="http://schemas.microsoft.com/office/powerpoint/2010/main" val="363791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2" y="4000504"/>
            <a:ext cx="6096000" cy="472281"/>
          </a:xfrm>
        </p:spPr>
        <p:txBody>
          <a:bodyPr anchor="b"/>
          <a:lstStyle>
            <a:lvl1pPr algn="l">
              <a:defRPr sz="1778" b="1"/>
            </a:lvl1pPr>
          </a:lstStyle>
          <a:p>
            <a:r>
              <a:rPr lang="en-US" smtClean="0"/>
              <a:t>Click to edit Master title style</a:t>
            </a:r>
            <a:endParaRPr lang="nb-NO"/>
          </a:p>
        </p:txBody>
      </p:sp>
      <p:sp>
        <p:nvSpPr>
          <p:cNvPr id="3" name="Picture Placeholder 2"/>
          <p:cNvSpPr>
            <a:spLocks noGrp="1"/>
          </p:cNvSpPr>
          <p:nvPr>
            <p:ph type="pic" idx="1"/>
          </p:nvPr>
        </p:nvSpPr>
        <p:spPr>
          <a:xfrm>
            <a:off x="1991432" y="510646"/>
            <a:ext cx="6096000" cy="3429000"/>
          </a:xfrm>
        </p:spPr>
        <p:txBody>
          <a:bodyPr/>
          <a:lstStyle>
            <a:lvl1pPr marL="0" indent="0">
              <a:buNone/>
              <a:defRPr sz="2778"/>
            </a:lvl1pPr>
            <a:lvl2pPr marL="403246" indent="0">
              <a:buNone/>
              <a:defRPr sz="2444"/>
            </a:lvl2pPr>
            <a:lvl3pPr marL="806493" indent="0">
              <a:buNone/>
              <a:defRPr sz="2111"/>
            </a:lvl3pPr>
            <a:lvl4pPr marL="1209739" indent="0">
              <a:buNone/>
              <a:defRPr sz="1778"/>
            </a:lvl4pPr>
            <a:lvl5pPr marL="1612985" indent="0">
              <a:buNone/>
              <a:defRPr sz="1778"/>
            </a:lvl5pPr>
            <a:lvl6pPr marL="2016232" indent="0">
              <a:buNone/>
              <a:defRPr sz="1778"/>
            </a:lvl6pPr>
            <a:lvl7pPr marL="2419478" indent="0">
              <a:buNone/>
              <a:defRPr sz="1778"/>
            </a:lvl7pPr>
            <a:lvl8pPr marL="2822725" indent="0">
              <a:buNone/>
              <a:defRPr sz="1778"/>
            </a:lvl8pPr>
            <a:lvl9pPr marL="3225971" indent="0">
              <a:buNone/>
              <a:defRPr sz="1778"/>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991432" y="4472785"/>
            <a:ext cx="6096000" cy="670719"/>
          </a:xfrm>
        </p:spPr>
        <p:txBody>
          <a:bodyPr/>
          <a:lstStyle>
            <a:lvl1pPr marL="0" indent="0">
              <a:buNone/>
              <a:defRPr sz="1222"/>
            </a:lvl1pPr>
            <a:lvl2pPr marL="403246" indent="0">
              <a:buNone/>
              <a:defRPr sz="1111"/>
            </a:lvl2pPr>
            <a:lvl3pPr marL="806493" indent="0">
              <a:buNone/>
              <a:defRPr sz="889"/>
            </a:lvl3pPr>
            <a:lvl4pPr marL="1209739" indent="0">
              <a:buNone/>
              <a:defRPr sz="778"/>
            </a:lvl4pPr>
            <a:lvl5pPr marL="1612985" indent="0">
              <a:buNone/>
              <a:defRPr sz="778"/>
            </a:lvl5pPr>
            <a:lvl6pPr marL="2016232" indent="0">
              <a:buNone/>
              <a:defRPr sz="778"/>
            </a:lvl6pPr>
            <a:lvl7pPr marL="2419478" indent="0">
              <a:buNone/>
              <a:defRPr sz="778"/>
            </a:lvl7pPr>
            <a:lvl8pPr marL="2822725" indent="0">
              <a:buNone/>
              <a:defRPr sz="778"/>
            </a:lvl8pPr>
            <a:lvl9pPr marL="3225971" indent="0">
              <a:buNone/>
              <a:defRPr sz="778"/>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D22A5832-3AC3-40B8-ADE1-9E5B3B817C94}" type="slidenum">
              <a:rPr lang="en-US" altLang="nb-NO"/>
              <a:pPr>
                <a:defRPr/>
              </a:pPr>
              <a:t>‹#›</a:t>
            </a:fld>
            <a:endParaRPr lang="en-US" altLang="nb-NO"/>
          </a:p>
        </p:txBody>
      </p:sp>
    </p:spTree>
    <p:extLst>
      <p:ext uri="{BB962C8B-B14F-4D97-AF65-F5344CB8AC3E}">
        <p14:creationId xmlns:p14="http://schemas.microsoft.com/office/powerpoint/2010/main" val="287021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846668" y="708025"/>
            <a:ext cx="880180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smtClean="0"/>
              <a:t>Click to edit Master title style</a:t>
            </a:r>
          </a:p>
        </p:txBody>
      </p:sp>
      <p:sp>
        <p:nvSpPr>
          <p:cNvPr id="1027" name="Rectangle 8"/>
          <p:cNvSpPr>
            <a:spLocks noGrp="1" noChangeArrowheads="1"/>
          </p:cNvSpPr>
          <p:nvPr>
            <p:ph type="body" idx="1"/>
          </p:nvPr>
        </p:nvSpPr>
        <p:spPr bwMode="auto">
          <a:xfrm>
            <a:off x="846668" y="1651000"/>
            <a:ext cx="880533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smtClean="0"/>
              <a:t>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4" name="Rectangle 10"/>
          <p:cNvSpPr>
            <a:spLocks noGrp="1" noChangeArrowheads="1"/>
          </p:cNvSpPr>
          <p:nvPr>
            <p:ph type="dt" sz="half" idx="2"/>
          </p:nvPr>
        </p:nvSpPr>
        <p:spPr bwMode="auto">
          <a:xfrm>
            <a:off x="846668" y="5334000"/>
            <a:ext cx="2116667"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78">
                <a:solidFill>
                  <a:schemeClr val="bg2"/>
                </a:solidFill>
                <a:latin typeface="Arial" charset="0"/>
              </a:defRPr>
            </a:lvl1pPr>
          </a:lstStyle>
          <a:p>
            <a:pPr>
              <a:defRPr/>
            </a:pPr>
            <a:endParaRPr lang="nb-NO" altLang="nb-NO"/>
          </a:p>
        </p:txBody>
      </p:sp>
      <p:sp>
        <p:nvSpPr>
          <p:cNvPr id="1036" name="Rectangle 12"/>
          <p:cNvSpPr>
            <a:spLocks noGrp="1" noChangeArrowheads="1"/>
          </p:cNvSpPr>
          <p:nvPr>
            <p:ph type="sldNum" sz="quarter" idx="4"/>
          </p:nvPr>
        </p:nvSpPr>
        <p:spPr bwMode="auto">
          <a:xfrm>
            <a:off x="8909403" y="5334000"/>
            <a:ext cx="762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78">
                <a:solidFill>
                  <a:schemeClr val="bg2"/>
                </a:solidFill>
                <a:latin typeface="Arial" charset="0"/>
              </a:defRPr>
            </a:lvl1pPr>
          </a:lstStyle>
          <a:p>
            <a:pPr>
              <a:defRPr/>
            </a:pPr>
            <a:fld id="{03BA5F92-D539-4B76-885E-F02A8C0D2ACB}" type="slidenum">
              <a:rPr lang="en-US" altLang="nb-NO"/>
              <a:pPr>
                <a:defRPr/>
              </a:pPr>
              <a:t>‹#›</a:t>
            </a:fld>
            <a:endParaRPr lang="en-US" altLang="nb-NO"/>
          </a:p>
        </p:txBody>
      </p:sp>
      <p:pic>
        <p:nvPicPr>
          <p:cNvPr id="7" name="Picture 6" descr="UiO_Medisinske_A.png"/>
          <p:cNvPicPr>
            <a:picLocks noChangeAspect="1"/>
          </p:cNvPicPr>
          <p:nvPr userDrawn="1"/>
        </p:nvPicPr>
        <p:blipFill>
          <a:blip r:embed="rId12"/>
          <a:stretch>
            <a:fillRect/>
          </a:stretch>
        </p:blipFill>
        <p:spPr>
          <a:xfrm>
            <a:off x="361058" y="120921"/>
            <a:ext cx="2630710" cy="144291"/>
          </a:xfrm>
          <a:prstGeom prst="rect">
            <a:avLst/>
          </a:prstGeom>
        </p:spPr>
      </p:pic>
    </p:spTree>
  </p:cSld>
  <p:clrMap bg1="lt1" tx1="dk1" bg2="lt2" tx2="dk2" accent1="accent1" accent2="accent2" accent3="accent3" accent4="accent4" accent5="accent5" accent6="accent6" hlink="hlink" folHlink="folHlink"/>
  <p:sldLayoutIdLst>
    <p:sldLayoutId id="2147483801"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2" r:id="rId10"/>
  </p:sldLayoutIdLst>
  <p:hf hdr="0" ftr="0" dt="0"/>
  <p:txStyles>
    <p:titleStyle>
      <a:lvl1pPr algn="l" rtl="0" eaLnBrk="1" fontAlgn="base" hangingPunct="1">
        <a:spcBef>
          <a:spcPct val="0"/>
        </a:spcBef>
        <a:spcAft>
          <a:spcPct val="0"/>
        </a:spcAft>
        <a:defRPr sz="2778" b="1">
          <a:solidFill>
            <a:schemeClr val="tx2"/>
          </a:solidFill>
          <a:latin typeface="+mj-lt"/>
          <a:ea typeface="+mj-ea"/>
          <a:cs typeface="+mj-cs"/>
        </a:defRPr>
      </a:lvl1pPr>
      <a:lvl2pPr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5pPr>
      <a:lvl6pPr marL="403246"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6pPr>
      <a:lvl7pPr marL="806493"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7pPr>
      <a:lvl8pPr marL="1209739"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8pPr>
      <a:lvl9pPr marL="1612985" algn="l" rtl="0" eaLnBrk="1" fontAlgn="base" hangingPunct="1">
        <a:spcBef>
          <a:spcPct val="0"/>
        </a:spcBef>
        <a:spcAft>
          <a:spcPct val="0"/>
        </a:spcAft>
        <a:defRPr sz="2778" b="1">
          <a:solidFill>
            <a:schemeClr val="tx2"/>
          </a:solidFill>
          <a:latin typeface="Arial" charset="0"/>
          <a:ea typeface="ヒラギノ角ゴ Pro W3" charset="-128"/>
          <a:cs typeface="ヒラギノ角ゴ Pro W3" charset="-128"/>
        </a:defRPr>
      </a:lvl9pPr>
    </p:titleStyle>
    <p:bodyStyle>
      <a:lvl1pPr marL="301623" indent="-301623" algn="l" rtl="0" eaLnBrk="1" fontAlgn="base" hangingPunct="1">
        <a:spcBef>
          <a:spcPct val="20000"/>
        </a:spcBef>
        <a:spcAft>
          <a:spcPct val="0"/>
        </a:spcAft>
        <a:buChar char="•"/>
        <a:defRPr sz="2444">
          <a:solidFill>
            <a:schemeClr val="tx1"/>
          </a:solidFill>
          <a:latin typeface="+mn-lt"/>
          <a:ea typeface="+mn-ea"/>
          <a:cs typeface="+mn-cs"/>
        </a:defRPr>
      </a:lvl1pPr>
      <a:lvl2pPr marL="654397" indent="-250470" algn="l" rtl="0" eaLnBrk="1" fontAlgn="base" hangingPunct="1">
        <a:spcBef>
          <a:spcPct val="20000"/>
        </a:spcBef>
        <a:spcAft>
          <a:spcPct val="0"/>
        </a:spcAft>
        <a:buChar char="–"/>
        <a:defRPr sz="2111">
          <a:solidFill>
            <a:schemeClr val="tx1"/>
          </a:solidFill>
          <a:latin typeface="+mn-lt"/>
          <a:ea typeface="+mn-ea"/>
          <a:cs typeface="+mn-cs"/>
        </a:defRPr>
      </a:lvl2pPr>
      <a:lvl3pPr marL="1007171" indent="-201081" algn="l" rtl="0" eaLnBrk="1" fontAlgn="base" hangingPunct="1">
        <a:spcBef>
          <a:spcPct val="20000"/>
        </a:spcBef>
        <a:spcAft>
          <a:spcPct val="0"/>
        </a:spcAft>
        <a:buChar char="•"/>
        <a:defRPr sz="1778">
          <a:solidFill>
            <a:schemeClr val="tx1"/>
          </a:solidFill>
          <a:latin typeface="+mn-lt"/>
          <a:ea typeface="+mn-ea"/>
          <a:cs typeface="+mn-cs"/>
        </a:defRPr>
      </a:lvl3pPr>
      <a:lvl4pPr marL="1411097" indent="-201081" algn="l" rtl="0" eaLnBrk="1" fontAlgn="base" hangingPunct="1">
        <a:spcBef>
          <a:spcPct val="20000"/>
        </a:spcBef>
        <a:spcAft>
          <a:spcPct val="0"/>
        </a:spcAft>
        <a:buChar char="–"/>
        <a:defRPr>
          <a:solidFill>
            <a:schemeClr val="tx1"/>
          </a:solidFill>
          <a:latin typeface="+mn-lt"/>
          <a:ea typeface="+mn-ea"/>
          <a:cs typeface="+mn-cs"/>
        </a:defRPr>
      </a:lvl4pPr>
      <a:lvl5pPr marL="1813260" indent="-201081" algn="l" rtl="0" eaLnBrk="1" fontAlgn="base" hangingPunct="1">
        <a:spcBef>
          <a:spcPct val="20000"/>
        </a:spcBef>
        <a:spcAft>
          <a:spcPct val="0"/>
        </a:spcAft>
        <a:buChar char="»"/>
        <a:defRPr sz="1444">
          <a:solidFill>
            <a:schemeClr val="tx1"/>
          </a:solidFill>
          <a:latin typeface="+mn-lt"/>
          <a:ea typeface="+mn-ea"/>
          <a:cs typeface="+mn-cs"/>
        </a:defRPr>
      </a:lvl5pPr>
      <a:lvl6pPr marL="2217854" indent="-201624" algn="l" rtl="0" eaLnBrk="1" fontAlgn="base" hangingPunct="1">
        <a:spcBef>
          <a:spcPct val="20000"/>
        </a:spcBef>
        <a:spcAft>
          <a:spcPct val="0"/>
        </a:spcAft>
        <a:buChar char="»"/>
        <a:defRPr sz="1444">
          <a:solidFill>
            <a:schemeClr val="tx1"/>
          </a:solidFill>
          <a:latin typeface="+mn-lt"/>
          <a:ea typeface="+mn-ea"/>
          <a:cs typeface="+mn-cs"/>
        </a:defRPr>
      </a:lvl6pPr>
      <a:lvl7pPr marL="2621102" indent="-201624" algn="l" rtl="0" eaLnBrk="1" fontAlgn="base" hangingPunct="1">
        <a:spcBef>
          <a:spcPct val="20000"/>
        </a:spcBef>
        <a:spcAft>
          <a:spcPct val="0"/>
        </a:spcAft>
        <a:buChar char="»"/>
        <a:defRPr sz="1444">
          <a:solidFill>
            <a:schemeClr val="tx1"/>
          </a:solidFill>
          <a:latin typeface="+mn-lt"/>
          <a:ea typeface="+mn-ea"/>
          <a:cs typeface="+mn-cs"/>
        </a:defRPr>
      </a:lvl7pPr>
      <a:lvl8pPr marL="3024348" indent="-201624" algn="l" rtl="0" eaLnBrk="1" fontAlgn="base" hangingPunct="1">
        <a:spcBef>
          <a:spcPct val="20000"/>
        </a:spcBef>
        <a:spcAft>
          <a:spcPct val="0"/>
        </a:spcAft>
        <a:buChar char="»"/>
        <a:defRPr sz="1444">
          <a:solidFill>
            <a:schemeClr val="tx1"/>
          </a:solidFill>
          <a:latin typeface="+mn-lt"/>
          <a:ea typeface="+mn-ea"/>
          <a:cs typeface="+mn-cs"/>
        </a:defRPr>
      </a:lvl8pPr>
      <a:lvl9pPr marL="3427595" indent="-201624" algn="l" rtl="0" eaLnBrk="1" fontAlgn="base" hangingPunct="1">
        <a:spcBef>
          <a:spcPct val="20000"/>
        </a:spcBef>
        <a:spcAft>
          <a:spcPct val="0"/>
        </a:spcAft>
        <a:buChar char="»"/>
        <a:defRPr sz="1444">
          <a:solidFill>
            <a:schemeClr val="tx1"/>
          </a:solidFill>
          <a:latin typeface="+mn-lt"/>
          <a:ea typeface="+mn-ea"/>
          <a:cs typeface="+mn-cs"/>
        </a:defRPr>
      </a:lvl9pPr>
    </p:bodyStyle>
    <p:otherStyle>
      <a:defPPr>
        <a:defRPr lang="nb-NO"/>
      </a:defPPr>
      <a:lvl1pPr marL="0" algn="l" defTabSz="403246" rtl="0" eaLnBrk="1" latinLnBrk="0" hangingPunct="1">
        <a:defRPr sz="1556" kern="1200">
          <a:solidFill>
            <a:schemeClr val="tx1"/>
          </a:solidFill>
          <a:latin typeface="+mn-lt"/>
          <a:ea typeface="+mn-ea"/>
          <a:cs typeface="+mn-cs"/>
        </a:defRPr>
      </a:lvl1pPr>
      <a:lvl2pPr marL="403246" algn="l" defTabSz="403246" rtl="0" eaLnBrk="1" latinLnBrk="0" hangingPunct="1">
        <a:defRPr sz="1556" kern="1200">
          <a:solidFill>
            <a:schemeClr val="tx1"/>
          </a:solidFill>
          <a:latin typeface="+mn-lt"/>
          <a:ea typeface="+mn-ea"/>
          <a:cs typeface="+mn-cs"/>
        </a:defRPr>
      </a:lvl2pPr>
      <a:lvl3pPr marL="806493" algn="l" defTabSz="403246" rtl="0" eaLnBrk="1" latinLnBrk="0" hangingPunct="1">
        <a:defRPr sz="1556" kern="1200">
          <a:solidFill>
            <a:schemeClr val="tx1"/>
          </a:solidFill>
          <a:latin typeface="+mn-lt"/>
          <a:ea typeface="+mn-ea"/>
          <a:cs typeface="+mn-cs"/>
        </a:defRPr>
      </a:lvl3pPr>
      <a:lvl4pPr marL="1209739" algn="l" defTabSz="403246" rtl="0" eaLnBrk="1" latinLnBrk="0" hangingPunct="1">
        <a:defRPr sz="1556" kern="1200">
          <a:solidFill>
            <a:schemeClr val="tx1"/>
          </a:solidFill>
          <a:latin typeface="+mn-lt"/>
          <a:ea typeface="+mn-ea"/>
          <a:cs typeface="+mn-cs"/>
        </a:defRPr>
      </a:lvl4pPr>
      <a:lvl5pPr marL="1612985" algn="l" defTabSz="403246" rtl="0" eaLnBrk="1" latinLnBrk="0" hangingPunct="1">
        <a:defRPr sz="1556" kern="1200">
          <a:solidFill>
            <a:schemeClr val="tx1"/>
          </a:solidFill>
          <a:latin typeface="+mn-lt"/>
          <a:ea typeface="+mn-ea"/>
          <a:cs typeface="+mn-cs"/>
        </a:defRPr>
      </a:lvl5pPr>
      <a:lvl6pPr marL="2016232" algn="l" defTabSz="403246" rtl="0" eaLnBrk="1" latinLnBrk="0" hangingPunct="1">
        <a:defRPr sz="1556" kern="1200">
          <a:solidFill>
            <a:schemeClr val="tx1"/>
          </a:solidFill>
          <a:latin typeface="+mn-lt"/>
          <a:ea typeface="+mn-ea"/>
          <a:cs typeface="+mn-cs"/>
        </a:defRPr>
      </a:lvl6pPr>
      <a:lvl7pPr marL="2419478" algn="l" defTabSz="403246" rtl="0" eaLnBrk="1" latinLnBrk="0" hangingPunct="1">
        <a:defRPr sz="1556" kern="1200">
          <a:solidFill>
            <a:schemeClr val="tx1"/>
          </a:solidFill>
          <a:latin typeface="+mn-lt"/>
          <a:ea typeface="+mn-ea"/>
          <a:cs typeface="+mn-cs"/>
        </a:defRPr>
      </a:lvl7pPr>
      <a:lvl8pPr marL="2822725" algn="l" defTabSz="403246" rtl="0" eaLnBrk="1" latinLnBrk="0" hangingPunct="1">
        <a:defRPr sz="1556" kern="1200">
          <a:solidFill>
            <a:schemeClr val="tx1"/>
          </a:solidFill>
          <a:latin typeface="+mn-lt"/>
          <a:ea typeface="+mn-ea"/>
          <a:cs typeface="+mn-cs"/>
        </a:defRPr>
      </a:lvl8pPr>
      <a:lvl9pPr marL="3225971" algn="l" defTabSz="403246" rtl="0" eaLnBrk="1" latinLnBrk="0" hangingPunct="1">
        <a:defRPr sz="15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tnu.no/documents/34221120/0/2020-10-05-KIWEST+3.0.-NO+%281%29.pdf/8b56d3ee-b6e6-31ce-f54f-720c807f710d?t=1601906187916" TargetMode="External"/><Relationship Id="rId2" Type="http://schemas.openxmlformats.org/officeDocument/2006/relationships/hyperlink" Target="https://www.ntnu.no/ark" TargetMode="External"/><Relationship Id="rId1" Type="http://schemas.openxmlformats.org/officeDocument/2006/relationships/slideLayout" Target="../slideLayouts/slideLayout2.xml"/><Relationship Id="rId4" Type="http://schemas.openxmlformats.org/officeDocument/2006/relationships/hyperlink" Target="https://www.ntnu.no/documents/34221120/1264459276/Arbeidsmilj%C3%B8+og+klimaunders%C3%B8kelser+-+hvem+-+hva+-+hvordan.pdf/a49bc9dc-6eef-48b6-818d-347b6cff09b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0722" y="1813278"/>
            <a:ext cx="8382000" cy="1058333"/>
          </a:xfrm>
        </p:spPr>
        <p:txBody>
          <a:bodyPr/>
          <a:lstStyle/>
          <a:p>
            <a:r>
              <a:rPr lang="nb-NO" altLang="nb-NO" dirty="0" smtClean="0"/>
              <a:t>LAMU 10.6.2021</a:t>
            </a:r>
            <a:endParaRPr lang="nb-NO" altLang="nb-NO" dirty="0" smtClean="0"/>
          </a:p>
        </p:txBody>
      </p:sp>
      <p:sp>
        <p:nvSpPr>
          <p:cNvPr id="3075" name="Rectangle 3"/>
          <p:cNvSpPr>
            <a:spLocks noGrp="1" noChangeArrowheads="1"/>
          </p:cNvSpPr>
          <p:nvPr>
            <p:ph type="subTitle" idx="1"/>
          </p:nvPr>
        </p:nvSpPr>
        <p:spPr>
          <a:xfrm>
            <a:off x="980722" y="2857500"/>
            <a:ext cx="8382000" cy="1622778"/>
          </a:xfrm>
        </p:spPr>
        <p:txBody>
          <a:bodyPr/>
          <a:lstStyle/>
          <a:p>
            <a:r>
              <a:rPr lang="nb-NO" altLang="nb-NO" dirty="0" smtClean="0"/>
              <a:t>Arbeidsmiljø- og klimaundersøkelse ved MED </a:t>
            </a:r>
            <a:r>
              <a:rPr lang="nb-NO" dirty="0" smtClean="0"/>
              <a:t>våren </a:t>
            </a:r>
            <a:r>
              <a:rPr lang="nb-NO" dirty="0"/>
              <a:t>2022</a:t>
            </a:r>
            <a:endParaRPr lang="nb-NO" altLang="nb-NO" dirty="0" smtClean="0"/>
          </a:p>
          <a:p>
            <a:r>
              <a:rPr lang="nb-NO" altLang="nb-NO" sz="2000" dirty="0" smtClean="0"/>
              <a:t>- Endringer</a:t>
            </a:r>
            <a:r>
              <a:rPr lang="nb-NO" sz="2000" dirty="0" smtClean="0"/>
              <a:t> </a:t>
            </a:r>
            <a:r>
              <a:rPr lang="nb-NO" sz="2000" dirty="0"/>
              <a:t>i </a:t>
            </a:r>
            <a:r>
              <a:rPr lang="nb-NO" sz="2000" dirty="0" smtClean="0"/>
              <a:t>spørsmålsbatteriet, forarbeid </a:t>
            </a:r>
            <a:r>
              <a:rPr lang="nb-NO" sz="2000" dirty="0"/>
              <a:t>og </a:t>
            </a:r>
            <a:r>
              <a:rPr lang="nb-NO" sz="2000" dirty="0" smtClean="0"/>
              <a:t>gjennomføring</a:t>
            </a:r>
            <a:endParaRPr lang="nb-NO" altLang="nb-NO"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183067-F5DF-4E53-B536-6739217797A8}"/>
              </a:ext>
            </a:extLst>
          </p:cNvPr>
          <p:cNvSpPr>
            <a:spLocks noGrp="1"/>
          </p:cNvSpPr>
          <p:nvPr>
            <p:ph type="title"/>
          </p:nvPr>
        </p:nvSpPr>
        <p:spPr>
          <a:xfrm>
            <a:off x="334873" y="751321"/>
            <a:ext cx="9354163" cy="522003"/>
          </a:xfrm>
        </p:spPr>
        <p:txBody>
          <a:bodyPr/>
          <a:lstStyle/>
          <a:p>
            <a:r>
              <a:rPr lang="nb-NO" dirty="0">
                <a:solidFill>
                  <a:schemeClr val="tx1"/>
                </a:solidFill>
              </a:rPr>
              <a:t>Viktige prinsipper: </a:t>
            </a:r>
          </a:p>
        </p:txBody>
      </p:sp>
      <p:sp>
        <p:nvSpPr>
          <p:cNvPr id="3" name="Plassholder for innhold 2">
            <a:extLst>
              <a:ext uri="{FF2B5EF4-FFF2-40B4-BE49-F238E27FC236}">
                <a16:creationId xmlns:a16="http://schemas.microsoft.com/office/drawing/2014/main" id="{C05EC4C2-5187-466E-AA53-39A800699C22}"/>
              </a:ext>
            </a:extLst>
          </p:cNvPr>
          <p:cNvSpPr>
            <a:spLocks noGrp="1"/>
          </p:cNvSpPr>
          <p:nvPr>
            <p:ph idx="1"/>
          </p:nvPr>
        </p:nvSpPr>
        <p:spPr>
          <a:xfrm>
            <a:off x="334873" y="1368208"/>
            <a:ext cx="9354163" cy="4015304"/>
          </a:xfrm>
        </p:spPr>
        <p:txBody>
          <a:bodyPr/>
          <a:lstStyle/>
          <a:p>
            <a:r>
              <a:rPr lang="nb-NO" sz="2000" dirty="0"/>
              <a:t>Arbeidsmiljø handler om arbeid</a:t>
            </a:r>
          </a:p>
          <a:p>
            <a:r>
              <a:rPr lang="nb-NO" sz="2000" dirty="0" smtClean="0"/>
              <a:t>Systematikk </a:t>
            </a:r>
            <a:r>
              <a:rPr lang="nb-NO" sz="2000" dirty="0"/>
              <a:t>og kontinuitet</a:t>
            </a:r>
          </a:p>
          <a:p>
            <a:r>
              <a:rPr lang="nb-NO" sz="2000" dirty="0"/>
              <a:t>Lokal forankring og eierskap </a:t>
            </a:r>
          </a:p>
          <a:p>
            <a:r>
              <a:rPr lang="nb-NO" sz="2000" dirty="0"/>
              <a:t>Lederansvar og lederoppgave</a:t>
            </a:r>
          </a:p>
          <a:p>
            <a:r>
              <a:rPr lang="nb-NO" sz="2000" dirty="0"/>
              <a:t>Medvirkning i oppfølgingsprosesser</a:t>
            </a:r>
          </a:p>
          <a:p>
            <a:r>
              <a:rPr lang="nb-NO" sz="2000" dirty="0"/>
              <a:t>Involvering av </a:t>
            </a:r>
            <a:r>
              <a:rPr lang="nb-NO" sz="2000" dirty="0" err="1"/>
              <a:t>ansatterepresentant</a:t>
            </a:r>
            <a:r>
              <a:rPr lang="nb-NO" sz="2000" dirty="0"/>
              <a:t> </a:t>
            </a:r>
            <a:r>
              <a:rPr lang="nb-NO" sz="2000" dirty="0" smtClean="0"/>
              <a:t/>
            </a:r>
            <a:br>
              <a:rPr lang="nb-NO" sz="2000" dirty="0" smtClean="0"/>
            </a:br>
            <a:r>
              <a:rPr lang="nb-NO" sz="2000" dirty="0" smtClean="0"/>
              <a:t>(verneombud)</a:t>
            </a:r>
            <a:endParaRPr lang="nb-NO" sz="2000" dirty="0"/>
          </a:p>
          <a:p>
            <a:pPr marL="0" indent="0">
              <a:buNone/>
            </a:pPr>
            <a:endParaRPr lang="nb-NO" dirty="0"/>
          </a:p>
          <a:p>
            <a:endParaRPr lang="nb-NO" dirty="0"/>
          </a:p>
        </p:txBody>
      </p:sp>
      <p:sp>
        <p:nvSpPr>
          <p:cNvPr id="5" name="Rectangle 4"/>
          <p:cNvSpPr/>
          <p:nvPr/>
        </p:nvSpPr>
        <p:spPr>
          <a:xfrm>
            <a:off x="8019403" y="4448901"/>
            <a:ext cx="1669047" cy="276999"/>
          </a:xfrm>
          <a:prstGeom prst="rect">
            <a:avLst/>
          </a:prstGeom>
        </p:spPr>
        <p:txBody>
          <a:bodyPr wrap="none">
            <a:spAutoFit/>
          </a:bodyPr>
          <a:lstStyle/>
          <a:p>
            <a:r>
              <a:rPr lang="nb-NO" sz="1200" dirty="0">
                <a:latin typeface="Clear Sans"/>
              </a:rPr>
              <a:t>Foto: </a:t>
            </a:r>
            <a:r>
              <a:rPr lang="nb-NO" sz="1200" dirty="0" smtClean="0">
                <a:latin typeface="Clear Sans"/>
              </a:rPr>
              <a:t>Yngve Vogt/UiO</a:t>
            </a:r>
            <a:endParaRPr lang="nb-NO" dirty="0"/>
          </a:p>
        </p:txBody>
      </p:sp>
      <p:pic>
        <p:nvPicPr>
          <p:cNvPr id="2050" name="Picture 2" descr="Apollon 20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524" y="1443718"/>
            <a:ext cx="4494340" cy="299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86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endParaRPr lang="en-US" dirty="0"/>
          </a:p>
        </p:txBody>
      </p:sp>
      <p:sp>
        <p:nvSpPr>
          <p:cNvPr id="5" name="Rectangle 4"/>
          <p:cNvSpPr/>
          <p:nvPr/>
        </p:nvSpPr>
        <p:spPr bwMode="auto">
          <a:xfrm>
            <a:off x="327472" y="613822"/>
            <a:ext cx="9433048" cy="4392488"/>
          </a:xfrm>
          <a:prstGeom prst="rect">
            <a:avLst/>
          </a:prstGeom>
          <a:solidFill>
            <a:srgbClr val="B2C1CC"/>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nb-NO" sz="1667">
              <a:cs typeface="ヒラギノ角ゴ Pro W3" charset="-128"/>
            </a:endParaRPr>
          </a:p>
        </p:txBody>
      </p:sp>
      <p:sp>
        <p:nvSpPr>
          <p:cNvPr id="6" name="TextBox 5"/>
          <p:cNvSpPr txBox="1"/>
          <p:nvPr/>
        </p:nvSpPr>
        <p:spPr>
          <a:xfrm>
            <a:off x="975544" y="2388877"/>
            <a:ext cx="7920880" cy="830997"/>
          </a:xfrm>
          <a:prstGeom prst="rect">
            <a:avLst/>
          </a:prstGeom>
          <a:noFill/>
        </p:spPr>
        <p:txBody>
          <a:bodyPr wrap="square" rtlCol="0">
            <a:spAutoFit/>
          </a:bodyPr>
          <a:lstStyle/>
          <a:p>
            <a:pPr algn="ctr"/>
            <a:r>
              <a:rPr lang="nb-NO" sz="2000" dirty="0"/>
              <a:t>3</a:t>
            </a:r>
            <a:r>
              <a:rPr lang="nb-NO" sz="2000" dirty="0" smtClean="0"/>
              <a:t>. Hva har </a:t>
            </a:r>
            <a:r>
              <a:rPr lang="nb-NO" sz="2000" dirty="0"/>
              <a:t>endret seg fra ARK 1.0 til ARK 2.0</a:t>
            </a:r>
            <a:r>
              <a:rPr lang="nb-NO" sz="2800" dirty="0"/>
              <a:t/>
            </a:r>
            <a:br>
              <a:rPr lang="nb-NO" sz="2800" dirty="0"/>
            </a:br>
            <a:endParaRPr lang="nb-NO" sz="2800" dirty="0"/>
          </a:p>
        </p:txBody>
      </p:sp>
    </p:spTree>
    <p:extLst>
      <p:ext uri="{BB962C8B-B14F-4D97-AF65-F5344CB8AC3E}">
        <p14:creationId xmlns:p14="http://schemas.microsoft.com/office/powerpoint/2010/main" val="37085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Bakgrunn for justeringer fra versjon 1.0 til 2.0</a:t>
            </a:r>
            <a:endParaRPr lang="nb-NO" dirty="0"/>
          </a:p>
        </p:txBody>
      </p:sp>
      <p:sp>
        <p:nvSpPr>
          <p:cNvPr id="3" name="Content Placeholder 2"/>
          <p:cNvSpPr>
            <a:spLocks noGrp="1"/>
          </p:cNvSpPr>
          <p:nvPr>
            <p:ph idx="1"/>
          </p:nvPr>
        </p:nvSpPr>
        <p:spPr/>
        <p:txBody>
          <a:bodyPr/>
          <a:lstStyle/>
          <a:p>
            <a:pPr marL="0" indent="0">
              <a:buNone/>
            </a:pPr>
            <a:r>
              <a:rPr lang="nb-NO" dirty="0"/>
              <a:t>• </a:t>
            </a:r>
            <a:r>
              <a:rPr lang="nb-NO" dirty="0" smtClean="0"/>
              <a:t>Mer </a:t>
            </a:r>
            <a:r>
              <a:rPr lang="nb-NO" dirty="0"/>
              <a:t>offentlighet</a:t>
            </a:r>
          </a:p>
          <a:p>
            <a:pPr lvl="1"/>
            <a:r>
              <a:rPr lang="nb-NO" sz="1667" dirty="0"/>
              <a:t>det ble begjært innsyn i rapportene som krevde en juridisk avklaring om rapportene kunne unntas offentlighet. Det kan de ikke.</a:t>
            </a:r>
            <a:br>
              <a:rPr lang="nb-NO" sz="1667" dirty="0"/>
            </a:br>
            <a:endParaRPr lang="nb-NO" sz="1667" dirty="0"/>
          </a:p>
          <a:p>
            <a:r>
              <a:rPr lang="nb-NO" dirty="0" smtClean="0"/>
              <a:t>Erfaringer </a:t>
            </a:r>
            <a:r>
              <a:rPr lang="nb-NO" dirty="0"/>
              <a:t>fra praksis gjennom fem år </a:t>
            </a:r>
            <a:endParaRPr lang="nb-NO" dirty="0" smtClean="0"/>
          </a:p>
          <a:p>
            <a:pPr lvl="1"/>
            <a:r>
              <a:rPr lang="nb-NO" sz="1667" dirty="0"/>
              <a:t>Mange spørsmål samtidig som den ikke tar for seg </a:t>
            </a:r>
            <a:r>
              <a:rPr lang="nb-NO" sz="1667" dirty="0" smtClean="0"/>
              <a:t>alt</a:t>
            </a:r>
            <a:br>
              <a:rPr lang="nb-NO" sz="1667" dirty="0" smtClean="0"/>
            </a:br>
            <a:endParaRPr lang="nb-NO" dirty="0" smtClean="0"/>
          </a:p>
          <a:p>
            <a:r>
              <a:rPr lang="nb-NO" dirty="0" smtClean="0"/>
              <a:t>Statistiske valideringer</a:t>
            </a:r>
            <a:endParaRPr lang="nb-NO" dirty="0"/>
          </a:p>
          <a:p>
            <a:pPr marL="0" indent="0">
              <a:buNone/>
            </a:pPr>
            <a:r>
              <a:rPr lang="nb-NO" sz="1667" b="1" kern="1200" dirty="0">
                <a:latin typeface="Arial" charset="0"/>
                <a:ea typeface="ヒラギノ角ゴ Pro W3" charset="-128"/>
                <a:cs typeface="ヒラギノ角ゴ Pro W3" charset="-128"/>
              </a:rPr>
              <a:t>KIWEST:</a:t>
            </a:r>
            <a:r>
              <a:rPr lang="nb-NO" sz="1667" kern="1200" dirty="0">
                <a:latin typeface="Arial" charset="0"/>
                <a:ea typeface="ヒラギノ角ゴ Pro W3" charset="-128"/>
                <a:cs typeface="ヒラギノ角ゴ Pro W3" charset="-128"/>
              </a:rPr>
              <a:t>  Spørreskjema med standardiserte og validerte spørsmål om organisasjonsklima, arbeidsbelastninger og arbeidsrelaterte ressurser.</a:t>
            </a:r>
          </a:p>
          <a:p>
            <a:pPr marL="0" indent="0">
              <a:buNone/>
            </a:pPr>
            <a:endParaRPr lang="nb-NO" dirty="0" smtClean="0"/>
          </a:p>
        </p:txBody>
      </p:sp>
      <p:sp>
        <p:nvSpPr>
          <p:cNvPr id="4" name="Slide Number Placeholder 3"/>
          <p:cNvSpPr>
            <a:spLocks noGrp="1"/>
          </p:cNvSpPr>
          <p:nvPr>
            <p:ph type="sldNum" sz="quarter" idx="4294967295"/>
          </p:nvPr>
        </p:nvSpPr>
        <p:spPr/>
        <p:txBody>
          <a:bodyPr/>
          <a:lstStyle/>
          <a:p>
            <a:pPr>
              <a:defRPr/>
            </a:pPr>
            <a:fld id="{19F0915D-8190-1645-BD32-3D0FAC24AE7D}" type="slidenum">
              <a:rPr lang="en-US" smtClean="0"/>
              <a:pPr>
                <a:defRPr/>
              </a:pPr>
              <a:t>13</a:t>
            </a:fld>
            <a:endParaRPr lang="en-US"/>
          </a:p>
        </p:txBody>
      </p:sp>
    </p:spTree>
    <p:extLst>
      <p:ext uri="{BB962C8B-B14F-4D97-AF65-F5344CB8AC3E}">
        <p14:creationId xmlns:p14="http://schemas.microsoft.com/office/powerpoint/2010/main" val="1633409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Hvem har blitt involvert i endringene? </a:t>
            </a:r>
            <a:endParaRPr lang="nb-NO" dirty="0"/>
          </a:p>
        </p:txBody>
      </p:sp>
      <p:sp>
        <p:nvSpPr>
          <p:cNvPr id="3" name="Content Placeholder 2"/>
          <p:cNvSpPr>
            <a:spLocks noGrp="1"/>
          </p:cNvSpPr>
          <p:nvPr>
            <p:ph idx="1"/>
          </p:nvPr>
        </p:nvSpPr>
        <p:spPr/>
        <p:txBody>
          <a:bodyPr/>
          <a:lstStyle/>
          <a:p>
            <a:r>
              <a:rPr lang="nb-NO" sz="1500" dirty="0"/>
              <a:t>Innspill fra høring om ARK i sektoren (vinter/vår 2018): </a:t>
            </a:r>
          </a:p>
          <a:p>
            <a:pPr marL="380985" lvl="1" indent="0">
              <a:buNone/>
            </a:pPr>
            <a:r>
              <a:rPr lang="nb-NO" sz="1167" dirty="0"/>
              <a:t>→Kortere spørreskjema </a:t>
            </a:r>
          </a:p>
          <a:p>
            <a:pPr marL="380985" lvl="1" indent="0">
              <a:buNone/>
            </a:pPr>
            <a:r>
              <a:rPr lang="nb-NO" sz="1167" dirty="0"/>
              <a:t>→Mer vekt på praksis og oppfølgingsprosessene</a:t>
            </a:r>
            <a:br>
              <a:rPr lang="nb-NO" sz="1167" dirty="0"/>
            </a:br>
            <a:r>
              <a:rPr lang="nb-NO" sz="1167" dirty="0"/>
              <a:t> </a:t>
            </a:r>
          </a:p>
          <a:p>
            <a:r>
              <a:rPr lang="nb-NO" sz="1500" dirty="0"/>
              <a:t>Innspill fra ARK-konferansen 2018: </a:t>
            </a:r>
          </a:p>
          <a:p>
            <a:pPr marL="380985" lvl="1" indent="0">
              <a:buNone/>
            </a:pPr>
            <a:r>
              <a:rPr lang="nb-NO" sz="1167" dirty="0"/>
              <a:t>→Bevare det som har fungert godt </a:t>
            </a:r>
            <a:br>
              <a:rPr lang="nb-NO" sz="1167" dirty="0"/>
            </a:br>
            <a:endParaRPr lang="nb-NO" sz="1167" dirty="0"/>
          </a:p>
          <a:p>
            <a:r>
              <a:rPr lang="nb-NO" sz="1500" dirty="0"/>
              <a:t>Arbeidsgruppe med representanter fra UiO, UiB, UiT, </a:t>
            </a:r>
            <a:r>
              <a:rPr lang="nb-NO" sz="1500" dirty="0" err="1"/>
              <a:t>UiA</a:t>
            </a:r>
            <a:r>
              <a:rPr lang="nb-NO" sz="1500" dirty="0"/>
              <a:t>, NTNU, </a:t>
            </a:r>
            <a:r>
              <a:rPr lang="nb-NO" sz="1500" dirty="0" err="1"/>
              <a:t>HiØ</a:t>
            </a:r>
            <a:r>
              <a:rPr lang="nb-NO" sz="1500" dirty="0"/>
              <a:t>, NHH (</a:t>
            </a:r>
            <a:r>
              <a:rPr lang="nb-NO" sz="1500" dirty="0" err="1"/>
              <a:t>sept</a:t>
            </a:r>
            <a:r>
              <a:rPr lang="nb-NO" sz="1500" dirty="0"/>
              <a:t> 2018 – mars 2019): </a:t>
            </a:r>
          </a:p>
          <a:p>
            <a:pPr marL="380985" lvl="1" indent="0">
              <a:buNone/>
            </a:pPr>
            <a:r>
              <a:rPr lang="nb-NO" sz="1167" dirty="0"/>
              <a:t>→Prosess for å finne fram til tematikk som anses som viktig å kartlegge og dermed belyse i oppfølgingsprosesser </a:t>
            </a:r>
          </a:p>
          <a:p>
            <a:pPr marL="380985" lvl="1" indent="0">
              <a:buNone/>
            </a:pPr>
            <a:r>
              <a:rPr lang="nb-NO" sz="1167" dirty="0"/>
              <a:t>→Prosess for å finne spørsmål som belyser denne tematikken </a:t>
            </a:r>
            <a:endParaRPr lang="nb-NO" sz="1500" dirty="0"/>
          </a:p>
          <a:p>
            <a:r>
              <a:rPr lang="nb-NO" sz="1500" dirty="0"/>
              <a:t>ARKs Styringsgruppe (kontinuerlig) →Premissleverandør</a:t>
            </a:r>
            <a:r>
              <a:rPr lang="nb-NO" sz="1500"/>
              <a:t/>
            </a:r>
            <a:br>
              <a:rPr lang="nb-NO" sz="1500"/>
            </a:br>
            <a:endParaRPr lang="nb-NO" sz="1500" dirty="0"/>
          </a:p>
        </p:txBody>
      </p:sp>
      <p:sp>
        <p:nvSpPr>
          <p:cNvPr id="4" name="Slide Number Placeholder 3"/>
          <p:cNvSpPr>
            <a:spLocks noGrp="1"/>
          </p:cNvSpPr>
          <p:nvPr>
            <p:ph type="sldNum" sz="quarter" idx="4294967295"/>
          </p:nvPr>
        </p:nvSpPr>
        <p:spPr/>
        <p:txBody>
          <a:bodyPr/>
          <a:lstStyle/>
          <a:p>
            <a:pPr>
              <a:defRPr/>
            </a:pPr>
            <a:fld id="{19F0915D-8190-1645-BD32-3D0FAC24AE7D}" type="slidenum">
              <a:rPr lang="en-US" smtClean="0"/>
              <a:pPr>
                <a:defRPr/>
              </a:pPr>
              <a:t>14</a:t>
            </a:fld>
            <a:endParaRPr lang="en-US"/>
          </a:p>
        </p:txBody>
      </p:sp>
    </p:spTree>
    <p:extLst>
      <p:ext uri="{BB962C8B-B14F-4D97-AF65-F5344CB8AC3E}">
        <p14:creationId xmlns:p14="http://schemas.microsoft.com/office/powerpoint/2010/main" val="238643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Alle universitetene representert i testing av ARK 2.0</a:t>
            </a:r>
            <a:endParaRPr lang="nb-NO" dirty="0"/>
          </a:p>
        </p:txBody>
      </p:sp>
      <p:pic>
        <p:nvPicPr>
          <p:cNvPr id="5" name="Content Placeholder 4"/>
          <p:cNvPicPr>
            <a:picLocks noGrp="1" noChangeAspect="1"/>
          </p:cNvPicPr>
          <p:nvPr>
            <p:ph idx="1"/>
          </p:nvPr>
        </p:nvPicPr>
        <p:blipFill rotWithShape="1">
          <a:blip r:embed="rId2"/>
          <a:srcRect l="20761" t="23035" r="22146" b="21065"/>
          <a:stretch/>
        </p:blipFill>
        <p:spPr>
          <a:xfrm>
            <a:off x="1779634" y="1597360"/>
            <a:ext cx="6926169" cy="3814468"/>
          </a:xfrm>
          <a:prstGeom prst="rect">
            <a:avLst/>
          </a:prstGeom>
        </p:spPr>
      </p:pic>
      <p:sp>
        <p:nvSpPr>
          <p:cNvPr id="4" name="Slide Number Placeholder 3"/>
          <p:cNvSpPr>
            <a:spLocks noGrp="1"/>
          </p:cNvSpPr>
          <p:nvPr>
            <p:ph type="sldNum" sz="quarter" idx="4294967295"/>
          </p:nvPr>
        </p:nvSpPr>
        <p:spPr/>
        <p:txBody>
          <a:bodyPr/>
          <a:lstStyle/>
          <a:p>
            <a:pPr>
              <a:defRPr/>
            </a:pPr>
            <a:fld id="{19F0915D-8190-1645-BD32-3D0FAC24AE7D}" type="slidenum">
              <a:rPr lang="en-US" smtClean="0"/>
              <a:pPr>
                <a:defRPr/>
              </a:pPr>
              <a:t>15</a:t>
            </a:fld>
            <a:endParaRPr lang="en-US"/>
          </a:p>
        </p:txBody>
      </p:sp>
      <p:sp>
        <p:nvSpPr>
          <p:cNvPr id="6" name="Rectangle 5"/>
          <p:cNvSpPr/>
          <p:nvPr/>
        </p:nvSpPr>
        <p:spPr bwMode="auto">
          <a:xfrm>
            <a:off x="1779633" y="1597360"/>
            <a:ext cx="2580287" cy="480053"/>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nb-NO" sz="1667">
              <a:cs typeface="ヒラギノ角ゴ Pro W3" charset="-128"/>
            </a:endParaRPr>
          </a:p>
        </p:txBody>
      </p:sp>
    </p:spTree>
    <p:extLst>
      <p:ext uri="{BB962C8B-B14F-4D97-AF65-F5344CB8AC3E}">
        <p14:creationId xmlns:p14="http://schemas.microsoft.com/office/powerpoint/2010/main" val="711787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 består endringene i ? </a:t>
            </a:r>
            <a:endParaRPr lang="nb-NO" dirty="0"/>
          </a:p>
        </p:txBody>
      </p:sp>
      <p:sp>
        <p:nvSpPr>
          <p:cNvPr id="3" name="Content Placeholder 2"/>
          <p:cNvSpPr>
            <a:spLocks noGrp="1"/>
          </p:cNvSpPr>
          <p:nvPr>
            <p:ph idx="1"/>
          </p:nvPr>
        </p:nvSpPr>
        <p:spPr/>
        <p:txBody>
          <a:bodyPr/>
          <a:lstStyle/>
          <a:p>
            <a:r>
              <a:rPr lang="nb-NO" sz="2000" dirty="0"/>
              <a:t>Spørreskjema med 85 spørsmål (tidligere 122)</a:t>
            </a:r>
          </a:p>
          <a:p>
            <a:r>
              <a:rPr lang="nb-NO" sz="2000" dirty="0"/>
              <a:t>To valgfrie moduler (en eller begge kan velges - på institusjonsnivå): </a:t>
            </a:r>
          </a:p>
          <a:p>
            <a:pPr lvl="1"/>
            <a:r>
              <a:rPr lang="nb-NO" sz="1600" dirty="0" err="1" smtClean="0"/>
              <a:t>Jobbusikkerhet</a:t>
            </a:r>
            <a:r>
              <a:rPr lang="nb-NO" sz="1600" dirty="0" smtClean="0"/>
              <a:t>/ </a:t>
            </a:r>
            <a:r>
              <a:rPr lang="nb-NO" sz="1600" dirty="0" err="1" smtClean="0"/>
              <a:t>turnoverintensjon</a:t>
            </a:r>
            <a:r>
              <a:rPr lang="nb-NO" sz="1600" dirty="0" smtClean="0"/>
              <a:t> </a:t>
            </a:r>
            <a:r>
              <a:rPr lang="nb-NO" sz="1600" dirty="0"/>
              <a:t>(8 spørsmål) </a:t>
            </a:r>
            <a:endParaRPr lang="nb-NO" sz="1600" dirty="0" smtClean="0"/>
          </a:p>
          <a:p>
            <a:pPr lvl="1"/>
            <a:r>
              <a:rPr lang="nb-NO" sz="1600" dirty="0" smtClean="0"/>
              <a:t>Omstilling </a:t>
            </a:r>
            <a:r>
              <a:rPr lang="nb-NO" sz="1600" dirty="0"/>
              <a:t>(3 spørsmål) </a:t>
            </a:r>
            <a:endParaRPr lang="nb-NO" sz="1600" dirty="0" smtClean="0"/>
          </a:p>
          <a:p>
            <a:r>
              <a:rPr lang="nb-NO" sz="2000" dirty="0"/>
              <a:t>10 skalaer blir uforandret og kan sammenlignes mot tidligere </a:t>
            </a:r>
          </a:p>
          <a:p>
            <a:r>
              <a:rPr lang="nb-NO" sz="2000" dirty="0"/>
              <a:t>Tre samtykker – grunnet ny personvernforordning (GDPR)</a:t>
            </a:r>
          </a:p>
        </p:txBody>
      </p:sp>
      <p:sp>
        <p:nvSpPr>
          <p:cNvPr id="4" name="Slide Number Placeholder 3"/>
          <p:cNvSpPr>
            <a:spLocks noGrp="1"/>
          </p:cNvSpPr>
          <p:nvPr>
            <p:ph type="sldNum" sz="quarter" idx="4294967295"/>
          </p:nvPr>
        </p:nvSpPr>
        <p:spPr/>
        <p:txBody>
          <a:bodyPr/>
          <a:lstStyle/>
          <a:p>
            <a:pPr>
              <a:defRPr/>
            </a:pPr>
            <a:fld id="{19F0915D-8190-1645-BD32-3D0FAC24AE7D}" type="slidenum">
              <a:rPr lang="en-US" smtClean="0"/>
              <a:pPr>
                <a:defRPr/>
              </a:pPr>
              <a:t>16</a:t>
            </a:fld>
            <a:endParaRPr lang="en-US"/>
          </a:p>
        </p:txBody>
      </p:sp>
    </p:spTree>
    <p:extLst>
      <p:ext uri="{BB962C8B-B14F-4D97-AF65-F5344CB8AC3E}">
        <p14:creationId xmlns:p14="http://schemas.microsoft.com/office/powerpoint/2010/main" val="24237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irurgisk forskning"/>
          <p:cNvPicPr>
            <a:picLocks noChangeAspect="1" noChangeArrowheads="1"/>
          </p:cNvPicPr>
          <p:nvPr/>
        </p:nvPicPr>
        <p:blipFill rotWithShape="1">
          <a:blip r:embed="rId2">
            <a:extLst>
              <a:ext uri="{28A0092B-C50C-407E-A947-70E740481C1C}">
                <a14:useLocalDpi xmlns:a14="http://schemas.microsoft.com/office/drawing/2010/main" val="0"/>
              </a:ext>
            </a:extLst>
          </a:blip>
          <a:srcRect t="4465" b="9203"/>
          <a:stretch/>
        </p:blipFill>
        <p:spPr bwMode="auto">
          <a:xfrm>
            <a:off x="327472" y="366009"/>
            <a:ext cx="8888954" cy="5128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2408" y="391888"/>
            <a:ext cx="8801806" cy="954088"/>
          </a:xfrm>
        </p:spPr>
        <p:txBody>
          <a:bodyPr/>
          <a:lstStyle/>
          <a:p>
            <a:r>
              <a:rPr lang="nb-NO" dirty="0" smtClean="0">
                <a:solidFill>
                  <a:schemeClr val="bg1"/>
                </a:solidFill>
              </a:rPr>
              <a:t>ARK 2.0 har økt </a:t>
            </a:r>
            <a:r>
              <a:rPr lang="nb-NO" dirty="0">
                <a:solidFill>
                  <a:schemeClr val="bg1"/>
                </a:solidFill>
              </a:rPr>
              <a:t>fokus på: </a:t>
            </a:r>
          </a:p>
        </p:txBody>
      </p:sp>
      <p:sp>
        <p:nvSpPr>
          <p:cNvPr id="3" name="Content Placeholder 2"/>
          <p:cNvSpPr>
            <a:spLocks noGrp="1"/>
          </p:cNvSpPr>
          <p:nvPr>
            <p:ph idx="1"/>
          </p:nvPr>
        </p:nvSpPr>
        <p:spPr>
          <a:xfrm>
            <a:off x="623454" y="3577580"/>
            <a:ext cx="8805333" cy="1646436"/>
          </a:xfrm>
        </p:spPr>
        <p:txBody>
          <a:bodyPr/>
          <a:lstStyle/>
          <a:p>
            <a:r>
              <a:rPr lang="nb-NO" sz="1667" dirty="0">
                <a:solidFill>
                  <a:schemeClr val="bg1"/>
                </a:solidFill>
              </a:rPr>
              <a:t>Samspill mellom leder og medarbeidere </a:t>
            </a:r>
          </a:p>
          <a:p>
            <a:r>
              <a:rPr lang="nb-NO" sz="1667" dirty="0">
                <a:solidFill>
                  <a:schemeClr val="bg1"/>
                </a:solidFill>
              </a:rPr>
              <a:t>Kompetanse og utviklingsmuligheter </a:t>
            </a:r>
          </a:p>
          <a:p>
            <a:r>
              <a:rPr lang="nb-NO" sz="1667" dirty="0">
                <a:solidFill>
                  <a:schemeClr val="bg1"/>
                </a:solidFill>
              </a:rPr>
              <a:t>Informasjon og medvirkning </a:t>
            </a:r>
          </a:p>
          <a:p>
            <a:r>
              <a:rPr lang="nb-NO" sz="1667" dirty="0">
                <a:solidFill>
                  <a:schemeClr val="bg1"/>
                </a:solidFill>
              </a:rPr>
              <a:t>Å få arbeidsmiljøundersøkelsen tettere knyttet sammen med arbeidet </a:t>
            </a:r>
          </a:p>
          <a:p>
            <a:r>
              <a:rPr lang="nb-NO" sz="1667" dirty="0">
                <a:solidFill>
                  <a:schemeClr val="bg1"/>
                </a:solidFill>
              </a:rPr>
              <a:t>Å få til gode medvirkningsprosesser på enhetene</a:t>
            </a:r>
          </a:p>
        </p:txBody>
      </p:sp>
      <p:sp>
        <p:nvSpPr>
          <p:cNvPr id="4" name="Slide Number Placeholder 3"/>
          <p:cNvSpPr>
            <a:spLocks noGrp="1"/>
          </p:cNvSpPr>
          <p:nvPr>
            <p:ph type="sldNum" sz="quarter" idx="4294967295"/>
          </p:nvPr>
        </p:nvSpPr>
        <p:spPr/>
        <p:txBody>
          <a:bodyPr/>
          <a:lstStyle/>
          <a:p>
            <a:pPr>
              <a:defRPr/>
            </a:pPr>
            <a:fld id="{19F0915D-8190-1645-BD32-3D0FAC24AE7D}" type="slidenum">
              <a:rPr lang="en-US" smtClean="0"/>
              <a:pPr>
                <a:defRPr/>
              </a:pPr>
              <a:t>17</a:t>
            </a:fld>
            <a:endParaRPr lang="en-US"/>
          </a:p>
        </p:txBody>
      </p:sp>
    </p:spTree>
    <p:extLst>
      <p:ext uri="{BB962C8B-B14F-4D97-AF65-F5344CB8AC3E}">
        <p14:creationId xmlns:p14="http://schemas.microsoft.com/office/powerpoint/2010/main" val="2370880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Til fordypning og mer informasjon</a:t>
            </a:r>
            <a:endParaRPr lang="nb-NO" dirty="0"/>
          </a:p>
        </p:txBody>
      </p:sp>
      <p:sp>
        <p:nvSpPr>
          <p:cNvPr id="4" name="Content Placeholder 3"/>
          <p:cNvSpPr>
            <a:spLocks noGrp="1"/>
          </p:cNvSpPr>
          <p:nvPr>
            <p:ph idx="1"/>
          </p:nvPr>
        </p:nvSpPr>
        <p:spPr>
          <a:xfrm>
            <a:off x="846669" y="1651001"/>
            <a:ext cx="7662332" cy="3367314"/>
          </a:xfrm>
        </p:spPr>
        <p:txBody>
          <a:bodyPr/>
          <a:lstStyle/>
          <a:p>
            <a:r>
              <a:rPr lang="nb-NO" dirty="0"/>
              <a:t>ARK ressursside: </a:t>
            </a:r>
            <a:r>
              <a:rPr lang="nb-NO" sz="1333" dirty="0">
                <a:hlinkClick r:id="rId2"/>
              </a:rPr>
              <a:t>https://www.ntnu.no/ark</a:t>
            </a:r>
            <a:endParaRPr lang="nb-NO" sz="1333" dirty="0"/>
          </a:p>
          <a:p>
            <a:r>
              <a:rPr lang="nb-NO" dirty="0"/>
              <a:t>Hele spørreskjemaet</a:t>
            </a:r>
            <a:r>
              <a:rPr lang="nb-NO" dirty="0" smtClean="0"/>
              <a:t>: </a:t>
            </a:r>
            <a:r>
              <a:rPr lang="nb-NO" sz="1333" dirty="0">
                <a:hlinkClick r:id="rId3"/>
              </a:rPr>
              <a:t>https://www.ntnu.no/documents/34221120/0/2020-10-05-KIWEST+3.0.-NO+%281%29.pdf/8b56d3ee-b6e6-31ce-f54f-720c807f710d?t=1601906187916</a:t>
            </a:r>
            <a:endParaRPr lang="nb-NO" dirty="0" smtClean="0"/>
          </a:p>
          <a:p>
            <a:r>
              <a:rPr lang="nb-NO" dirty="0" smtClean="0"/>
              <a:t>Teori, metode og vitenskapelige referanser: </a:t>
            </a:r>
            <a:r>
              <a:rPr lang="nb-NO" sz="1333" dirty="0">
                <a:hlinkClick r:id="rId4"/>
              </a:rPr>
              <a:t>https://www.ntnu.no/documents/34221120/1264459276/Arbeidsmilj%C3%B8+og+klimaunders%C3%B8kelser+-+hvem+-+hva+-+hvordan.pdf/a49bc9dc-6eef-48b6-818d-347b6cff09b0</a:t>
            </a:r>
            <a:endParaRPr lang="nb-NO" sz="1333" dirty="0"/>
          </a:p>
          <a:p>
            <a:endParaRPr lang="nb-NO" sz="1333" dirty="0"/>
          </a:p>
          <a:p>
            <a:endParaRPr lang="nb-NO" dirty="0"/>
          </a:p>
        </p:txBody>
      </p:sp>
      <p:sp>
        <p:nvSpPr>
          <p:cNvPr id="2" name="Slide Number Placeholder 1"/>
          <p:cNvSpPr>
            <a:spLocks noGrp="1"/>
          </p:cNvSpPr>
          <p:nvPr>
            <p:ph type="sldNum" sz="quarter" idx="4294967295"/>
          </p:nvPr>
        </p:nvSpPr>
        <p:spPr/>
        <p:txBody>
          <a:bodyPr/>
          <a:lstStyle/>
          <a:p>
            <a:pPr>
              <a:defRPr/>
            </a:pPr>
            <a:fld id="{DB74656F-017F-464F-B897-BF384E92D9A8}" type="slidenum">
              <a:rPr lang="en-US" smtClean="0"/>
              <a:pPr>
                <a:defRPr/>
              </a:pPr>
              <a:t>18</a:t>
            </a:fld>
            <a:endParaRPr lang="en-US"/>
          </a:p>
        </p:txBody>
      </p:sp>
    </p:spTree>
    <p:extLst>
      <p:ext uri="{BB962C8B-B14F-4D97-AF65-F5344CB8AC3E}">
        <p14:creationId xmlns:p14="http://schemas.microsoft.com/office/powerpoint/2010/main" val="834920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endParaRPr lang="en-US" dirty="0"/>
          </a:p>
        </p:txBody>
      </p:sp>
      <p:sp>
        <p:nvSpPr>
          <p:cNvPr id="5" name="Rectangle 4"/>
          <p:cNvSpPr/>
          <p:nvPr/>
        </p:nvSpPr>
        <p:spPr bwMode="auto">
          <a:xfrm>
            <a:off x="327472" y="613822"/>
            <a:ext cx="9433048" cy="4392488"/>
          </a:xfrm>
          <a:prstGeom prst="rect">
            <a:avLst/>
          </a:prstGeom>
          <a:solidFill>
            <a:srgbClr val="B2C1CC"/>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nb-NO" sz="1667">
              <a:cs typeface="ヒラギノ角ゴ Pro W3" charset="-128"/>
            </a:endParaRPr>
          </a:p>
        </p:txBody>
      </p:sp>
      <p:sp>
        <p:nvSpPr>
          <p:cNvPr id="6" name="TextBox 5"/>
          <p:cNvSpPr txBox="1"/>
          <p:nvPr/>
        </p:nvSpPr>
        <p:spPr>
          <a:xfrm>
            <a:off x="975544" y="2388877"/>
            <a:ext cx="7920880" cy="954107"/>
          </a:xfrm>
          <a:prstGeom prst="rect">
            <a:avLst/>
          </a:prstGeom>
          <a:noFill/>
        </p:spPr>
        <p:txBody>
          <a:bodyPr wrap="square" rtlCol="0">
            <a:spAutoFit/>
          </a:bodyPr>
          <a:lstStyle/>
          <a:p>
            <a:pPr algn="ctr"/>
            <a:r>
              <a:rPr lang="nb-NO" sz="2800" dirty="0" smtClean="0"/>
              <a:t>4. Tidsplan </a:t>
            </a:r>
            <a:r>
              <a:rPr lang="nb-NO" sz="2800" dirty="0"/>
              <a:t>og veien videre</a:t>
            </a:r>
          </a:p>
          <a:p>
            <a:pPr algn="ctr"/>
            <a:endParaRPr lang="nb-NO" sz="2800" dirty="0"/>
          </a:p>
        </p:txBody>
      </p:sp>
    </p:spTree>
    <p:extLst>
      <p:ext uri="{BB962C8B-B14F-4D97-AF65-F5344CB8AC3E}">
        <p14:creationId xmlns:p14="http://schemas.microsoft.com/office/powerpoint/2010/main" val="898548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Tidsplan 2021-2022</a:t>
            </a:r>
            <a:endParaRPr lang="nb-N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0062301"/>
              </p:ext>
            </p:extLst>
          </p:nvPr>
        </p:nvGraphicFramePr>
        <p:xfrm>
          <a:off x="846138" y="1651000"/>
          <a:ext cx="9058398"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8F1EEA84-AF53-4FD4-A1A3-5356AB7C9545}" type="slidenum">
              <a:rPr lang="en-US" altLang="nb-NO" smtClean="0"/>
              <a:pPr>
                <a:defRPr/>
              </a:pPr>
              <a:t>20</a:t>
            </a:fld>
            <a:endParaRPr lang="en-US" altLang="nb-NO"/>
          </a:p>
        </p:txBody>
      </p:sp>
      <p:sp>
        <p:nvSpPr>
          <p:cNvPr id="6" name="TextBox 5"/>
          <p:cNvSpPr txBox="1"/>
          <p:nvPr/>
        </p:nvSpPr>
        <p:spPr>
          <a:xfrm>
            <a:off x="846138" y="1993404"/>
            <a:ext cx="2937718" cy="338554"/>
          </a:xfrm>
          <a:prstGeom prst="rect">
            <a:avLst/>
          </a:prstGeom>
          <a:solidFill>
            <a:schemeClr val="accent5">
              <a:lumMod val="90000"/>
            </a:schemeClr>
          </a:solidFill>
        </p:spPr>
        <p:txBody>
          <a:bodyPr wrap="square" rtlCol="0">
            <a:spAutoFit/>
          </a:bodyPr>
          <a:lstStyle/>
          <a:p>
            <a:pPr algn="ctr"/>
            <a:r>
              <a:rPr lang="nb-NO" dirty="0" smtClean="0"/>
              <a:t>2021</a:t>
            </a:r>
            <a:endParaRPr lang="nb-NO" dirty="0"/>
          </a:p>
        </p:txBody>
      </p:sp>
      <p:sp>
        <p:nvSpPr>
          <p:cNvPr id="7" name="TextBox 6"/>
          <p:cNvSpPr txBox="1"/>
          <p:nvPr/>
        </p:nvSpPr>
        <p:spPr>
          <a:xfrm>
            <a:off x="3783856" y="1993404"/>
            <a:ext cx="6120680" cy="338554"/>
          </a:xfrm>
          <a:prstGeom prst="rect">
            <a:avLst/>
          </a:prstGeom>
          <a:solidFill>
            <a:schemeClr val="accent5">
              <a:lumMod val="75000"/>
            </a:schemeClr>
          </a:solidFill>
        </p:spPr>
        <p:txBody>
          <a:bodyPr wrap="square" rtlCol="0">
            <a:spAutoFit/>
          </a:bodyPr>
          <a:lstStyle/>
          <a:p>
            <a:pPr algn="ctr"/>
            <a:r>
              <a:rPr lang="nb-NO" dirty="0" smtClean="0"/>
              <a:t>2022</a:t>
            </a:r>
            <a:endParaRPr lang="nb-NO" dirty="0"/>
          </a:p>
        </p:txBody>
      </p:sp>
    </p:spTree>
    <p:extLst>
      <p:ext uri="{BB962C8B-B14F-4D97-AF65-F5344CB8AC3E}">
        <p14:creationId xmlns:p14="http://schemas.microsoft.com/office/powerpoint/2010/main" val="2452938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Agenda</a:t>
            </a:r>
            <a:endParaRPr lang="nb-NO" dirty="0"/>
          </a:p>
        </p:txBody>
      </p:sp>
      <p:sp>
        <p:nvSpPr>
          <p:cNvPr id="3" name="Content Placeholder 2"/>
          <p:cNvSpPr>
            <a:spLocks noGrp="1"/>
          </p:cNvSpPr>
          <p:nvPr>
            <p:ph idx="1"/>
          </p:nvPr>
        </p:nvSpPr>
        <p:spPr/>
        <p:txBody>
          <a:bodyPr/>
          <a:lstStyle/>
          <a:p>
            <a:pPr marL="428608" indent="-428608">
              <a:buFont typeface="+mj-lt"/>
              <a:buAutoNum type="arabicPeriod"/>
            </a:pPr>
            <a:r>
              <a:rPr lang="nb-NO" sz="2000" dirty="0" smtClean="0"/>
              <a:t>Overordnede rammer for ARK ved MED</a:t>
            </a:r>
            <a:r>
              <a:rPr lang="nb-NO" sz="2000" dirty="0"/>
              <a:t> </a:t>
            </a:r>
            <a:r>
              <a:rPr lang="nb-NO" sz="2000" dirty="0" smtClean="0"/>
              <a:t>og gjennomføringstidspunkt</a:t>
            </a:r>
          </a:p>
          <a:p>
            <a:pPr marL="428608" indent="-428608">
              <a:buFont typeface="+mj-lt"/>
              <a:buAutoNum type="arabicPeriod"/>
            </a:pPr>
            <a:r>
              <a:rPr lang="nb-NO" sz="2000" dirty="0" smtClean="0"/>
              <a:t>Hvorfor bør vi gjennomføre arbeidsmiljø- og klimaundersøkelser?</a:t>
            </a:r>
          </a:p>
          <a:p>
            <a:pPr marL="428608" indent="-428608">
              <a:buFont typeface="+mj-lt"/>
              <a:buAutoNum type="arabicPeriod"/>
            </a:pPr>
            <a:r>
              <a:rPr lang="nb-NO" sz="2000" dirty="0" smtClean="0"/>
              <a:t>Hva har </a:t>
            </a:r>
            <a:r>
              <a:rPr lang="nb-NO" sz="2000" dirty="0"/>
              <a:t>endret seg fra ARK 1.0 til ARK 2.0</a:t>
            </a:r>
          </a:p>
          <a:p>
            <a:pPr marL="428608" indent="-428608">
              <a:buFont typeface="+mj-lt"/>
              <a:buAutoNum type="arabicPeriod"/>
            </a:pPr>
            <a:r>
              <a:rPr lang="nb-NO" sz="2000" dirty="0"/>
              <a:t>Tidsplan og </a:t>
            </a:r>
            <a:r>
              <a:rPr lang="nb-NO" sz="2000" dirty="0" smtClean="0"/>
              <a:t>veien </a:t>
            </a:r>
            <a:r>
              <a:rPr lang="nb-NO" sz="2000" dirty="0" smtClean="0"/>
              <a:t>videre</a:t>
            </a:r>
            <a:endParaRPr lang="nb-NO" sz="2000" dirty="0" smtClean="0"/>
          </a:p>
        </p:txBody>
      </p:sp>
      <p:sp>
        <p:nvSpPr>
          <p:cNvPr id="4" name="Slide Number Placeholder 3"/>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575717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Vi bruker allerede etablerte </a:t>
            </a:r>
            <a:r>
              <a:rPr lang="nb-NO" dirty="0" smtClean="0"/>
              <a:t>fora</a:t>
            </a:r>
            <a:r>
              <a:rPr lang="nb-NO" dirty="0"/>
              <a:t> </a:t>
            </a:r>
            <a:r>
              <a:rPr lang="nb-NO" dirty="0" smtClean="0"/>
              <a:t>for involvering i arbeidet:</a:t>
            </a:r>
            <a:endParaRPr lang="nb-NO" dirty="0"/>
          </a:p>
        </p:txBody>
      </p:sp>
      <p:sp>
        <p:nvSpPr>
          <p:cNvPr id="3" name="Content Placeholder 2"/>
          <p:cNvSpPr>
            <a:spLocks noGrp="1"/>
          </p:cNvSpPr>
          <p:nvPr>
            <p:ph idx="1"/>
          </p:nvPr>
        </p:nvSpPr>
        <p:spPr>
          <a:xfrm>
            <a:off x="843141" y="1783556"/>
            <a:ext cx="8805333" cy="3429000"/>
          </a:xfrm>
        </p:spPr>
        <p:txBody>
          <a:bodyPr/>
          <a:lstStyle/>
          <a:p>
            <a:r>
              <a:rPr lang="nb-NO" sz="1600" dirty="0" smtClean="0"/>
              <a:t>Lederforum</a:t>
            </a:r>
          </a:p>
          <a:p>
            <a:pPr lvl="1"/>
            <a:r>
              <a:rPr lang="nb-NO" sz="1400" dirty="0" smtClean="0"/>
              <a:t>Viktigste arena for å diskutere ARK for ledere på </a:t>
            </a:r>
            <a:r>
              <a:rPr lang="nb-NO" sz="1400" dirty="0"/>
              <a:t>fakultetet. (Viktig at lederforum går foran i arbeidet). </a:t>
            </a:r>
          </a:p>
          <a:p>
            <a:r>
              <a:rPr lang="nb-NO" sz="1600" dirty="0" smtClean="0"/>
              <a:t>LAMU </a:t>
            </a:r>
          </a:p>
          <a:p>
            <a:pPr lvl="1"/>
            <a:r>
              <a:rPr lang="nb-NO" sz="1400" dirty="0" smtClean="0"/>
              <a:t>har en viktig støtterolle i ARK-prosessen og ARK </a:t>
            </a:r>
            <a:r>
              <a:rPr lang="nb-NO" sz="1400" dirty="0"/>
              <a:t>blir fulgt opp i </a:t>
            </a:r>
            <a:r>
              <a:rPr lang="nb-NO" sz="1400" dirty="0" smtClean="0"/>
              <a:t>LAMU-møtene </a:t>
            </a:r>
            <a:r>
              <a:rPr lang="nb-NO" sz="1400" dirty="0"/>
              <a:t> </a:t>
            </a:r>
          </a:p>
          <a:p>
            <a:r>
              <a:rPr lang="nb-NO" sz="1600" dirty="0" smtClean="0"/>
              <a:t>Orienteringer </a:t>
            </a:r>
            <a:r>
              <a:rPr lang="nb-NO" sz="1600" dirty="0"/>
              <a:t>til </a:t>
            </a:r>
            <a:r>
              <a:rPr lang="nb-NO" sz="1600" dirty="0" smtClean="0"/>
              <a:t>IDF- møtet</a:t>
            </a:r>
            <a:endParaRPr lang="nb-NO" sz="1600" dirty="0"/>
          </a:p>
          <a:p>
            <a:r>
              <a:rPr lang="nb-NO" sz="1600" dirty="0" smtClean="0"/>
              <a:t>HR-ledernettverket involveres i arbeidet og bistår arbeidsgruppa</a:t>
            </a:r>
          </a:p>
          <a:p>
            <a:r>
              <a:rPr lang="nb-NO" sz="1600" dirty="0" smtClean="0"/>
              <a:t>Fellesmøtet kan bistå</a:t>
            </a:r>
          </a:p>
          <a:p>
            <a:r>
              <a:rPr lang="nb-NO" sz="1600" dirty="0" smtClean="0"/>
              <a:t>Arbeidsgruppa består av 1 representant fra </a:t>
            </a:r>
            <a:r>
              <a:rPr lang="nb-NO" sz="1600" dirty="0" smtClean="0"/>
              <a:t>personalseksjonen på hver </a:t>
            </a:r>
            <a:r>
              <a:rPr lang="nb-NO" sz="1600" dirty="0" smtClean="0"/>
              <a:t>enhet, to fra fakultetet og ledes av HR-leder på </a:t>
            </a:r>
            <a:r>
              <a:rPr lang="nb-NO" sz="1600" dirty="0" smtClean="0"/>
              <a:t>fakultetet.</a:t>
            </a:r>
            <a:endParaRPr lang="nb-NO" sz="1600" dirty="0" smtClean="0"/>
          </a:p>
          <a:p>
            <a:r>
              <a:rPr lang="nb-NO" sz="1600" dirty="0" smtClean="0"/>
              <a:t>Fra dekanatet følges arbeidet opp av Elin </a:t>
            </a:r>
            <a:r>
              <a:rPr lang="nb-NO" sz="1600" dirty="0"/>
              <a:t>Olaug Rosvold</a:t>
            </a:r>
          </a:p>
          <a:p>
            <a:r>
              <a:rPr lang="nb-NO" sz="1600" dirty="0" smtClean="0"/>
              <a:t>Hvordan nå de vitenskapelige? Andre fora vi bør inn i på fakultetsnivå?</a:t>
            </a:r>
          </a:p>
          <a:p>
            <a:endParaRPr lang="nb-NO" sz="1800" dirty="0"/>
          </a:p>
        </p:txBody>
      </p:sp>
      <p:sp>
        <p:nvSpPr>
          <p:cNvPr id="4" name="Slide Number Placeholder 3"/>
          <p:cNvSpPr>
            <a:spLocks noGrp="1"/>
          </p:cNvSpPr>
          <p:nvPr>
            <p:ph type="sldNum" sz="quarter" idx="11"/>
          </p:nvPr>
        </p:nvSpPr>
        <p:spPr/>
        <p:txBody>
          <a:bodyPr/>
          <a:lstStyle/>
          <a:p>
            <a:pPr>
              <a:defRPr/>
            </a:pPr>
            <a:fld id="{8F1EEA84-AF53-4FD4-A1A3-5356AB7C9545}" type="slidenum">
              <a:rPr lang="en-US" altLang="nb-NO" smtClean="0"/>
              <a:pPr>
                <a:defRPr/>
              </a:pPr>
              <a:t>21</a:t>
            </a:fld>
            <a:endParaRPr lang="en-US" altLang="nb-NO"/>
          </a:p>
        </p:txBody>
      </p:sp>
    </p:spTree>
    <p:extLst>
      <p:ext uri="{BB962C8B-B14F-4D97-AF65-F5344CB8AC3E}">
        <p14:creationId xmlns:p14="http://schemas.microsoft.com/office/powerpoint/2010/main" val="13844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Veien videre</a:t>
            </a:r>
            <a:endParaRPr lang="nb-NO" dirty="0"/>
          </a:p>
        </p:txBody>
      </p:sp>
      <p:sp>
        <p:nvSpPr>
          <p:cNvPr id="3" name="Content Placeholder 2"/>
          <p:cNvSpPr>
            <a:spLocks noGrp="1"/>
          </p:cNvSpPr>
          <p:nvPr>
            <p:ph idx="1"/>
          </p:nvPr>
        </p:nvSpPr>
        <p:spPr/>
        <p:txBody>
          <a:bodyPr/>
          <a:lstStyle/>
          <a:p>
            <a:r>
              <a:rPr lang="nb-NO" sz="1667" dirty="0" smtClean="0"/>
              <a:t>Planlegging og booking av kursdatoer med NTNU</a:t>
            </a:r>
          </a:p>
          <a:p>
            <a:pPr lvl="1"/>
            <a:r>
              <a:rPr lang="nb-NO" sz="1334" dirty="0" smtClean="0"/>
              <a:t>Prosesslederkurs</a:t>
            </a:r>
          </a:p>
          <a:p>
            <a:pPr lvl="1"/>
            <a:r>
              <a:rPr lang="nb-NO" sz="1334" dirty="0" smtClean="0"/>
              <a:t>Leder- og VO-opplæring i ARK 2.0</a:t>
            </a:r>
          </a:p>
          <a:p>
            <a:r>
              <a:rPr lang="nb-NO" sz="1667" dirty="0" smtClean="0"/>
              <a:t>Forberede informasjon og nettsider</a:t>
            </a:r>
          </a:p>
          <a:p>
            <a:r>
              <a:rPr lang="nb-NO" sz="1667" dirty="0" smtClean="0"/>
              <a:t>Diskusjon i lederforum </a:t>
            </a:r>
            <a:r>
              <a:rPr lang="nb-NO" sz="1667" dirty="0" smtClean="0"/>
              <a:t>og LAMU august</a:t>
            </a:r>
            <a:r>
              <a:rPr lang="nb-NO" sz="1667" dirty="0" smtClean="0"/>
              <a:t>/ september om:</a:t>
            </a:r>
          </a:p>
          <a:p>
            <a:pPr lvl="1"/>
            <a:r>
              <a:rPr lang="nb-NO" sz="1334" dirty="0" smtClean="0"/>
              <a:t>Valg av tilleggsspørsmål ang. omstilling og </a:t>
            </a:r>
            <a:r>
              <a:rPr lang="nb-NO" sz="1334" dirty="0" err="1" smtClean="0"/>
              <a:t>jobbusikkerhet</a:t>
            </a:r>
            <a:endParaRPr lang="nb-NO" sz="1334" dirty="0" smtClean="0"/>
          </a:p>
          <a:p>
            <a:pPr lvl="1"/>
            <a:r>
              <a:rPr lang="nb-NO" sz="1334" dirty="0" smtClean="0"/>
              <a:t>Rapporter og grupper</a:t>
            </a:r>
          </a:p>
          <a:p>
            <a:pPr lvl="1"/>
            <a:r>
              <a:rPr lang="nb-NO" sz="1334" dirty="0" smtClean="0"/>
              <a:t>Opplæring, informasjon og kommunikasjonsplan</a:t>
            </a:r>
          </a:p>
          <a:p>
            <a:pPr lvl="1"/>
            <a:r>
              <a:rPr lang="nb-NO" sz="1334" dirty="0" smtClean="0"/>
              <a:t>Endelig tidsplan</a:t>
            </a:r>
            <a:endParaRPr lang="nb-NO" sz="1334" dirty="0"/>
          </a:p>
        </p:txBody>
      </p:sp>
      <p:sp>
        <p:nvSpPr>
          <p:cNvPr id="4" name="Slide Number Placeholder 3"/>
          <p:cNvSpPr>
            <a:spLocks noGrp="1"/>
          </p:cNvSpPr>
          <p:nvPr>
            <p:ph type="sldNum" sz="quarter" idx="11"/>
          </p:nvPr>
        </p:nvSpPr>
        <p:spPr/>
        <p:txBody>
          <a:bodyPr/>
          <a:lstStyle/>
          <a:p>
            <a:pPr>
              <a:defRPr/>
            </a:pPr>
            <a:fld id="{8F1EEA84-AF53-4FD4-A1A3-5356AB7C9545}" type="slidenum">
              <a:rPr lang="en-US" altLang="nb-NO" smtClean="0"/>
              <a:pPr>
                <a:defRPr/>
              </a:pPr>
              <a:t>22</a:t>
            </a:fld>
            <a:endParaRPr lang="en-US" altLang="nb-NO"/>
          </a:p>
        </p:txBody>
      </p:sp>
    </p:spTree>
    <p:extLst>
      <p:ext uri="{BB962C8B-B14F-4D97-AF65-F5344CB8AC3E}">
        <p14:creationId xmlns:p14="http://schemas.microsoft.com/office/powerpoint/2010/main" val="129053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b-NO" dirty="0"/>
              <a:t> </a:t>
            </a:r>
          </a:p>
        </p:txBody>
      </p:sp>
      <p:sp>
        <p:nvSpPr>
          <p:cNvPr id="4" name="Slide Number Placeholder 3"/>
          <p:cNvSpPr>
            <a:spLocks noGrp="1"/>
          </p:cNvSpPr>
          <p:nvPr>
            <p:ph type="sldNum" sz="quarter" idx="4294967295"/>
          </p:nvPr>
        </p:nvSpPr>
        <p:spPr/>
        <p:txBody>
          <a:bodyPr/>
          <a:lstStyle/>
          <a:p>
            <a:pPr>
              <a:defRPr/>
            </a:pPr>
            <a:fld id="{19F0915D-8190-1645-BD32-3D0FAC24AE7D}" type="slidenum">
              <a:rPr lang="en-US" smtClean="0"/>
              <a:pPr>
                <a:defRPr/>
              </a:pPr>
              <a:t>4</a:t>
            </a:fld>
            <a:endParaRPr lang="en-US"/>
          </a:p>
        </p:txBody>
      </p:sp>
      <p:pic>
        <p:nvPicPr>
          <p:cNvPr id="1026" name="Picture 2" descr="Bildet kan inneholde: person, ansikt, nese, hode, kinn."/>
          <p:cNvPicPr>
            <a:picLocks noChangeAspect="1" noChangeArrowheads="1"/>
          </p:cNvPicPr>
          <p:nvPr/>
        </p:nvPicPr>
        <p:blipFill rotWithShape="1">
          <a:blip r:embed="rId3">
            <a:extLst>
              <a:ext uri="{28A0092B-C50C-407E-A947-70E740481C1C}">
                <a14:useLocalDpi xmlns:a14="http://schemas.microsoft.com/office/drawing/2010/main" val="0"/>
              </a:ext>
            </a:extLst>
          </a:blip>
          <a:srcRect r="4952"/>
          <a:stretch/>
        </p:blipFill>
        <p:spPr bwMode="auto">
          <a:xfrm>
            <a:off x="687512" y="344915"/>
            <a:ext cx="8721868" cy="50746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08192" y="5401389"/>
            <a:ext cx="3279448" cy="246221"/>
          </a:xfrm>
          <a:prstGeom prst="rect">
            <a:avLst/>
          </a:prstGeom>
        </p:spPr>
        <p:txBody>
          <a:bodyPr wrap="square">
            <a:spAutoFit/>
          </a:bodyPr>
          <a:lstStyle/>
          <a:p>
            <a:r>
              <a:rPr lang="nb-NO" sz="1000" i="1" dirty="0">
                <a:latin typeface="Arial" panose="020B0604020202020204" pitchFamily="34" charset="0"/>
              </a:rPr>
              <a:t>Den fantastiske hjernen</a:t>
            </a:r>
            <a:r>
              <a:rPr lang="nb-NO" sz="1000" dirty="0">
                <a:latin typeface="Arial" panose="020B0604020202020204" pitchFamily="34" charset="0"/>
              </a:rPr>
              <a:t>. Foto: Nicolas </a:t>
            </a:r>
            <a:r>
              <a:rPr lang="nb-NO" sz="1000" dirty="0" err="1">
                <a:latin typeface="Arial" panose="020B0604020202020204" pitchFamily="34" charset="0"/>
              </a:rPr>
              <a:t>Antille</a:t>
            </a:r>
            <a:endParaRPr lang="nb-NO" sz="1000" dirty="0"/>
          </a:p>
        </p:txBody>
      </p:sp>
      <p:sp>
        <p:nvSpPr>
          <p:cNvPr id="9" name="TextBox 8"/>
          <p:cNvSpPr txBox="1"/>
          <p:nvPr/>
        </p:nvSpPr>
        <p:spPr>
          <a:xfrm>
            <a:off x="849224" y="938343"/>
            <a:ext cx="2180735" cy="1733295"/>
          </a:xfrm>
          <a:prstGeom prst="rect">
            <a:avLst/>
          </a:prstGeom>
          <a:noFill/>
        </p:spPr>
        <p:txBody>
          <a:bodyPr wrap="square" rtlCol="0">
            <a:spAutoFit/>
          </a:bodyPr>
          <a:lstStyle/>
          <a:p>
            <a:r>
              <a:rPr lang="nb-NO" sz="1333" dirty="0">
                <a:solidFill>
                  <a:schemeClr val="bg1"/>
                </a:solidFill>
              </a:rPr>
              <a:t>Menneskene er UiOs viktigste ressurs. </a:t>
            </a:r>
          </a:p>
          <a:p>
            <a:endParaRPr lang="nb-NO" sz="1333" dirty="0">
              <a:solidFill>
                <a:schemeClr val="bg1"/>
              </a:solidFill>
            </a:endParaRPr>
          </a:p>
          <a:p>
            <a:r>
              <a:rPr lang="nb-NO" sz="1333" dirty="0">
                <a:solidFill>
                  <a:schemeClr val="bg1"/>
                </a:solidFill>
              </a:rPr>
              <a:t>Å ta godt vare på ansatte og studenter er avgjørende for at vi skal lykkes med vårt samfunns-oppdrag.</a:t>
            </a:r>
          </a:p>
        </p:txBody>
      </p:sp>
      <p:sp>
        <p:nvSpPr>
          <p:cNvPr id="10" name="TextBox 9"/>
          <p:cNvSpPr txBox="1"/>
          <p:nvPr/>
        </p:nvSpPr>
        <p:spPr>
          <a:xfrm>
            <a:off x="831528" y="481236"/>
            <a:ext cx="4920548" cy="297454"/>
          </a:xfrm>
          <a:prstGeom prst="rect">
            <a:avLst/>
          </a:prstGeom>
          <a:noFill/>
        </p:spPr>
        <p:txBody>
          <a:bodyPr wrap="square" rtlCol="0">
            <a:spAutoFit/>
          </a:bodyPr>
          <a:lstStyle/>
          <a:p>
            <a:r>
              <a:rPr lang="nb-NO" sz="1333" b="1" dirty="0">
                <a:solidFill>
                  <a:schemeClr val="bg1"/>
                </a:solidFill>
              </a:rPr>
              <a:t>UiO strategi 2030 og fakultetets årsplan:</a:t>
            </a:r>
          </a:p>
        </p:txBody>
      </p:sp>
      <p:sp>
        <p:nvSpPr>
          <p:cNvPr id="2" name="TextBox 1"/>
          <p:cNvSpPr txBox="1"/>
          <p:nvPr/>
        </p:nvSpPr>
        <p:spPr>
          <a:xfrm>
            <a:off x="831528" y="2962060"/>
            <a:ext cx="2977788" cy="2031325"/>
          </a:xfrm>
          <a:prstGeom prst="rect">
            <a:avLst/>
          </a:prstGeom>
          <a:noFill/>
        </p:spPr>
        <p:txBody>
          <a:bodyPr wrap="square" rtlCol="0">
            <a:spAutoFit/>
          </a:bodyPr>
          <a:lstStyle/>
          <a:p>
            <a:r>
              <a:rPr lang="nb-NO" sz="1400" b="1" dirty="0">
                <a:solidFill>
                  <a:schemeClr val="bg1"/>
                </a:solidFill>
              </a:rPr>
              <a:t>Det medisinske fakultets årsplan 2021- 2023:</a:t>
            </a:r>
          </a:p>
          <a:p>
            <a:r>
              <a:rPr lang="nb-NO" sz="1400" u="sng" dirty="0">
                <a:solidFill>
                  <a:schemeClr val="bg1"/>
                </a:solidFill>
              </a:rPr>
              <a:t>Forventede resultater ved utgangen av 2023: </a:t>
            </a:r>
          </a:p>
          <a:p>
            <a:pPr lvl="0"/>
            <a:r>
              <a:rPr lang="nb-NO" sz="1400" dirty="0">
                <a:solidFill>
                  <a:schemeClr val="bg1"/>
                </a:solidFill>
              </a:rPr>
              <a:t>Fakultetet og enhetene har gjennomført arbeidsmiljøundersøkelsen ARK og fulgt opp resultatene</a:t>
            </a:r>
          </a:p>
          <a:p>
            <a:r>
              <a:rPr lang="nb-NO" sz="1400" dirty="0">
                <a:solidFill>
                  <a:schemeClr val="bg1"/>
                </a:solidFill>
              </a:rPr>
              <a:t> </a:t>
            </a:r>
          </a:p>
        </p:txBody>
      </p:sp>
    </p:spTree>
    <p:extLst>
      <p:ext uri="{BB962C8B-B14F-4D97-AF65-F5344CB8AC3E}">
        <p14:creationId xmlns:p14="http://schemas.microsoft.com/office/powerpoint/2010/main" val="1540083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Tidspunkt og rammer for neste arbeidsmiljø- og klimaundersøkelse (ARK) ved fakultetet</a:t>
            </a:r>
            <a:endParaRPr lang="nb-NO" dirty="0"/>
          </a:p>
        </p:txBody>
      </p:sp>
      <p:sp>
        <p:nvSpPr>
          <p:cNvPr id="3" name="Content Placeholder 2"/>
          <p:cNvSpPr>
            <a:spLocks noGrp="1"/>
          </p:cNvSpPr>
          <p:nvPr>
            <p:ph idx="1"/>
          </p:nvPr>
        </p:nvSpPr>
        <p:spPr>
          <a:xfrm>
            <a:off x="846669" y="1849388"/>
            <a:ext cx="3873292" cy="3024336"/>
          </a:xfrm>
        </p:spPr>
        <p:txBody>
          <a:bodyPr/>
          <a:lstStyle/>
          <a:p>
            <a:r>
              <a:rPr lang="nb-NO" sz="1600" dirty="0" smtClean="0"/>
              <a:t>Fakultetet har, etter å ha undersøkt mulig tidspunkt med instituttene, besluttet at ARK skal gjennomføres </a:t>
            </a:r>
            <a:r>
              <a:rPr lang="nb-NO" sz="1600" b="1" dirty="0" smtClean="0"/>
              <a:t>våren 2022</a:t>
            </a:r>
            <a:br>
              <a:rPr lang="nb-NO" sz="1600" b="1" dirty="0" smtClean="0"/>
            </a:br>
            <a:endParaRPr lang="nb-NO" sz="1600" b="1" dirty="0" smtClean="0"/>
          </a:p>
          <a:p>
            <a:r>
              <a:rPr lang="nb-NO" sz="1600" dirty="0" smtClean="0"/>
              <a:t>ARK-prosessen gjennomføres samlet, dvs. samtidig for alle enheter</a:t>
            </a:r>
            <a:br>
              <a:rPr lang="nb-NO" sz="1600" dirty="0" smtClean="0"/>
            </a:br>
            <a:endParaRPr lang="nb-NO" sz="1600" dirty="0" smtClean="0"/>
          </a:p>
          <a:p>
            <a:r>
              <a:rPr lang="nb-NO" sz="1600" dirty="0" smtClean="0"/>
              <a:t>ARK skal fremover gjennomføres med en fast hyppighet på 3 år (systematisk)</a:t>
            </a:r>
          </a:p>
        </p:txBody>
      </p:sp>
      <p:sp>
        <p:nvSpPr>
          <p:cNvPr id="4" name="Slide Number Placeholder 3"/>
          <p:cNvSpPr>
            <a:spLocks noGrp="1"/>
          </p:cNvSpPr>
          <p:nvPr>
            <p:ph type="sldNum" sz="quarter" idx="11"/>
          </p:nvPr>
        </p:nvSpPr>
        <p:spPr/>
        <p:txBody>
          <a:bodyPr/>
          <a:lstStyle/>
          <a:p>
            <a:pPr>
              <a:defRPr/>
            </a:pPr>
            <a:fld id="{8F1EEA84-AF53-4FD4-A1A3-5356AB7C9545}" type="slidenum">
              <a:rPr lang="en-US" altLang="nb-NO" smtClean="0"/>
              <a:pPr>
                <a:defRPr/>
              </a:pPr>
              <a:t>5</a:t>
            </a:fld>
            <a:endParaRPr lang="en-US" altLang="nb-NO"/>
          </a:p>
        </p:txBody>
      </p:sp>
      <p:pic>
        <p:nvPicPr>
          <p:cNvPr id="5" name="Picture 2" descr="Domus Med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616" y="1890715"/>
            <a:ext cx="4463354" cy="29830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248352" y="4658280"/>
            <a:ext cx="1538761" cy="215444"/>
          </a:xfrm>
          <a:prstGeom prst="rect">
            <a:avLst/>
          </a:prstGeom>
        </p:spPr>
        <p:txBody>
          <a:bodyPr wrap="square">
            <a:spAutoFit/>
          </a:bodyPr>
          <a:lstStyle/>
          <a:p>
            <a:r>
              <a:rPr lang="nb-NO" sz="800" dirty="0">
                <a:latin typeface="Clear Sans"/>
              </a:rPr>
              <a:t>Foto: Øystein </a:t>
            </a:r>
            <a:r>
              <a:rPr lang="nb-NO" sz="800" dirty="0" err="1">
                <a:latin typeface="Clear Sans"/>
              </a:rPr>
              <a:t>Horgmo</a:t>
            </a:r>
            <a:r>
              <a:rPr lang="nb-NO" sz="800" dirty="0">
                <a:latin typeface="Clear Sans"/>
              </a:rPr>
              <a:t>, UiO</a:t>
            </a:r>
            <a:endParaRPr lang="nb-NO" sz="800" dirty="0"/>
          </a:p>
        </p:txBody>
      </p:sp>
    </p:spTree>
    <p:extLst>
      <p:ext uri="{BB962C8B-B14F-4D97-AF65-F5344CB8AC3E}">
        <p14:creationId xmlns:p14="http://schemas.microsoft.com/office/powerpoint/2010/main" val="190851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endParaRPr lang="en-US" dirty="0"/>
          </a:p>
        </p:txBody>
      </p:sp>
      <p:sp>
        <p:nvSpPr>
          <p:cNvPr id="5" name="Rectangle 4"/>
          <p:cNvSpPr/>
          <p:nvPr/>
        </p:nvSpPr>
        <p:spPr bwMode="auto">
          <a:xfrm>
            <a:off x="327472" y="613822"/>
            <a:ext cx="9433048" cy="4392488"/>
          </a:xfrm>
          <a:prstGeom prst="rect">
            <a:avLst/>
          </a:prstGeom>
          <a:solidFill>
            <a:srgbClr val="B2C1CC"/>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nb-NO" sz="1667">
              <a:cs typeface="ヒラギノ角ゴ Pro W3" charset="-128"/>
            </a:endParaRPr>
          </a:p>
        </p:txBody>
      </p:sp>
      <p:sp>
        <p:nvSpPr>
          <p:cNvPr id="6" name="TextBox 5"/>
          <p:cNvSpPr txBox="1"/>
          <p:nvPr/>
        </p:nvSpPr>
        <p:spPr>
          <a:xfrm>
            <a:off x="975544" y="2388877"/>
            <a:ext cx="7920880" cy="400110"/>
          </a:xfrm>
          <a:prstGeom prst="rect">
            <a:avLst/>
          </a:prstGeom>
          <a:noFill/>
        </p:spPr>
        <p:txBody>
          <a:bodyPr wrap="square" rtlCol="0">
            <a:spAutoFit/>
          </a:bodyPr>
          <a:lstStyle/>
          <a:p>
            <a:r>
              <a:rPr lang="nb-NO" sz="2000" dirty="0" smtClean="0"/>
              <a:t>2.  Hvorfor bør vi gjennomføre </a:t>
            </a:r>
            <a:r>
              <a:rPr lang="nb-NO" sz="2000" dirty="0"/>
              <a:t>arbeidsmiljø- og klimaundersøkelser?</a:t>
            </a:r>
          </a:p>
        </p:txBody>
      </p:sp>
    </p:spTree>
    <p:extLst>
      <p:ext uri="{BB962C8B-B14F-4D97-AF65-F5344CB8AC3E}">
        <p14:creationId xmlns:p14="http://schemas.microsoft.com/office/powerpoint/2010/main" val="1192639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Bakgrunn</a:t>
            </a:r>
            <a:endParaRPr lang="nb-NO" dirty="0"/>
          </a:p>
        </p:txBody>
      </p:sp>
      <p:sp>
        <p:nvSpPr>
          <p:cNvPr id="2" name="Slide Number Placeholder 1"/>
          <p:cNvSpPr>
            <a:spLocks noGrp="1"/>
          </p:cNvSpPr>
          <p:nvPr>
            <p:ph type="sldNum" sz="quarter" idx="11"/>
          </p:nvPr>
        </p:nvSpPr>
        <p:spPr/>
        <p:txBody>
          <a:bodyPr/>
          <a:lstStyle/>
          <a:p>
            <a:pPr>
              <a:defRPr/>
            </a:pPr>
            <a:fld id="{730C6014-629A-4E1B-A642-235AF6A0DB99}" type="slidenum">
              <a:rPr lang="en-US" altLang="nb-NO" smtClean="0"/>
              <a:pPr>
                <a:defRPr/>
              </a:pPr>
              <a:t>7</a:t>
            </a:fld>
            <a:endParaRPr lang="en-US" altLang="nb-NO"/>
          </a:p>
        </p:txBody>
      </p:sp>
      <p:pic>
        <p:nvPicPr>
          <p:cNvPr id="5" name="Picture 4"/>
          <p:cNvPicPr>
            <a:picLocks noChangeAspect="1"/>
          </p:cNvPicPr>
          <p:nvPr/>
        </p:nvPicPr>
        <p:blipFill rotWithShape="1">
          <a:blip r:embed="rId2"/>
          <a:srcRect l="17734" t="20195" r="49353" b="26942"/>
          <a:stretch/>
        </p:blipFill>
        <p:spPr>
          <a:xfrm>
            <a:off x="7786590" y="49188"/>
            <a:ext cx="2245625" cy="2028776"/>
          </a:xfrm>
          <a:prstGeom prst="rect">
            <a:avLst/>
          </a:prstGeom>
        </p:spPr>
      </p:pic>
      <p:pic>
        <p:nvPicPr>
          <p:cNvPr id="6" name="Picture 5"/>
          <p:cNvPicPr>
            <a:picLocks noChangeAspect="1"/>
          </p:cNvPicPr>
          <p:nvPr/>
        </p:nvPicPr>
        <p:blipFill rotWithShape="1">
          <a:blip r:embed="rId2"/>
          <a:srcRect l="49871" t="66280" r="13205" b="19991"/>
          <a:stretch/>
        </p:blipFill>
        <p:spPr>
          <a:xfrm>
            <a:off x="5677733" y="158055"/>
            <a:ext cx="2629534" cy="549970"/>
          </a:xfrm>
          <a:prstGeom prst="rect">
            <a:avLst/>
          </a:prstGeom>
        </p:spPr>
      </p:pic>
      <p:sp>
        <p:nvSpPr>
          <p:cNvPr id="4" name="Content Placeholder 3"/>
          <p:cNvSpPr>
            <a:spLocks noGrp="1"/>
          </p:cNvSpPr>
          <p:nvPr>
            <p:ph idx="1"/>
          </p:nvPr>
        </p:nvSpPr>
        <p:spPr>
          <a:xfrm>
            <a:off x="846669" y="1651000"/>
            <a:ext cx="7545699" cy="3429000"/>
          </a:xfrm>
        </p:spPr>
        <p:txBody>
          <a:bodyPr/>
          <a:lstStyle/>
          <a:p>
            <a:r>
              <a:rPr lang="nb-NO" sz="1700" dirty="0"/>
              <a:t>ARK ble utviklet etter </a:t>
            </a:r>
            <a:r>
              <a:rPr lang="nb-NO" sz="1700" dirty="0" smtClean="0"/>
              <a:t>at Arbeidstilsynet påpekte at universitets- og høyskolesektoren jobbet for dårlig og lite systematisk med arbeidsmiljøet. </a:t>
            </a:r>
          </a:p>
          <a:p>
            <a:r>
              <a:rPr lang="nb-NO" sz="1700" dirty="0"/>
              <a:t>UiOs HMS-direktør (daværende HR-direktør) Anita Sandberg tok initiativ til å </a:t>
            </a:r>
            <a:r>
              <a:rPr lang="nb-NO" sz="1700" dirty="0" smtClean="0"/>
              <a:t>samarbeide med UiB, UiT og NTNU om å utvikle en arbeidsmiljøundersøkelse </a:t>
            </a:r>
            <a:r>
              <a:rPr lang="nb-NO" sz="1700" b="1" dirty="0" smtClean="0"/>
              <a:t>for </a:t>
            </a:r>
            <a:r>
              <a:rPr lang="nb-NO" sz="1700" dirty="0" smtClean="0"/>
              <a:t>vår sektor, laget </a:t>
            </a:r>
            <a:r>
              <a:rPr lang="nb-NO" sz="1700" b="1" dirty="0" smtClean="0"/>
              <a:t>av </a:t>
            </a:r>
            <a:r>
              <a:rPr lang="nb-NO" sz="1700" dirty="0" smtClean="0"/>
              <a:t>våre forskere. </a:t>
            </a:r>
          </a:p>
          <a:p>
            <a:r>
              <a:rPr lang="nb-NO" sz="1700" dirty="0" smtClean="0"/>
              <a:t>I dag brukes ARK av 19 norske universiteter og 2 svenske (Göteborg og Trollhättan).</a:t>
            </a:r>
            <a:endParaRPr lang="nb-NO" sz="1700" dirty="0"/>
          </a:p>
          <a:p>
            <a:r>
              <a:rPr lang="nb-NO" sz="1700" dirty="0" smtClean="0"/>
              <a:t>ARK-data brukes også til forskning og det er publisert 11 artikler i fagfellevurdert tidsskrift, 20 masteroppgaver og 1 rapport </a:t>
            </a:r>
          </a:p>
          <a:p>
            <a:r>
              <a:rPr lang="nb-NO" sz="1700" dirty="0" smtClean="0"/>
              <a:t>NTNU </a:t>
            </a:r>
            <a:r>
              <a:rPr lang="nb-NO" sz="1700" dirty="0"/>
              <a:t>har nasjonal prosjektledelse og </a:t>
            </a:r>
            <a:r>
              <a:rPr lang="nb-NO" sz="1700" dirty="0" smtClean="0"/>
              <a:t>koordinering</a:t>
            </a:r>
          </a:p>
          <a:p>
            <a:r>
              <a:rPr lang="nb-NO" sz="1700" dirty="0" smtClean="0"/>
              <a:t>Elin O. Rosvold deltok i den vitenskapelige referansegruppa for ARK.</a:t>
            </a:r>
            <a:endParaRPr lang="nb-NO" sz="1700" dirty="0"/>
          </a:p>
          <a:p>
            <a:endParaRPr lang="nb-NO" sz="1800" dirty="0"/>
          </a:p>
        </p:txBody>
      </p:sp>
    </p:spTree>
    <p:extLst>
      <p:ext uri="{BB962C8B-B14F-4D97-AF65-F5344CB8AC3E}">
        <p14:creationId xmlns:p14="http://schemas.microsoft.com/office/powerpoint/2010/main" val="12714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Hvorfor bør vi jobbe med arbeidsmiljøet?</a:t>
            </a:r>
            <a:endParaRPr lang="nb-NO" dirty="0"/>
          </a:p>
        </p:txBody>
      </p:sp>
      <p:sp>
        <p:nvSpPr>
          <p:cNvPr id="6" name="Rectangle 5"/>
          <p:cNvSpPr/>
          <p:nvPr/>
        </p:nvSpPr>
        <p:spPr>
          <a:xfrm>
            <a:off x="4074668" y="4923196"/>
            <a:ext cx="1725152" cy="246221"/>
          </a:xfrm>
          <a:prstGeom prst="rect">
            <a:avLst/>
          </a:prstGeom>
        </p:spPr>
        <p:txBody>
          <a:bodyPr wrap="none">
            <a:spAutoFit/>
          </a:bodyPr>
          <a:lstStyle/>
          <a:p>
            <a:r>
              <a:rPr lang="nb-NO" sz="1000" dirty="0">
                <a:latin typeface="Clear Sans"/>
              </a:rPr>
              <a:t>Foto: Øystein </a:t>
            </a:r>
            <a:r>
              <a:rPr lang="nb-NO" sz="1000" dirty="0" err="1">
                <a:latin typeface="Clear Sans"/>
              </a:rPr>
              <a:t>Horgmo</a:t>
            </a:r>
            <a:r>
              <a:rPr lang="nb-NO" sz="1000" dirty="0">
                <a:latin typeface="Clear Sans"/>
              </a:rPr>
              <a:t>, UiO</a:t>
            </a:r>
            <a:endParaRPr lang="nb-NO" sz="1000" dirty="0"/>
          </a:p>
        </p:txBody>
      </p:sp>
      <p:sp>
        <p:nvSpPr>
          <p:cNvPr id="3" name="Rectangle 2"/>
          <p:cNvSpPr/>
          <p:nvPr/>
        </p:nvSpPr>
        <p:spPr>
          <a:xfrm>
            <a:off x="5800080" y="1710220"/>
            <a:ext cx="3892264" cy="2800767"/>
          </a:xfrm>
          <a:prstGeom prst="rect">
            <a:avLst/>
          </a:prstGeom>
        </p:spPr>
        <p:txBody>
          <a:bodyPr wrap="square">
            <a:spAutoFit/>
          </a:bodyPr>
          <a:lstStyle/>
          <a:p>
            <a:pPr marL="285750" indent="-285750">
              <a:buFont typeface="Arial" panose="020B0604020202020204" pitchFamily="34" charset="0"/>
              <a:buChar char="•"/>
            </a:pPr>
            <a:r>
              <a:rPr lang="nb-NO" dirty="0"/>
              <a:t>Arbeidsmiljø handler om </a:t>
            </a:r>
            <a:r>
              <a:rPr lang="nb-NO" dirty="0" smtClean="0"/>
              <a:t>arbeidet, om hvordan vi har det på jobb med oppgaver og kollegaer/leder</a:t>
            </a:r>
            <a:br>
              <a:rPr lang="nb-NO" dirty="0" smtClean="0"/>
            </a:br>
            <a:endParaRPr lang="nb-NO" dirty="0"/>
          </a:p>
          <a:p>
            <a:pPr marL="285750" indent="-285750">
              <a:buFont typeface="Arial" panose="020B0604020202020204" pitchFamily="34" charset="0"/>
              <a:buChar char="•"/>
            </a:pPr>
            <a:r>
              <a:rPr lang="nb-NO" dirty="0"/>
              <a:t>Den som trives på jobben og har det </a:t>
            </a:r>
            <a:r>
              <a:rPr lang="nb-NO" dirty="0" smtClean="0"/>
              <a:t>bra, presterer </a:t>
            </a:r>
            <a:r>
              <a:rPr lang="nb-NO" dirty="0"/>
              <a:t>også </a:t>
            </a:r>
            <a:r>
              <a:rPr lang="nb-NO" dirty="0" smtClean="0"/>
              <a:t>bedre</a:t>
            </a:r>
            <a:br>
              <a:rPr lang="nb-NO" dirty="0" smtClean="0"/>
            </a:br>
            <a:endParaRPr lang="nb-NO" dirty="0" smtClean="0"/>
          </a:p>
          <a:p>
            <a:pPr marL="285750" indent="-285750">
              <a:buFont typeface="Arial" panose="020B0604020202020204" pitchFamily="34" charset="0"/>
              <a:buChar char="•"/>
            </a:pPr>
            <a:r>
              <a:rPr lang="nb-NO" dirty="0" smtClean="0"/>
              <a:t>Forebyggende perspektiv </a:t>
            </a:r>
            <a:br>
              <a:rPr lang="nb-NO" dirty="0" smtClean="0"/>
            </a:br>
            <a:r>
              <a:rPr lang="nb-NO" dirty="0" smtClean="0"/>
              <a:t>– ikke vente til konfliktene har vokst seg store og man må hente inn juristene</a:t>
            </a:r>
            <a:endParaRPr lang="nb-NO" dirty="0"/>
          </a:p>
        </p:txBody>
      </p:sp>
      <p:pic>
        <p:nvPicPr>
          <p:cNvPr id="1026" name="Picture 2" descr="Leveroperasj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3536" y="1710220"/>
            <a:ext cx="4825495"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31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99FB1A2-6F85-B641-8690-665FEA2EC465}"/>
              </a:ext>
            </a:extLst>
          </p:cNvPr>
          <p:cNvPicPr>
            <a:picLocks noChangeAspect="1"/>
          </p:cNvPicPr>
          <p:nvPr/>
        </p:nvPicPr>
        <p:blipFill>
          <a:blip r:embed="rId3"/>
          <a:stretch>
            <a:fillRect/>
          </a:stretch>
        </p:blipFill>
        <p:spPr>
          <a:xfrm>
            <a:off x="858574" y="1777380"/>
            <a:ext cx="7669949" cy="2652524"/>
          </a:xfrm>
          <a:prstGeom prst="rect">
            <a:avLst/>
          </a:prstGeom>
        </p:spPr>
      </p:pic>
      <p:sp>
        <p:nvSpPr>
          <p:cNvPr id="2" name="Title 1"/>
          <p:cNvSpPr>
            <a:spLocks noGrp="1"/>
          </p:cNvSpPr>
          <p:nvPr>
            <p:ph type="title"/>
          </p:nvPr>
        </p:nvSpPr>
        <p:spPr/>
        <p:txBody>
          <a:bodyPr/>
          <a:lstStyle/>
          <a:p>
            <a:r>
              <a:rPr lang="nb-NO" dirty="0" smtClean="0"/>
              <a:t>ARK er en kontinuerlig prosess</a:t>
            </a:r>
            <a:endParaRPr lang="nb-NO" dirty="0"/>
          </a:p>
        </p:txBody>
      </p:sp>
      <p:cxnSp>
        <p:nvCxnSpPr>
          <p:cNvPr id="20" name="Straight Connector 19"/>
          <p:cNvCxnSpPr/>
          <p:nvPr/>
        </p:nvCxnSpPr>
        <p:spPr bwMode="auto">
          <a:xfrm>
            <a:off x="7384256" y="4081636"/>
            <a:ext cx="0" cy="72008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bwMode="auto">
          <a:xfrm flipH="1">
            <a:off x="2703736" y="4801716"/>
            <a:ext cx="4680520" cy="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bwMode="auto">
          <a:xfrm flipV="1">
            <a:off x="2703736" y="4081636"/>
            <a:ext cx="0" cy="72008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8" name="Slide Number Placeholder 27"/>
          <p:cNvSpPr>
            <a:spLocks noGrp="1"/>
          </p:cNvSpPr>
          <p:nvPr>
            <p:ph type="sldNum" sz="quarter" idx="11"/>
          </p:nvPr>
        </p:nvSpPr>
        <p:spPr/>
        <p:txBody>
          <a:bodyPr/>
          <a:lstStyle/>
          <a:p>
            <a:pPr>
              <a:defRPr/>
            </a:pPr>
            <a:fld id="{8F1EEA84-AF53-4FD4-A1A3-5356AB7C9545}" type="slidenum">
              <a:rPr lang="en-US" altLang="nb-NO" smtClean="0"/>
              <a:pPr>
                <a:defRPr/>
              </a:pPr>
              <a:t>9</a:t>
            </a:fld>
            <a:endParaRPr lang="en-US" altLang="nb-NO"/>
          </a:p>
        </p:txBody>
      </p:sp>
    </p:spTree>
    <p:extLst>
      <p:ext uri="{BB962C8B-B14F-4D97-AF65-F5344CB8AC3E}">
        <p14:creationId xmlns:p14="http://schemas.microsoft.com/office/powerpoint/2010/main" val="3576238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90974A-CB3C-4337-B131-AA817751A6DA}"/>
              </a:ext>
            </a:extLst>
          </p:cNvPr>
          <p:cNvSpPr>
            <a:spLocks noGrp="1"/>
          </p:cNvSpPr>
          <p:nvPr>
            <p:ph type="title"/>
          </p:nvPr>
        </p:nvSpPr>
        <p:spPr>
          <a:xfrm>
            <a:off x="334873" y="607305"/>
            <a:ext cx="9354163" cy="522003"/>
          </a:xfrm>
        </p:spPr>
        <p:txBody>
          <a:bodyPr/>
          <a:lstStyle/>
          <a:p>
            <a:r>
              <a:rPr lang="nb-NO" dirty="0">
                <a:solidFill>
                  <a:schemeClr val="tx1"/>
                </a:solidFill>
              </a:rPr>
              <a:t>Systematikk og kontinuitet</a:t>
            </a:r>
          </a:p>
        </p:txBody>
      </p:sp>
      <p:sp>
        <p:nvSpPr>
          <p:cNvPr id="3" name="Plassholder for innhold 2">
            <a:extLst>
              <a:ext uri="{FF2B5EF4-FFF2-40B4-BE49-F238E27FC236}">
                <a16:creationId xmlns:a16="http://schemas.microsoft.com/office/drawing/2014/main" id="{DA6B1F5F-2B83-43F1-83AE-26252CDACEC4}"/>
              </a:ext>
            </a:extLst>
          </p:cNvPr>
          <p:cNvSpPr>
            <a:spLocks noGrp="1"/>
          </p:cNvSpPr>
          <p:nvPr>
            <p:ph idx="1"/>
          </p:nvPr>
        </p:nvSpPr>
        <p:spPr>
          <a:xfrm>
            <a:off x="399480" y="1390909"/>
            <a:ext cx="9289556" cy="4346911"/>
          </a:xfrm>
        </p:spPr>
        <p:txBody>
          <a:bodyPr/>
          <a:lstStyle/>
          <a:p>
            <a:pPr marL="0" indent="0">
              <a:buNone/>
            </a:pPr>
            <a:r>
              <a:rPr lang="nb-NO" sz="2222" b="1" dirty="0"/>
              <a:t>Arbeidsmiljøundersøkelsen</a:t>
            </a:r>
            <a:r>
              <a:rPr lang="nb-NO" sz="2222" dirty="0"/>
              <a:t> og systemet rundt denne, er et verktøy som skal hjelpe ledere til å jobbe </a:t>
            </a:r>
            <a:r>
              <a:rPr lang="nb-NO" sz="2222" b="1" dirty="0"/>
              <a:t>kontinuerlig </a:t>
            </a:r>
            <a:r>
              <a:rPr lang="nb-NO" sz="2222" dirty="0"/>
              <a:t>og</a:t>
            </a:r>
            <a:r>
              <a:rPr lang="nb-NO" sz="2222" b="1" dirty="0"/>
              <a:t> systematisk </a:t>
            </a:r>
            <a:r>
              <a:rPr lang="nb-NO" sz="2222" dirty="0"/>
              <a:t>med arbeidsmiljøet ved enhetene, slik at arbeidsmiljøarbeidet ikke kun bygges rundt enkeltaktiviteter, eller at arbeidsmiljø er et tema kun når utfordringer oppstår.</a:t>
            </a:r>
          </a:p>
          <a:p>
            <a:pPr marL="0" indent="0">
              <a:buNone/>
            </a:pPr>
            <a:endParaRPr lang="nb-NO" dirty="0"/>
          </a:p>
          <a:p>
            <a:pPr marL="0" indent="0">
              <a:spcBef>
                <a:spcPts val="0"/>
              </a:spcBef>
              <a:buNone/>
            </a:pPr>
            <a:r>
              <a:rPr lang="nb-NO" sz="2222" dirty="0"/>
              <a:t>Et verktøy for dialog og medvirkning vedr. hvordan vi har det på </a:t>
            </a:r>
            <a:r>
              <a:rPr lang="nb-NO" sz="2222" dirty="0" smtClean="0"/>
              <a:t>jobb,</a:t>
            </a:r>
          </a:p>
          <a:p>
            <a:pPr marL="0" indent="0">
              <a:spcBef>
                <a:spcPts val="0"/>
              </a:spcBef>
              <a:buNone/>
            </a:pPr>
            <a:r>
              <a:rPr lang="nb-NO" sz="2222" dirty="0" smtClean="0"/>
              <a:t>hvordan </a:t>
            </a:r>
            <a:r>
              <a:rPr lang="nb-NO" sz="2222" dirty="0"/>
              <a:t>vi ønsker å ha det, og finne gode tiltak.  </a:t>
            </a:r>
            <a:endParaRPr lang="nb-NO" sz="2222" dirty="0" smtClean="0"/>
          </a:p>
          <a:p>
            <a:pPr marL="0" indent="0">
              <a:spcBef>
                <a:spcPts val="0"/>
              </a:spcBef>
              <a:buNone/>
            </a:pPr>
            <a:endParaRPr lang="nb-NO" sz="2222" dirty="0" smtClean="0"/>
          </a:p>
          <a:p>
            <a:pPr marL="0" indent="0">
              <a:buNone/>
            </a:pPr>
            <a:endParaRPr lang="nb-NO" dirty="0"/>
          </a:p>
          <a:p>
            <a:pPr marL="0" indent="0">
              <a:buNone/>
            </a:pPr>
            <a:endParaRPr lang="nb-NO" dirty="0"/>
          </a:p>
        </p:txBody>
      </p:sp>
    </p:spTree>
    <p:extLst>
      <p:ext uri="{BB962C8B-B14F-4D97-AF65-F5344CB8AC3E}">
        <p14:creationId xmlns:p14="http://schemas.microsoft.com/office/powerpoint/2010/main" val="154630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no-16-9.potx" id="{BA05D743-D298-42AD-B304-311FEB02CA47}" vid="{1186D1F1-72A8-465F-BF92-B7D7EC9921F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med-no-16-9-format (1)</Template>
  <TotalTime>13180</TotalTime>
  <Words>1492</Words>
  <Application>Microsoft Office PowerPoint</Application>
  <PresentationFormat>Custom</PresentationFormat>
  <Paragraphs>171</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Clear Sans</vt:lpstr>
      <vt:lpstr>ヒラギノ角ゴ Pro W3</vt:lpstr>
      <vt:lpstr>UIONorsk16-10</vt:lpstr>
      <vt:lpstr>LAMU 10.6.2021</vt:lpstr>
      <vt:lpstr>Agenda</vt:lpstr>
      <vt:lpstr>PowerPoint Presentation</vt:lpstr>
      <vt:lpstr>Tidspunkt og rammer for neste arbeidsmiljø- og klimaundersøkelse (ARK) ved fakultetet</vt:lpstr>
      <vt:lpstr>PowerPoint Presentation</vt:lpstr>
      <vt:lpstr>Bakgrunn</vt:lpstr>
      <vt:lpstr>Hvorfor bør vi jobbe med arbeidsmiljøet?</vt:lpstr>
      <vt:lpstr>ARK er en kontinuerlig prosess</vt:lpstr>
      <vt:lpstr>Systematikk og kontinuitet</vt:lpstr>
      <vt:lpstr>Viktige prinsipper: </vt:lpstr>
      <vt:lpstr>PowerPoint Presentation</vt:lpstr>
      <vt:lpstr>Bakgrunn for justeringer fra versjon 1.0 til 2.0</vt:lpstr>
      <vt:lpstr>Hvem har blitt involvert i endringene? </vt:lpstr>
      <vt:lpstr>Alle universitetene representert i testing av ARK 2.0</vt:lpstr>
      <vt:lpstr>Hva består endringene i ? </vt:lpstr>
      <vt:lpstr>ARK 2.0 har økt fokus på: </vt:lpstr>
      <vt:lpstr>Til fordypning og mer informasjon</vt:lpstr>
      <vt:lpstr>PowerPoint Presentation</vt:lpstr>
      <vt:lpstr>Tidsplan 2021-2022</vt:lpstr>
      <vt:lpstr>Vi bruker allerede etablerte fora for involvering i arbeidet:</vt:lpstr>
      <vt:lpstr>Veien videre</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Stina Mosling</dc:creator>
  <cp:lastModifiedBy>Stina Mosling</cp:lastModifiedBy>
  <cp:revision>98</cp:revision>
  <dcterms:created xsi:type="dcterms:W3CDTF">2020-11-09T20:55:22Z</dcterms:created>
  <dcterms:modified xsi:type="dcterms:W3CDTF">2021-06-10T07:31:11Z</dcterms:modified>
</cp:coreProperties>
</file>