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1"/>
  </p:notesMasterIdLst>
  <p:handoutMasterIdLst>
    <p:handoutMasterId r:id="rId12"/>
  </p:handoutMasterIdLst>
  <p:sldIdLst>
    <p:sldId id="258" r:id="rId6"/>
    <p:sldId id="270" r:id="rId7"/>
    <p:sldId id="282" r:id="rId8"/>
    <p:sldId id="283" r:id="rId9"/>
    <p:sldId id="278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smtClean="0">
                <a:solidFill>
                  <a:srgbClr val="000000"/>
                </a:solidFill>
              </a:rPr>
              <a:t>Det medisinske fakultet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9038" y="4112581"/>
            <a:ext cx="5620546" cy="22628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/>
              <a:t>Arbeidsmiljøundersøkelsen ARK – gjennomføringstidspunkt og </a:t>
            </a:r>
            <a:r>
              <a:rPr lang="nb-NO" dirty="0" smtClean="0"/>
              <a:t>fremdriftsplan</a:t>
            </a:r>
            <a:endParaRPr lang="nb-NO" dirty="0"/>
          </a:p>
          <a:p>
            <a:pPr>
              <a:buClr>
                <a:srgbClr val="000000"/>
              </a:buClr>
            </a:pPr>
            <a:r>
              <a:rPr lang="nb-NO" dirty="0" smtClean="0">
                <a:solidFill>
                  <a:srgbClr val="000000"/>
                </a:solidFill>
              </a:rPr>
              <a:t>	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9038" y="4908835"/>
            <a:ext cx="5075367" cy="22628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 err="1" smtClean="0">
                <a:solidFill>
                  <a:srgbClr val="000000"/>
                </a:solidFill>
              </a:rPr>
              <a:t>Aerbeidsgruppemøte</a:t>
            </a:r>
            <a:r>
              <a:rPr lang="nb-NO" dirty="0" smtClean="0">
                <a:solidFill>
                  <a:srgbClr val="000000"/>
                </a:solidFill>
              </a:rPr>
              <a:t> 25.10.2021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nb-NO" dirty="0" smtClean="0">
                <a:solidFill>
                  <a:srgbClr val="000000"/>
                </a:solidFill>
              </a:rPr>
              <a:t>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HR-</a:t>
            </a:r>
            <a:r>
              <a:rPr lang="en-US" dirty="0" err="1" smtClean="0">
                <a:solidFill>
                  <a:srgbClr val="000000"/>
                </a:solidFill>
              </a:rPr>
              <a:t>leder</a:t>
            </a:r>
            <a:r>
              <a:rPr lang="en-US" dirty="0" smtClean="0">
                <a:solidFill>
                  <a:srgbClr val="000000"/>
                </a:solidFill>
              </a:rPr>
              <a:t> Stina Mosling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Gjennomføringstidspunkt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b="1" dirty="0" smtClean="0"/>
              <a:t>Viktige hensyn å ta med tanke på planleggingen av ARK: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Kartlegging, tiltaksutvikling og evaluering må være gjennomført innen sommerferien 2022 (uheldig om oppfølging av undersøkelsen kommer lenge etter at resultatene er presentert, det gir en dårligere prosess og merarbeid)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De </a:t>
            </a:r>
            <a:r>
              <a:rPr lang="nb-NO" dirty="0"/>
              <a:t>periodene som krever mest innsats med </a:t>
            </a:r>
            <a:r>
              <a:rPr lang="nb-NO" dirty="0" smtClean="0"/>
              <a:t>ARK skal så langt som mulig ikke kollidere </a:t>
            </a:r>
            <a:r>
              <a:rPr lang="nb-NO" dirty="0"/>
              <a:t>med arbeidsintensive perioder med eksterne søknader. 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Koordinering med ARK-sekretariatet slik at vi får tilgang på deres ressurser når vi trenger det</a:t>
            </a:r>
            <a:endParaRPr lang="nb-NO" dirty="0"/>
          </a:p>
          <a:p>
            <a:pPr marL="0" indent="0"/>
            <a:endParaRPr lang="nb-NO" dirty="0"/>
          </a:p>
          <a:p>
            <a:pPr marL="0" indent="0"/>
            <a:r>
              <a:rPr lang="nb-NO" dirty="0" smtClean="0"/>
              <a:t>Arbeidsgruppa har innhentet innspill fra fakultetet, instituttene og NCMM om viktige frister å ta hensyn til: </a:t>
            </a:r>
          </a:p>
          <a:p>
            <a:pPr marL="0" indent="0"/>
            <a:endParaRPr lang="nb-NO" dirty="0"/>
          </a:p>
          <a:p>
            <a:pPr marL="0" indent="0"/>
            <a:endParaRPr lang="nb-NO" dirty="0" smtClean="0"/>
          </a:p>
          <a:p>
            <a:pPr marL="0" indent="0"/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67860"/>
              </p:ext>
            </p:extLst>
          </p:nvPr>
        </p:nvGraphicFramePr>
        <p:xfrm>
          <a:off x="2677641" y="3832314"/>
          <a:ext cx="5209742" cy="23317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75642">
                  <a:extLst>
                    <a:ext uri="{9D8B030D-6E8A-4147-A177-3AD203B41FA5}">
                      <a16:colId xmlns:a16="http://schemas.microsoft.com/office/drawing/2014/main" val="2981172887"/>
                    </a:ext>
                  </a:extLst>
                </a:gridCol>
                <a:gridCol w="713613">
                  <a:extLst>
                    <a:ext uri="{9D8B030D-6E8A-4147-A177-3AD203B41FA5}">
                      <a16:colId xmlns:a16="http://schemas.microsoft.com/office/drawing/2014/main" val="639123131"/>
                    </a:ext>
                  </a:extLst>
                </a:gridCol>
                <a:gridCol w="3520487">
                  <a:extLst>
                    <a:ext uri="{9D8B030D-6E8A-4147-A177-3AD203B41FA5}">
                      <a16:colId xmlns:a16="http://schemas.microsoft.com/office/drawing/2014/main" val="2454243494"/>
                    </a:ext>
                  </a:extLst>
                </a:gridCol>
              </a:tblGrid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Dato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UKE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Kilde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03091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13. januar 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2 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EU ERC StG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71407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1. februar 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5 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EU tematiske 2-stegs søknader 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9059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2. februar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5 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NFR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71718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9. februar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6 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NFR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29704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17. mars 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11 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EU - ERC CoG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19582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21. april 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16 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EU tematiske 2-stegs søknader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97909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28. april 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17 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EU - ERC </a:t>
                      </a:r>
                      <a:r>
                        <a:rPr lang="nb-NO" sz="1100" dirty="0" err="1">
                          <a:effectLst/>
                        </a:rPr>
                        <a:t>AdG</a:t>
                      </a: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680"/>
                  </a:ext>
                </a:extLst>
              </a:tr>
              <a:tr h="223161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1. juni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>
                          <a:effectLst/>
                        </a:rPr>
                        <a:t>22 </a:t>
                      </a:r>
                      <a:endParaRPr lang="nb-NO" b="0" i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100" dirty="0">
                          <a:effectLst/>
                        </a:rPr>
                        <a:t>Kreftforeningen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8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har arbeidsgruppa tatt hensyn til fristene?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Den minst arbeidskrevende perioden i ARK er når undersøkelsen er sendt ut og ligger ute i tre uker. Den eneste innsatsen som da kreves i de tre ukene er at man svarer på undersøkelsen. Vi foreslår derfor å legge den perioden til februar når det er frister til NFR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Første </a:t>
            </a:r>
            <a:r>
              <a:rPr lang="nb-NO" dirty="0" err="1" smtClean="0"/>
              <a:t>opplæringsøkt</a:t>
            </a:r>
            <a:r>
              <a:rPr lang="nb-NO" dirty="0" smtClean="0"/>
              <a:t> for ledere og verneombud legges uka etter EU ERC </a:t>
            </a:r>
            <a:r>
              <a:rPr lang="nb-NO" dirty="0" err="1" smtClean="0"/>
              <a:t>StG</a:t>
            </a:r>
            <a:r>
              <a:rPr lang="nb-NO" dirty="0" smtClean="0"/>
              <a:t> fristen i januar (13.1)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Andre </a:t>
            </a:r>
            <a:r>
              <a:rPr lang="nb-NO" dirty="0" err="1" smtClean="0"/>
              <a:t>opplæringsøkt</a:t>
            </a:r>
            <a:r>
              <a:rPr lang="nb-NO" dirty="0" smtClean="0"/>
              <a:t> </a:t>
            </a:r>
            <a:r>
              <a:rPr lang="nb-NO" dirty="0"/>
              <a:t>for ledere og verneombud legges uka etter EU ERC </a:t>
            </a:r>
            <a:r>
              <a:rPr lang="nb-NO" dirty="0" err="1" smtClean="0"/>
              <a:t>CoG</a:t>
            </a:r>
            <a:r>
              <a:rPr lang="nb-NO" dirty="0" smtClean="0"/>
              <a:t> fristen i mars (17.3).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Etter 17.3 og før påske foreslås gjennomføring av kartleggingsmøter, men disse kan man også være fleksibel med å gjennomføre etter påske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Tiltaksutviklingsmøtene legges etter påske i løpet av en to ukers periode, slik at man kan tilpasse det til ev. søknader om EU ERC </a:t>
            </a:r>
            <a:r>
              <a:rPr lang="nb-NO" dirty="0" err="1" smtClean="0"/>
              <a:t>AdG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Evalueringen legges til etter frist til Kreftforeningen i 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Det medisinske fakultet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Innspill fra NTNU- ARK </a:t>
            </a:r>
            <a:r>
              <a:rPr lang="nb-NO" dirty="0" err="1" smtClean="0"/>
              <a:t>sekreteriat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 kan utlevere rapport i uke 9, onsdag 2. mars hvis undersøkelsen stenger i uke 7. Det betyr at vi får noe romsligere tid til å gjennomføre opplæring og oppfølgingsmøtene lokalt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Justering av utsendelsesdato: 3 uker fra 31. januar (sjekke med NTNU om det er greit om det er litt under 3 uker eller om vi kan ta torsdag til torsdag)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Opplæring 2 i to bolker er veldig anbefalt, 2 x 3 timer. En opplæring i uke 10 som går på å lese rapportene og en i uke 12 om tiltaksutvikling. </a:t>
            </a:r>
            <a:r>
              <a:rPr lang="nb-NO" i="1" dirty="0" smtClean="0"/>
              <a:t>Helle sjekker med Terje om han har noen mulighet i uke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Opptak av opplæringen?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Opplæring på engelsk for NCMM? </a:t>
            </a:r>
            <a:r>
              <a:rPr lang="nb-NO" i="1" dirty="0" smtClean="0"/>
              <a:t>Karen-Marie snakker med ledelsen på NCMM om muligheter for tilpasning og Stina hører med 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Forslag til justert tidsplan </a:t>
            </a:r>
            <a:br>
              <a:rPr lang="nb-NO" sz="2400" dirty="0" smtClean="0"/>
            </a:br>
            <a:r>
              <a:rPr lang="nb-NO" sz="1800" i="1" dirty="0" smtClean="0"/>
              <a:t>(ingen konsekvenser </a:t>
            </a:r>
            <a:r>
              <a:rPr lang="nb-NO" sz="1800" i="1" dirty="0"/>
              <a:t>f</a:t>
            </a:r>
            <a:r>
              <a:rPr lang="nb-NO" sz="1800" i="1" dirty="0" smtClean="0"/>
              <a:t>or fristene, kun romsligere tid for lokal oppfølging)</a:t>
            </a:r>
            <a:endParaRPr lang="nb-NO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Det medisinske fakultet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32390"/>
              </p:ext>
            </p:extLst>
          </p:nvPr>
        </p:nvGraphicFramePr>
        <p:xfrm>
          <a:off x="572655" y="785091"/>
          <a:ext cx="1061258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11">
                  <a:extLst>
                    <a:ext uri="{9D8B030D-6E8A-4147-A177-3AD203B41FA5}">
                      <a16:colId xmlns:a16="http://schemas.microsoft.com/office/drawing/2014/main" val="2028672389"/>
                    </a:ext>
                  </a:extLst>
                </a:gridCol>
                <a:gridCol w="1061259">
                  <a:extLst>
                    <a:ext uri="{9D8B030D-6E8A-4147-A177-3AD203B41FA5}">
                      <a16:colId xmlns:a16="http://schemas.microsoft.com/office/drawing/2014/main" val="2913729867"/>
                    </a:ext>
                  </a:extLst>
                </a:gridCol>
                <a:gridCol w="7935310">
                  <a:extLst>
                    <a:ext uri="{9D8B030D-6E8A-4147-A177-3AD203B41FA5}">
                      <a16:colId xmlns:a16="http://schemas.microsoft.com/office/drawing/2014/main" val="2482379947"/>
                    </a:ext>
                  </a:extLst>
                </a:gridCol>
              </a:tblGrid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Måned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Uke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Aktivitet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41366"/>
                  </a:ext>
                </a:extLst>
              </a:tr>
              <a:tr h="503816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September- desember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38-50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Informasjon,</a:t>
                      </a:r>
                      <a:r>
                        <a:rPr lang="nb-NO" baseline="0" dirty="0" smtClean="0"/>
                        <a:t> planlegging og motivering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59078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Digital</a:t>
                      </a:r>
                      <a:r>
                        <a:rPr lang="nb-NO" baseline="0" dirty="0" smtClean="0"/>
                        <a:t> o</a:t>
                      </a:r>
                      <a:r>
                        <a:rPr lang="nb-NO" dirty="0" smtClean="0"/>
                        <a:t>pplæring </a:t>
                      </a:r>
                      <a:r>
                        <a:rPr lang="nb-NO" dirty="0" smtClean="0"/>
                        <a:t>av ledere og verneombud om ARK-modellen og -prosessen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80393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Februar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5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Undersøkelsen sendes ut </a:t>
                      </a:r>
                      <a:r>
                        <a:rPr lang="nb-NO" baseline="0" dirty="0" smtClean="0"/>
                        <a:t>31</a:t>
                      </a:r>
                      <a:r>
                        <a:rPr lang="nb-NO" baseline="0" dirty="0" smtClean="0"/>
                        <a:t>. </a:t>
                      </a:r>
                      <a:r>
                        <a:rPr lang="nb-NO" baseline="0" dirty="0" smtClean="0"/>
                        <a:t>jan med tre ukers </a:t>
                      </a:r>
                      <a:r>
                        <a:rPr lang="nb-NO" baseline="0" dirty="0" err="1" smtClean="0"/>
                        <a:t>svarsfrist</a:t>
                      </a:r>
                      <a:r>
                        <a:rPr lang="nb-NO" baseline="0" dirty="0" smtClean="0"/>
                        <a:t> til 20. februar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67127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 smtClean="0"/>
                        <a:t>8</a:t>
                      </a:r>
                      <a:endParaRPr lang="nb-NO" b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 smtClean="0"/>
                        <a:t>Vinterferie</a:t>
                      </a:r>
                      <a:endParaRPr lang="nb-NO" b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68987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9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Motta resultatene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3109"/>
                  </a:ext>
                </a:extLst>
              </a:tr>
              <a:tr h="6223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10</a:t>
                      </a:r>
                      <a:r>
                        <a:rPr lang="nb-NO" b="1" baseline="0" dirty="0" smtClean="0"/>
                        <a:t> og 12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Opplæring</a:t>
                      </a:r>
                      <a:r>
                        <a:rPr lang="nb-NO" baseline="0" dirty="0" smtClean="0"/>
                        <a:t> av ledere og verneombud om hvordan lese rapportene og gjennomføre kartleggings- og tiltaksutviklingsmøter. Uke 10:rapport og kartlegging 10.3, uke 12: tiltak </a:t>
                      </a:r>
                      <a:r>
                        <a:rPr lang="nb-NO" baseline="0" smtClean="0"/>
                        <a:t>25.3 Opplæring 3 fra 9-11 (to timer)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4547"/>
                  </a:ext>
                </a:extLst>
              </a:tr>
              <a:tr h="622361">
                <a:tc>
                  <a:txBody>
                    <a:bodyPr/>
                    <a:lstStyle/>
                    <a:p>
                      <a:r>
                        <a:rPr lang="nb-NO" dirty="0" smtClean="0"/>
                        <a:t>Mars/april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10-14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Gjennomføre kartleggingsmøter (presentere</a:t>
                      </a:r>
                      <a:r>
                        <a:rPr lang="nb-NO" baseline="0" dirty="0" smtClean="0"/>
                        <a:t> rapport og diskutere hvilke områder man vil jobbe videre med i tiltaksutviklingsmøter, ca. 3 timer)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73874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April</a:t>
                      </a:r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Påskeferie</a:t>
                      </a:r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01281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April/mai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12-18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Gjennomføre tiltaksutviklingsmøter (ca. 3 timers møte) Før og etter påske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30322"/>
                  </a:ext>
                </a:extLst>
              </a:tr>
              <a:tr h="622361">
                <a:tc>
                  <a:txBody>
                    <a:bodyPr/>
                    <a:lstStyle/>
                    <a:p>
                      <a:r>
                        <a:rPr lang="nb-NO" dirty="0" smtClean="0"/>
                        <a:t>Mai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Besvare </a:t>
                      </a:r>
                      <a:r>
                        <a:rPr lang="nb-NO" dirty="0" err="1" smtClean="0"/>
                        <a:t>faktaark</a:t>
                      </a:r>
                      <a:r>
                        <a:rPr lang="nb-NO" dirty="0" smtClean="0"/>
                        <a:t> II (leder og</a:t>
                      </a:r>
                      <a:r>
                        <a:rPr lang="nb-NO" baseline="0" dirty="0" smtClean="0"/>
                        <a:t> verneombud fyller ut hvilke tiltak enheten skal jobbe videre med og sender til ARK-</a:t>
                      </a:r>
                      <a:r>
                        <a:rPr lang="nb-NO" baseline="0" dirty="0" err="1" smtClean="0"/>
                        <a:t>sekreteriatet</a:t>
                      </a:r>
                      <a:r>
                        <a:rPr lang="nb-NO" baseline="0" dirty="0" smtClean="0"/>
                        <a:t>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8443"/>
                  </a:ext>
                </a:extLst>
              </a:tr>
              <a:tr h="360574">
                <a:tc>
                  <a:txBody>
                    <a:bodyPr/>
                    <a:lstStyle/>
                    <a:p>
                      <a:r>
                        <a:rPr lang="nb-NO" dirty="0" smtClean="0"/>
                        <a:t>Juni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Evaluering av prosessen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8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JAJEJYK5CVUX-448798232-24</_dlc_DocId>
    <_dlc_DocIdUrl xmlns="e5e35b8c-bb2a-40e7-acd7-beed1d1f14b8">
      <Url>https://uio.sharepoint.com/sites/GrafiskUttrykk/_layouts/15/DocIdRedir.aspx?ID=JAJEJYK5CVUX-448798232-24</Url>
      <Description>JAJEJYK5CVUX-448798232-24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D8A915-AA81-4F8E-B37E-5EA87AF7FE4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E5BA8C-06B1-4CFA-9518-EB6DB849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45a9c032-1c21-4297-bc4a-1b0e359a6c1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1812</TotalTime>
  <Words>698</Words>
  <Application>Microsoft Office PowerPoint</Application>
  <PresentationFormat>Widescreen</PresentationFormat>
  <Paragraphs>106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Arial, sans-serif</vt:lpstr>
      <vt:lpstr>Calibri</vt:lpstr>
      <vt:lpstr>Office Theme</vt:lpstr>
      <vt:lpstr>Det medisinske fakultet</vt:lpstr>
      <vt:lpstr>Gjennomføringstidspunkt</vt:lpstr>
      <vt:lpstr>Hvordan har arbeidsgruppa tatt hensyn til fristene? </vt:lpstr>
      <vt:lpstr>Innspill fra NTNU- ARK sekreteriat</vt:lpstr>
      <vt:lpstr>Forslag til justert tidsplan  (ingen konsekvenser for fristene, kun romsligere tid for lokal oppfølging)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medisinske fakultet</dc:title>
  <dc:creator>Stina Mosling</dc:creator>
  <cp:lastModifiedBy>Stina Mosling</cp:lastModifiedBy>
  <cp:revision>34</cp:revision>
  <dcterms:created xsi:type="dcterms:W3CDTF">2021-09-06T13:10:46Z</dcterms:created>
  <dcterms:modified xsi:type="dcterms:W3CDTF">2021-11-10T07:28:17Z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60f82c51-e997-4246-8d27-ec3536cdfe10</vt:lpwstr>
  </property>
</Properties>
</file>