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B7B8F-F654-4580-95CF-B6A2EA887955}" v="4" dt="2023-09-14T10:39:25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89D497-BC0C-20E2-7520-B614D4AF0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1CC109F-6EC9-84D8-4D33-B5A495DDD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33EEA4-E06C-316A-0FE7-DC4D5C83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19EC15B-AF50-F338-EF8E-156394A2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1F7F1B-698B-3B5A-ED94-7E69FB66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350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E8460C-C696-F620-53D0-A13AF7818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FBCF4BF-AF07-DFE9-0D9A-A033906AA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A98C10-D266-A746-671F-0613ADC0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F760D7-588F-E2F8-DF32-14081748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9B6A35-F590-D26E-DC2E-3E6AADEB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994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C34B347-7072-602C-710E-C58205DDB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743F8C-1911-20A7-C4DB-E606878A2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DEDA20-605E-E996-159E-F4B287C7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2EA192-89A9-3580-FEEE-19DAA586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9DDA11-40B9-D380-A95A-F9D9E770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11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D32453-0379-302D-8307-DA9488AB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BA2B84-F4EA-0297-2B9E-ADA0947D7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94F940-D7F8-3DFE-5FE0-DE54244A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46AAD3-F6E5-003F-CFBC-48022770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D27373-71E2-5F60-D456-8D1B4A40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237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87380A-1240-8409-5BBC-035C1E619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6EA5A4-A4B1-2078-8EAD-ACC87D9E5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AB2321-7076-F5BA-D7BA-FFD98AD8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1BB534-2956-FF79-E414-B0F2A87F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521216-59C5-6F1F-FDAB-7B877349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879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D86429-B258-2BA2-E7A1-FE30A5E9C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E584CF-6076-52A4-1285-4CC5FE0BB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E42818D-6930-CE3A-1225-235FEA7DD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19BC8C-639D-CD86-8236-261C8733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4497F2-A290-B602-A1B4-84733664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1F061E-F7C3-CD43-D7E8-708855AB3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92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BF98BF-1BAE-9146-40B4-E53A1A9B2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011889E-AF63-0599-D2B5-3FD679A8D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C7309E1-7045-E031-2DA8-65A95DE73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512B5C3-0E36-3A3E-97F3-E71EB6EEE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7598ECC-CD9B-0979-B986-F4A93C502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A9566D3-A795-4DE0-25D1-B3C769AB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1105B1F-67FD-BA25-081F-65C42AB5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3DFD3FD-4195-6BF9-6AA9-10F0B804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372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DD1B12-B8E1-D6CA-092D-CB40D755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441FBA0-A255-BAF8-406C-238D5301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D39EDD0-02F4-AF17-6654-AB651F8A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F89EB67-3F1E-0E10-44A2-8284154FC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92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1FB8852-26B7-1D37-68A5-722596D0A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54BF8FF-44B7-FE28-5AC5-9F6A53909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B3DB148-E797-6E3B-E96D-C08B1232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8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10097D-CB6B-BCE9-7DA5-5F3BD657A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8F3435-7081-25F1-5A6D-5614CD786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40E96F-5357-7D6C-7A4D-FE6AB0076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0898AD3-435D-0D95-F145-7459426D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E1B2F6D-1E60-4CA2-B2FE-4B363311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F90681A-397D-B799-917A-B970912C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505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9F837F-A61A-EDB9-2944-630FC156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0796725-D93A-E6DE-BFEE-4B03129C2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780E3A-BE2A-6965-B962-FFC80241B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5D457ED-07B7-23F0-4D98-E083863B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691E3E8-53D2-2897-0D72-51DB3D86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6A217E1-779E-8271-E951-CCEB6462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25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48D83D4-55F3-091C-A7D0-F3239267C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477592-D8DF-AABA-EECB-54A9AD746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FDC717-DA7F-5A9A-72BE-EFDE7DC69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4F655-89BF-498C-8D18-0EDA9A9D14E4}" type="datetimeFigureOut">
              <a:rPr lang="nb-NO" smtClean="0"/>
              <a:t>22.01.2024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833F71-8357-0A2B-5C0F-1838CCE94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11C640-FDDA-1EF5-AAB5-047079845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0906-4FC8-4281-AB14-B5265ED52E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667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io.sharepoint.com/:x:/r/sites/ARK-Arbeidsutvalg/Delte%20dokumenter/General/Plandokumenter/Risikovurdering%20ARK.xlsx?d=w026d96bc50ed48629764d935eb8c7d06&amp;csf=1&amp;web=1&amp;e=T4czf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Rectangle 1051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54" name="Group 1053">
            <a:extLst>
              <a:ext uri="{FF2B5EF4-FFF2-40B4-BE49-F238E27FC236}">
                <a16:creationId xmlns:a16="http://schemas.microsoft.com/office/drawing/2014/main" id="{709F4FC9-790F-4F97-8EE4-312CE91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055" name="Rectangle 1054">
              <a:extLst>
                <a:ext uri="{FF2B5EF4-FFF2-40B4-BE49-F238E27FC236}">
                  <a16:creationId xmlns:a16="http://schemas.microsoft.com/office/drawing/2014/main" id="{11582185-B7AA-4C85-9F08-0CF3055EF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6" name="Rectangle 1055">
              <a:extLst>
                <a:ext uri="{FF2B5EF4-FFF2-40B4-BE49-F238E27FC236}">
                  <a16:creationId xmlns:a16="http://schemas.microsoft.com/office/drawing/2014/main" id="{AF928DF6-7FD6-4208-9ACF-63FB7CC78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58" name="Freeform: Shape 1057">
            <a:extLst>
              <a:ext uri="{FF2B5EF4-FFF2-40B4-BE49-F238E27FC236}">
                <a16:creationId xmlns:a16="http://schemas.microsoft.com/office/drawing/2014/main" id="{6822B5A5-A76C-4DCB-9522-E70E2E230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60" name="Rectangle 1059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0" y="990600"/>
            <a:ext cx="9905999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25A8E80-BF9E-A32B-A4ED-A3E9AEBB6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4600" y="1676400"/>
            <a:ext cx="4495802" cy="2590800"/>
          </a:xfrm>
        </p:spPr>
        <p:txBody>
          <a:bodyPr anchor="t">
            <a:normAutofit/>
          </a:bodyPr>
          <a:lstStyle/>
          <a:p>
            <a:pPr algn="l"/>
            <a:r>
              <a:rPr lang="nb-NO" sz="5400" dirty="0"/>
              <a:t>Risikovurdering av ARK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2E1EB24-B330-D114-DA25-15D4F46E7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598" y="4267200"/>
            <a:ext cx="8603158" cy="914400"/>
          </a:xfrm>
        </p:spPr>
        <p:txBody>
          <a:bodyPr>
            <a:normAutofit/>
          </a:bodyPr>
          <a:lstStyle/>
          <a:p>
            <a:pPr algn="l"/>
            <a:r>
              <a:rPr lang="nb-NO" sz="2200" dirty="0">
                <a:solidFill>
                  <a:schemeClr val="tx1">
                    <a:alpha val="55000"/>
                  </a:schemeClr>
                </a:solidFill>
              </a:rPr>
              <a:t>(oppsummering av hovedpunkter fra </a:t>
            </a:r>
            <a:r>
              <a:rPr lang="nb-NO" sz="2200" dirty="0" err="1">
                <a:solidFill>
                  <a:schemeClr val="tx1">
                    <a:alpha val="55000"/>
                  </a:schemeClr>
                </a:solidFill>
                <a:hlinkClick r:id="rId2"/>
              </a:rPr>
              <a:t>hovedark</a:t>
            </a:r>
            <a:r>
              <a:rPr lang="nb-NO" sz="2200" dirty="0">
                <a:solidFill>
                  <a:schemeClr val="tx1">
                    <a:alpha val="55000"/>
                  </a:schemeClr>
                </a:solidFill>
                <a:hlinkClick r:id="rId2"/>
              </a:rPr>
              <a:t> for risikovurdering ARK</a:t>
            </a:r>
            <a:endParaRPr lang="nb-NO" sz="2200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1030" name="Picture 6" descr="NTNU Hjemmeside">
            <a:extLst>
              <a:ext uri="{FF2B5EF4-FFF2-40B4-BE49-F238E27FC236}">
                <a16:creationId xmlns:a16="http://schemas.microsoft.com/office/drawing/2014/main" id="{EE20C702-753A-0CA0-95FA-F02296879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87345" y="1326940"/>
            <a:ext cx="8603159" cy="13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68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AD374D-3742-C187-002A-7701DE948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991" y="171345"/>
            <a:ext cx="10515600" cy="1325563"/>
          </a:xfrm>
        </p:spPr>
        <p:txBody>
          <a:bodyPr/>
          <a:lstStyle/>
          <a:p>
            <a:r>
              <a:rPr lang="nb-NO" dirty="0"/>
              <a:t>Risikovurdering av </a:t>
            </a:r>
            <a:r>
              <a:rPr lang="nb-NO" b="1" dirty="0"/>
              <a:t>forberedelser </a:t>
            </a:r>
            <a:r>
              <a:rPr lang="nb-NO" b="1"/>
              <a:t>og forankring</a:t>
            </a:r>
            <a:endParaRPr lang="nb-NO" b="1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249AE0E2-8CBE-D972-F5A9-7F9486ACC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540069"/>
              </p:ext>
            </p:extLst>
          </p:nvPr>
        </p:nvGraphicFramePr>
        <p:xfrm>
          <a:off x="411783" y="1447295"/>
          <a:ext cx="10942017" cy="4719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5083">
                  <a:extLst>
                    <a:ext uri="{9D8B030D-6E8A-4147-A177-3AD203B41FA5}">
                      <a16:colId xmlns:a16="http://schemas.microsoft.com/office/drawing/2014/main" val="2251028839"/>
                    </a:ext>
                  </a:extLst>
                </a:gridCol>
                <a:gridCol w="3469876">
                  <a:extLst>
                    <a:ext uri="{9D8B030D-6E8A-4147-A177-3AD203B41FA5}">
                      <a16:colId xmlns:a16="http://schemas.microsoft.com/office/drawing/2014/main" val="196967823"/>
                    </a:ext>
                  </a:extLst>
                </a:gridCol>
                <a:gridCol w="4251051">
                  <a:extLst>
                    <a:ext uri="{9D8B030D-6E8A-4147-A177-3AD203B41FA5}">
                      <a16:colId xmlns:a16="http://schemas.microsoft.com/office/drawing/2014/main" val="2927856604"/>
                    </a:ext>
                  </a:extLst>
                </a:gridCol>
                <a:gridCol w="926007">
                  <a:extLst>
                    <a:ext uri="{9D8B030D-6E8A-4147-A177-3AD203B41FA5}">
                      <a16:colId xmlns:a16="http://schemas.microsoft.com/office/drawing/2014/main" val="4100831200"/>
                    </a:ext>
                  </a:extLst>
                </a:gridCol>
              </a:tblGrid>
              <a:tr h="254337">
                <a:tc>
                  <a:txBody>
                    <a:bodyPr/>
                    <a:lstStyle/>
                    <a:p>
                      <a:r>
                        <a:rPr lang="nb-NO" sz="1200" b="1" dirty="0"/>
                        <a:t>Aktivitet som kan gå galt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Mulig uønsket hendelse (konsekvens)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Risikoreduserende tiltak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Status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577999"/>
                  </a:ext>
                </a:extLst>
              </a:tr>
              <a:tr h="864139">
                <a:tc>
                  <a:txBody>
                    <a:bodyPr/>
                    <a:lstStyle/>
                    <a:p>
                      <a:r>
                        <a:rPr lang="nb-NO" sz="1200" dirty="0"/>
                        <a:t>Manglende forankring av ARK hos ledelse, AMU, IDF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Omkamp (ny praksis </a:t>
                      </a:r>
                      <a:r>
                        <a:rPr lang="nb-NO" sz="1200" dirty="0" err="1"/>
                        <a:t>vs</a:t>
                      </a:r>
                      <a:r>
                        <a:rPr lang="nb-NO" sz="1200" dirty="0"/>
                        <a:t> gammel praksis), manglende forståelse/kompetanse, leder prioriterer ikke, klarer ikke å forankre nedover i linjen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Kommunikasjonsplan: dekanmøte, AMU-møte, besøk lokalt, IDF-møter</a:t>
                      </a:r>
                    </a:p>
                    <a:p>
                      <a:r>
                        <a:rPr lang="nb-NO" sz="1200" dirty="0"/>
                        <a:t>Opplæring (ARK-koordinatorer, verneombud, ledere)</a:t>
                      </a:r>
                    </a:p>
                    <a:p>
                      <a:r>
                        <a:rPr lang="nb-NO" sz="1200" dirty="0"/>
                        <a:t>Dele suksesshistorier (i ARK-nettverket, lederseminarer..)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83906"/>
                  </a:ext>
                </a:extLst>
              </a:tr>
              <a:tr h="823565">
                <a:tc>
                  <a:txBody>
                    <a:bodyPr/>
                    <a:lstStyle/>
                    <a:p>
                      <a:r>
                        <a:rPr lang="nb-NO" sz="1200" dirty="0"/>
                        <a:t>Lokal organisering kommer ikke på plass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Uklar rolle- og ansvarsdeling som fører til manglende forankring og informasjonsflyt</a:t>
                      </a:r>
                    </a:p>
                    <a:p>
                      <a:r>
                        <a:rPr lang="nb-NO" sz="1200" dirty="0"/>
                        <a:t>Ikke avsatt ressurser (ARK-</a:t>
                      </a:r>
                      <a:r>
                        <a:rPr lang="nb-NO" sz="1200" dirty="0" err="1"/>
                        <a:t>koord</a:t>
                      </a:r>
                      <a:r>
                        <a:rPr lang="nb-NO" sz="1200" dirty="0"/>
                        <a:t>, </a:t>
                      </a:r>
                      <a:r>
                        <a:rPr lang="nb-NO" sz="1200" dirty="0" err="1"/>
                        <a:t>vo</a:t>
                      </a:r>
                      <a:r>
                        <a:rPr lang="nb-NO" sz="1200" dirty="0"/>
                        <a:t>) til å håndtere oppgavene som kommer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Sende ut informasjon og veiledning i flere kanaler, tilby støtte for å hjelpe til med organisering og forankring. Deltakelse fra AU ute på enhetene.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307243"/>
                  </a:ext>
                </a:extLst>
              </a:tr>
              <a:tr h="647953">
                <a:tc>
                  <a:txBody>
                    <a:bodyPr/>
                    <a:lstStyle/>
                    <a:p>
                      <a:r>
                        <a:rPr lang="nb-NO" sz="1200" dirty="0"/>
                        <a:t>Uenighet rundt felles utvalgskriterier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Skaper motstand/skepsis ovenfor ARK som verktøy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Bruker erfaringer fra andre universitet, særlig NTNU. Involverer OD og MED. God informasjon ut (AMU, ARK-</a:t>
                      </a:r>
                      <a:r>
                        <a:rPr lang="nb-NO" sz="1200" dirty="0" err="1"/>
                        <a:t>koord</a:t>
                      </a:r>
                      <a:r>
                        <a:rPr lang="nb-NO" sz="1200" dirty="0"/>
                        <a:t>, jf. </a:t>
                      </a:r>
                      <a:r>
                        <a:rPr lang="nb-NO" sz="1200" dirty="0" err="1"/>
                        <a:t>komm.plan</a:t>
                      </a:r>
                      <a:r>
                        <a:rPr lang="nb-NO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27984"/>
                  </a:ext>
                </a:extLst>
              </a:tr>
              <a:tr h="829621">
                <a:tc>
                  <a:txBody>
                    <a:bodyPr/>
                    <a:lstStyle/>
                    <a:p>
                      <a:r>
                        <a:rPr lang="nb-NO" sz="1200" dirty="0"/>
                        <a:t>For dårlig/manglende opplæring av ulike roller (leder, ARK-koordinator, verneombud)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Skaper usikkerhet rundt rolleforståelse og hva som ligger i ansvar og oppgaver. </a:t>
                      </a:r>
                    </a:p>
                    <a:p>
                      <a:r>
                        <a:rPr lang="nb-NO" sz="1200" dirty="0"/>
                        <a:t>Uklarhet, usikkerhet hos leder/</a:t>
                      </a:r>
                      <a:r>
                        <a:rPr lang="nb-NO" sz="1200" dirty="0" err="1"/>
                        <a:t>koord</a:t>
                      </a:r>
                      <a:r>
                        <a:rPr lang="nb-NO" sz="1200" dirty="0"/>
                        <a:t>/VO -&gt;  ansatte forstår ikke hvorfor de skal 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Informasjon/veileder sendes til ledere</a:t>
                      </a:r>
                    </a:p>
                    <a:p>
                      <a:r>
                        <a:rPr lang="nb-NO" sz="1200" dirty="0"/>
                        <a:t>Prosesslederkurs ARK-koordinatorer (ledere) + veileder</a:t>
                      </a:r>
                    </a:p>
                    <a:p>
                      <a:r>
                        <a:rPr lang="nb-NO" sz="1200" dirty="0"/>
                        <a:t>Veileder til verneombudene, tas opp i møter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00701"/>
                  </a:ext>
                </a:extLst>
              </a:tr>
              <a:tr h="397218">
                <a:tc>
                  <a:txBody>
                    <a:bodyPr/>
                    <a:lstStyle/>
                    <a:p>
                      <a:r>
                        <a:rPr lang="nb-NO" sz="1200" dirty="0"/>
                        <a:t>Viktig informasjon om ARK når ikke de som skal ha 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200" dirty="0"/>
                        <a:t>Feil informasjon (feil tidspunkt, feil kanal, uklart budskap)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 dirty="0"/>
                        <a:t>Manglende oversettelse/universell utforming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Kommunikasjonsplan jobbes med kontinuerlig i samarbeid med kommunikasjonsrådgiver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187612"/>
                  </a:ext>
                </a:extLst>
              </a:tr>
              <a:tr h="261572">
                <a:tc>
                  <a:txBody>
                    <a:bodyPr/>
                    <a:lstStyle/>
                    <a:p>
                      <a:r>
                        <a:rPr lang="nb-NO" sz="1200" dirty="0"/>
                        <a:t>Frister som sendes ut overholdes ikke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Blir mindre tid til kvalitetssikring av </a:t>
                      </a:r>
                      <a:r>
                        <a:rPr lang="nb-NO" sz="1200" dirty="0" err="1"/>
                        <a:t>f.eks</a:t>
                      </a:r>
                      <a:r>
                        <a:rPr lang="nb-NO" sz="1200" dirty="0"/>
                        <a:t> personallister og svarenheter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Purringer må sendes og følges opp kontinuerlig. Sikre at alle er med hele veien.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306175"/>
                  </a:ext>
                </a:extLst>
              </a:tr>
            </a:tbl>
          </a:graphicData>
        </a:graphic>
      </p:graphicFrame>
      <p:sp>
        <p:nvSpPr>
          <p:cNvPr id="3" name="Pil: høyre 2">
            <a:extLst>
              <a:ext uri="{FF2B5EF4-FFF2-40B4-BE49-F238E27FC236}">
                <a16:creationId xmlns:a16="http://schemas.microsoft.com/office/drawing/2014/main" id="{1440CDF5-C6A8-66DA-47AB-A6DCCFBC485B}"/>
              </a:ext>
            </a:extLst>
          </p:cNvPr>
          <p:cNvSpPr/>
          <p:nvPr/>
        </p:nvSpPr>
        <p:spPr>
          <a:xfrm>
            <a:off x="10566314" y="1939831"/>
            <a:ext cx="575284" cy="41783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il: høyre 4">
            <a:extLst>
              <a:ext uri="{FF2B5EF4-FFF2-40B4-BE49-F238E27FC236}">
                <a16:creationId xmlns:a16="http://schemas.microsoft.com/office/drawing/2014/main" id="{03EF2915-15B3-3416-D425-8D327690F7FD}"/>
              </a:ext>
            </a:extLst>
          </p:cNvPr>
          <p:cNvSpPr/>
          <p:nvPr/>
        </p:nvSpPr>
        <p:spPr>
          <a:xfrm>
            <a:off x="10613247" y="2800592"/>
            <a:ext cx="575284" cy="41783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il: opp 12">
            <a:extLst>
              <a:ext uri="{FF2B5EF4-FFF2-40B4-BE49-F238E27FC236}">
                <a16:creationId xmlns:a16="http://schemas.microsoft.com/office/drawing/2014/main" id="{34B38C5E-E963-D109-5533-264C32C7CFC0}"/>
              </a:ext>
            </a:extLst>
          </p:cNvPr>
          <p:cNvSpPr/>
          <p:nvPr/>
        </p:nvSpPr>
        <p:spPr>
          <a:xfrm>
            <a:off x="10695374" y="3455773"/>
            <a:ext cx="411029" cy="557250"/>
          </a:xfrm>
          <a:prstGeom prst="up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il: høyre 13">
            <a:extLst>
              <a:ext uri="{FF2B5EF4-FFF2-40B4-BE49-F238E27FC236}">
                <a16:creationId xmlns:a16="http://schemas.microsoft.com/office/drawing/2014/main" id="{DFAC77B9-B31F-98E6-23C5-32D1D0975758}"/>
              </a:ext>
            </a:extLst>
          </p:cNvPr>
          <p:cNvSpPr/>
          <p:nvPr/>
        </p:nvSpPr>
        <p:spPr>
          <a:xfrm>
            <a:off x="10613247" y="4313195"/>
            <a:ext cx="575284" cy="41783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il: opp 6">
            <a:extLst>
              <a:ext uri="{FF2B5EF4-FFF2-40B4-BE49-F238E27FC236}">
                <a16:creationId xmlns:a16="http://schemas.microsoft.com/office/drawing/2014/main" id="{7BC4AD54-6986-27A0-E9F6-26375F8407E4}"/>
              </a:ext>
            </a:extLst>
          </p:cNvPr>
          <p:cNvSpPr/>
          <p:nvPr/>
        </p:nvSpPr>
        <p:spPr>
          <a:xfrm>
            <a:off x="10711394" y="5564360"/>
            <a:ext cx="411029" cy="557250"/>
          </a:xfrm>
          <a:prstGeom prst="up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l: opp 8">
            <a:extLst>
              <a:ext uri="{FF2B5EF4-FFF2-40B4-BE49-F238E27FC236}">
                <a16:creationId xmlns:a16="http://schemas.microsoft.com/office/drawing/2014/main" id="{08EA740C-E6DD-BBD0-30AC-46C13DE0CFD7}"/>
              </a:ext>
            </a:extLst>
          </p:cNvPr>
          <p:cNvSpPr/>
          <p:nvPr/>
        </p:nvSpPr>
        <p:spPr>
          <a:xfrm>
            <a:off x="10709122" y="4891793"/>
            <a:ext cx="411029" cy="557250"/>
          </a:xfrm>
          <a:prstGeom prst="up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97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AD374D-3742-C187-002A-7701DE948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991" y="171345"/>
            <a:ext cx="10515600" cy="1325563"/>
          </a:xfrm>
        </p:spPr>
        <p:txBody>
          <a:bodyPr/>
          <a:lstStyle/>
          <a:p>
            <a:r>
              <a:rPr lang="nb-NO" dirty="0"/>
              <a:t>Risikovurdering av </a:t>
            </a:r>
            <a:r>
              <a:rPr lang="nb-NO" b="1" dirty="0"/>
              <a:t>gjennomføringen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249AE0E2-8CBE-D972-F5A9-7F9486ACC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420443"/>
              </p:ext>
            </p:extLst>
          </p:nvPr>
        </p:nvGraphicFramePr>
        <p:xfrm>
          <a:off x="411783" y="1447295"/>
          <a:ext cx="10942017" cy="4719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5083">
                  <a:extLst>
                    <a:ext uri="{9D8B030D-6E8A-4147-A177-3AD203B41FA5}">
                      <a16:colId xmlns:a16="http://schemas.microsoft.com/office/drawing/2014/main" val="2251028839"/>
                    </a:ext>
                  </a:extLst>
                </a:gridCol>
                <a:gridCol w="3469876">
                  <a:extLst>
                    <a:ext uri="{9D8B030D-6E8A-4147-A177-3AD203B41FA5}">
                      <a16:colId xmlns:a16="http://schemas.microsoft.com/office/drawing/2014/main" val="196967823"/>
                    </a:ext>
                  </a:extLst>
                </a:gridCol>
                <a:gridCol w="4251051">
                  <a:extLst>
                    <a:ext uri="{9D8B030D-6E8A-4147-A177-3AD203B41FA5}">
                      <a16:colId xmlns:a16="http://schemas.microsoft.com/office/drawing/2014/main" val="2927856604"/>
                    </a:ext>
                  </a:extLst>
                </a:gridCol>
                <a:gridCol w="926007">
                  <a:extLst>
                    <a:ext uri="{9D8B030D-6E8A-4147-A177-3AD203B41FA5}">
                      <a16:colId xmlns:a16="http://schemas.microsoft.com/office/drawing/2014/main" val="4100831200"/>
                    </a:ext>
                  </a:extLst>
                </a:gridCol>
              </a:tblGrid>
              <a:tr h="254337">
                <a:tc>
                  <a:txBody>
                    <a:bodyPr/>
                    <a:lstStyle/>
                    <a:p>
                      <a:r>
                        <a:rPr lang="nb-NO" sz="1200" b="1" dirty="0"/>
                        <a:t>Aktivitet som kan gå galt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Mulig uønsket hendelse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Risikoreduserende tiltak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Status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577999"/>
                  </a:ext>
                </a:extLst>
              </a:tr>
              <a:tr h="86413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83906"/>
                  </a:ext>
                </a:extLst>
              </a:tr>
              <a:tr h="823565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307243"/>
                  </a:ext>
                </a:extLst>
              </a:tr>
              <a:tr h="647953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27984"/>
                  </a:ext>
                </a:extLst>
              </a:tr>
              <a:tr h="829621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00701"/>
                  </a:ext>
                </a:extLst>
              </a:tr>
              <a:tr h="397218">
                <a:tc>
                  <a:txBody>
                    <a:bodyPr/>
                    <a:lstStyle/>
                    <a:p>
                      <a:endParaRPr lang="nb-NO" sz="1200" dirty="0"/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187612"/>
                  </a:ext>
                </a:extLst>
              </a:tr>
              <a:tr h="261572">
                <a:tc>
                  <a:txBody>
                    <a:bodyPr/>
                    <a:lstStyle/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306175"/>
                  </a:ext>
                </a:extLst>
              </a:tr>
            </a:tbl>
          </a:graphicData>
        </a:graphic>
      </p:graphicFrame>
      <p:sp>
        <p:nvSpPr>
          <p:cNvPr id="3" name="Pil: høyre 2">
            <a:extLst>
              <a:ext uri="{FF2B5EF4-FFF2-40B4-BE49-F238E27FC236}">
                <a16:creationId xmlns:a16="http://schemas.microsoft.com/office/drawing/2014/main" id="{1440CDF5-C6A8-66DA-47AB-A6DCCFBC485B}"/>
              </a:ext>
            </a:extLst>
          </p:cNvPr>
          <p:cNvSpPr/>
          <p:nvPr/>
        </p:nvSpPr>
        <p:spPr>
          <a:xfrm>
            <a:off x="9830819" y="391482"/>
            <a:ext cx="575284" cy="41783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l: ned 9">
            <a:extLst>
              <a:ext uri="{FF2B5EF4-FFF2-40B4-BE49-F238E27FC236}">
                <a16:creationId xmlns:a16="http://schemas.microsoft.com/office/drawing/2014/main" id="{0EA7DE11-E61B-C9C1-115B-A1C8A3CAE4B1}"/>
              </a:ext>
            </a:extLst>
          </p:cNvPr>
          <p:cNvSpPr/>
          <p:nvPr/>
        </p:nvSpPr>
        <p:spPr>
          <a:xfrm>
            <a:off x="10975321" y="323632"/>
            <a:ext cx="411029" cy="5572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il: opp 12">
            <a:extLst>
              <a:ext uri="{FF2B5EF4-FFF2-40B4-BE49-F238E27FC236}">
                <a16:creationId xmlns:a16="http://schemas.microsoft.com/office/drawing/2014/main" id="{34B38C5E-E963-D109-5533-264C32C7CFC0}"/>
              </a:ext>
            </a:extLst>
          </p:cNvPr>
          <p:cNvSpPr/>
          <p:nvPr/>
        </p:nvSpPr>
        <p:spPr>
          <a:xfrm>
            <a:off x="10484210" y="292433"/>
            <a:ext cx="411029" cy="557250"/>
          </a:xfrm>
          <a:prstGeom prst="up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9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AD374D-3742-C187-002A-7701DE948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991" y="171345"/>
            <a:ext cx="10515600" cy="1325563"/>
          </a:xfrm>
        </p:spPr>
        <p:txBody>
          <a:bodyPr/>
          <a:lstStyle/>
          <a:p>
            <a:r>
              <a:rPr lang="nb-NO" dirty="0"/>
              <a:t>Risikovurdering av </a:t>
            </a:r>
            <a:r>
              <a:rPr lang="nb-NO" b="1" dirty="0"/>
              <a:t>oppfølgingen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249AE0E2-8CBE-D972-F5A9-7F9486ACC5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1783" y="1447295"/>
          <a:ext cx="10942017" cy="4719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5083">
                  <a:extLst>
                    <a:ext uri="{9D8B030D-6E8A-4147-A177-3AD203B41FA5}">
                      <a16:colId xmlns:a16="http://schemas.microsoft.com/office/drawing/2014/main" val="2251028839"/>
                    </a:ext>
                  </a:extLst>
                </a:gridCol>
                <a:gridCol w="3469876">
                  <a:extLst>
                    <a:ext uri="{9D8B030D-6E8A-4147-A177-3AD203B41FA5}">
                      <a16:colId xmlns:a16="http://schemas.microsoft.com/office/drawing/2014/main" val="196967823"/>
                    </a:ext>
                  </a:extLst>
                </a:gridCol>
                <a:gridCol w="4251051">
                  <a:extLst>
                    <a:ext uri="{9D8B030D-6E8A-4147-A177-3AD203B41FA5}">
                      <a16:colId xmlns:a16="http://schemas.microsoft.com/office/drawing/2014/main" val="2927856604"/>
                    </a:ext>
                  </a:extLst>
                </a:gridCol>
                <a:gridCol w="926007">
                  <a:extLst>
                    <a:ext uri="{9D8B030D-6E8A-4147-A177-3AD203B41FA5}">
                      <a16:colId xmlns:a16="http://schemas.microsoft.com/office/drawing/2014/main" val="4100831200"/>
                    </a:ext>
                  </a:extLst>
                </a:gridCol>
              </a:tblGrid>
              <a:tr h="254337">
                <a:tc>
                  <a:txBody>
                    <a:bodyPr/>
                    <a:lstStyle/>
                    <a:p>
                      <a:r>
                        <a:rPr lang="nb-NO" sz="1200" b="1" dirty="0"/>
                        <a:t>Aktivitet som kan gå galt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Mulig uønsket hendelse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Risikoreduserende tiltak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Status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577999"/>
                  </a:ext>
                </a:extLst>
              </a:tr>
              <a:tr h="86413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83906"/>
                  </a:ext>
                </a:extLst>
              </a:tr>
              <a:tr h="823565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307243"/>
                  </a:ext>
                </a:extLst>
              </a:tr>
              <a:tr h="647953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27984"/>
                  </a:ext>
                </a:extLst>
              </a:tr>
              <a:tr h="829621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00701"/>
                  </a:ext>
                </a:extLst>
              </a:tr>
              <a:tr h="397218">
                <a:tc>
                  <a:txBody>
                    <a:bodyPr/>
                    <a:lstStyle/>
                    <a:p>
                      <a:endParaRPr lang="nb-NO" sz="1200" dirty="0"/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187612"/>
                  </a:ext>
                </a:extLst>
              </a:tr>
              <a:tr h="261572">
                <a:tc>
                  <a:txBody>
                    <a:bodyPr/>
                    <a:lstStyle/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306175"/>
                  </a:ext>
                </a:extLst>
              </a:tr>
            </a:tbl>
          </a:graphicData>
        </a:graphic>
      </p:graphicFrame>
      <p:sp>
        <p:nvSpPr>
          <p:cNvPr id="3" name="Pil: høyre 2">
            <a:extLst>
              <a:ext uri="{FF2B5EF4-FFF2-40B4-BE49-F238E27FC236}">
                <a16:creationId xmlns:a16="http://schemas.microsoft.com/office/drawing/2014/main" id="{1440CDF5-C6A8-66DA-47AB-A6DCCFBC485B}"/>
              </a:ext>
            </a:extLst>
          </p:cNvPr>
          <p:cNvSpPr/>
          <p:nvPr/>
        </p:nvSpPr>
        <p:spPr>
          <a:xfrm>
            <a:off x="9830819" y="391482"/>
            <a:ext cx="575284" cy="41783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l: ned 9">
            <a:extLst>
              <a:ext uri="{FF2B5EF4-FFF2-40B4-BE49-F238E27FC236}">
                <a16:creationId xmlns:a16="http://schemas.microsoft.com/office/drawing/2014/main" id="{0EA7DE11-E61B-C9C1-115B-A1C8A3CAE4B1}"/>
              </a:ext>
            </a:extLst>
          </p:cNvPr>
          <p:cNvSpPr/>
          <p:nvPr/>
        </p:nvSpPr>
        <p:spPr>
          <a:xfrm>
            <a:off x="10975321" y="323632"/>
            <a:ext cx="411029" cy="5572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il: opp 12">
            <a:extLst>
              <a:ext uri="{FF2B5EF4-FFF2-40B4-BE49-F238E27FC236}">
                <a16:creationId xmlns:a16="http://schemas.microsoft.com/office/drawing/2014/main" id="{34B38C5E-E963-D109-5533-264C32C7CFC0}"/>
              </a:ext>
            </a:extLst>
          </p:cNvPr>
          <p:cNvSpPr/>
          <p:nvPr/>
        </p:nvSpPr>
        <p:spPr>
          <a:xfrm>
            <a:off x="10484210" y="292433"/>
            <a:ext cx="411029" cy="557250"/>
          </a:xfrm>
          <a:prstGeom prst="up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41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de61eb-edcb-47bf-a1f3-f0fc04cfbf1a">
      <Terms xmlns="http://schemas.microsoft.com/office/infopath/2007/PartnerControls"/>
    </lcf76f155ced4ddcb4097134ff3c332f>
    <TaxCatchAll xmlns="0ca15172-8d0e-4572-85b7-d1e53f0ecf8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E418EC9DB37945900CFF43B8CF2A23" ma:contentTypeVersion="11" ma:contentTypeDescription="Opprett et nytt dokument." ma:contentTypeScope="" ma:versionID="32d4992b21306cc5d5bca7225d5da518">
  <xsd:schema xmlns:xsd="http://www.w3.org/2001/XMLSchema" xmlns:xs="http://www.w3.org/2001/XMLSchema" xmlns:p="http://schemas.microsoft.com/office/2006/metadata/properties" xmlns:ns2="9ade61eb-edcb-47bf-a1f3-f0fc04cfbf1a" xmlns:ns3="0ca15172-8d0e-4572-85b7-d1e53f0ecf8f" targetNamespace="http://schemas.microsoft.com/office/2006/metadata/properties" ma:root="true" ma:fieldsID="5fb17f8f58fec409b1aaff5c1072e23d" ns2:_="" ns3:_="">
    <xsd:import namespace="9ade61eb-edcb-47bf-a1f3-f0fc04cfbf1a"/>
    <xsd:import namespace="0ca15172-8d0e-4572-85b7-d1e53f0ecf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e61eb-edcb-47bf-a1f3-f0fc04cfbf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c22fd018-c39b-462c-89de-126a365ef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a15172-8d0e-4572-85b7-d1e53f0ecf8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1dea5fd-c778-4754-9d94-7ecbde42db7a}" ma:internalName="TaxCatchAll" ma:showField="CatchAllData" ma:web="0ca15172-8d0e-4572-85b7-d1e53f0ecf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A1890C-109D-4262-81E7-60EE1612BA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798607-82A9-457D-A9D0-D392B7F9EF46}">
  <ds:schemaRefs>
    <ds:schemaRef ds:uri="http://schemas.microsoft.com/office/2006/metadata/properties"/>
    <ds:schemaRef ds:uri="http://schemas.microsoft.com/office/infopath/2007/PartnerControls"/>
    <ds:schemaRef ds:uri="51b60cdc-fcc3-4371-9f7d-eebc3cfc6382"/>
    <ds:schemaRef ds:uri="6d1178f3-fcc6-4105-9271-40c877556c0a"/>
    <ds:schemaRef ds:uri="9ade61eb-edcb-47bf-a1f3-f0fc04cfbf1a"/>
    <ds:schemaRef ds:uri="0ca15172-8d0e-4572-85b7-d1e53f0ecf8f"/>
  </ds:schemaRefs>
</ds:datastoreItem>
</file>

<file path=customXml/itemProps3.xml><?xml version="1.0" encoding="utf-8"?>
<ds:datastoreItem xmlns:ds="http://schemas.openxmlformats.org/officeDocument/2006/customXml" ds:itemID="{F711B6F2-19CB-4387-A607-44A548F6F0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e61eb-edcb-47bf-a1f3-f0fc04cfbf1a"/>
    <ds:schemaRef ds:uri="0ca15172-8d0e-4572-85b7-d1e53f0ecf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160</TotalTime>
  <Words>353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Office-tema</vt:lpstr>
      <vt:lpstr>Risikovurdering av ARK</vt:lpstr>
      <vt:lpstr>Risikovurdering av forberedelser og forankring</vt:lpstr>
      <vt:lpstr>Risikovurdering av gjennomføringen</vt:lpstr>
      <vt:lpstr>Risikovurdering av oppfølgingen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Risikovurdering ARK</dc:title>
  <dc:creator>Linn Grimstad-Nielsen</dc:creator>
  <cp:lastModifiedBy>Linn Grimstad-Nielsen</cp:lastModifiedBy>
  <cp:revision>3</cp:revision>
  <dcterms:created xsi:type="dcterms:W3CDTF">2023-08-24T13:10:00Z</dcterms:created>
  <dcterms:modified xsi:type="dcterms:W3CDTF">2024-01-22T09:35:18Z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0x01010005E418EC9DB37945900CFF43B8CF2A23</vt:lpwstr>
  </property>
  <property fmtid="{D5CDD505-2E9C-101B-9397-08002B2CF9AE}" pid="3" name="MediaServiceImageTags">
    <vt:lpwstr/>
  </property>
  <property fmtid="{D5CDD505-2E9C-101B-9397-08002B2CF9AE}" pid="4" name="Order">
    <vt:r8>13900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