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9" r:id="rId4"/>
    <p:sldId id="267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0205C-6950-4C79-A008-506F0BD54B32}" type="datetimeFigureOut">
              <a:rPr lang="nb-NO" smtClean="0"/>
              <a:t>22.01.2024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E520-4060-4050-8F55-1CA797E3AB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8687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0205C-6950-4C79-A008-506F0BD54B32}" type="datetimeFigureOut">
              <a:rPr lang="nb-NO" smtClean="0"/>
              <a:t>22.01.2024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E520-4060-4050-8F55-1CA797E3AB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3442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0205C-6950-4C79-A008-506F0BD54B32}" type="datetimeFigureOut">
              <a:rPr lang="nb-NO" smtClean="0"/>
              <a:t>22.01.2024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E520-4060-4050-8F55-1CA797E3AB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6947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0205C-6950-4C79-A008-506F0BD54B32}" type="datetimeFigureOut">
              <a:rPr lang="nb-NO" smtClean="0"/>
              <a:t>22.01.2024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E520-4060-4050-8F55-1CA797E3AB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1164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0205C-6950-4C79-A008-506F0BD54B32}" type="datetimeFigureOut">
              <a:rPr lang="nb-NO" smtClean="0"/>
              <a:t>22.01.2024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E520-4060-4050-8F55-1CA797E3AB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317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0205C-6950-4C79-A008-506F0BD54B32}" type="datetimeFigureOut">
              <a:rPr lang="nb-NO" smtClean="0"/>
              <a:t>22.01.2024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E520-4060-4050-8F55-1CA797E3AB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943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0205C-6950-4C79-A008-506F0BD54B32}" type="datetimeFigureOut">
              <a:rPr lang="nb-NO" smtClean="0"/>
              <a:t>22.01.2024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E520-4060-4050-8F55-1CA797E3AB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0581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0205C-6950-4C79-A008-506F0BD54B32}" type="datetimeFigureOut">
              <a:rPr lang="nb-NO" smtClean="0"/>
              <a:t>22.01.2024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E520-4060-4050-8F55-1CA797E3AB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0734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0205C-6950-4C79-A008-506F0BD54B32}" type="datetimeFigureOut">
              <a:rPr lang="nb-NO" smtClean="0"/>
              <a:t>22.01.2024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E520-4060-4050-8F55-1CA797E3AB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5662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0205C-6950-4C79-A008-506F0BD54B32}" type="datetimeFigureOut">
              <a:rPr lang="nb-NO" smtClean="0"/>
              <a:t>22.01.2024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E520-4060-4050-8F55-1CA797E3AB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9976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0205C-6950-4C79-A008-506F0BD54B32}" type="datetimeFigureOut">
              <a:rPr lang="nb-NO" smtClean="0"/>
              <a:t>22.01.2024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E520-4060-4050-8F55-1CA797E3AB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861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0205C-6950-4C79-A008-506F0BD54B32}" type="datetimeFigureOut">
              <a:rPr lang="nb-NO" smtClean="0"/>
              <a:t>22.01.2024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FE520-4060-4050-8F55-1CA797E3AB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5520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b="1" dirty="0"/>
              <a:t>Oppsummering og evaluering av ARK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Det medisinske fakultet</a:t>
            </a:r>
          </a:p>
        </p:txBody>
      </p:sp>
    </p:spTree>
    <p:extLst>
      <p:ext uri="{BB962C8B-B14F-4D97-AF65-F5344CB8AC3E}">
        <p14:creationId xmlns:p14="http://schemas.microsoft.com/office/powerpoint/2010/main" val="3288594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nb-NO" b="1" dirty="0"/>
            </a:br>
            <a:r>
              <a:rPr lang="nb-NO" b="1" dirty="0"/>
              <a:t>Deltakelse i oppfølgingsarbeidet </a:t>
            </a:r>
            <a:br>
              <a:rPr lang="nb-NO" b="1" dirty="0"/>
            </a:br>
            <a:br>
              <a:rPr lang="nb-NO" b="1" dirty="0"/>
            </a:br>
            <a:endParaRPr lang="nb-N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7692"/>
            <a:ext cx="10515600" cy="5314461"/>
          </a:xfrm>
        </p:spPr>
        <p:txBody>
          <a:bodyPr>
            <a:normAutofit fontScale="92500" lnSpcReduction="10000"/>
          </a:bodyPr>
          <a:lstStyle/>
          <a:p>
            <a:r>
              <a:rPr lang="nb-NO" dirty="0"/>
              <a:t>Leder og verneombud oppgir at 50-100% deltok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Kommentarer: </a:t>
            </a:r>
          </a:p>
          <a:p>
            <a:pPr>
              <a:buFontTx/>
              <a:buChar char="-"/>
            </a:pPr>
            <a:r>
              <a:rPr lang="nb-NO" dirty="0"/>
              <a:t>De ansatte var engasjerte og positive </a:t>
            </a:r>
          </a:p>
          <a:p>
            <a:pPr>
              <a:buFontTx/>
              <a:buChar char="-"/>
            </a:pPr>
            <a:r>
              <a:rPr lang="nb-NO" dirty="0"/>
              <a:t>God deltagelse ved å legge ARK workshopen på et konferansehotell </a:t>
            </a:r>
          </a:p>
          <a:p>
            <a:pPr marL="0" indent="0">
              <a:buNone/>
            </a:pPr>
            <a:endParaRPr lang="nb-NO" dirty="0"/>
          </a:p>
          <a:p>
            <a:pPr>
              <a:buFontTx/>
              <a:buChar char="-"/>
            </a:pPr>
            <a:r>
              <a:rPr lang="nb-NO" dirty="0"/>
              <a:t>Noe lav svarprosent kan skyldes sykdom, uklare spørsmål i undersøkelsen</a:t>
            </a:r>
          </a:p>
          <a:p>
            <a:pPr>
              <a:buFontTx/>
              <a:buChar char="-"/>
            </a:pPr>
            <a:r>
              <a:rPr lang="nb-NO" dirty="0"/>
              <a:t>Få deltok fordi mange ansatte i lav stillingsprosent</a:t>
            </a:r>
          </a:p>
          <a:p>
            <a:pPr>
              <a:buFontTx/>
              <a:buChar char="-"/>
            </a:pPr>
            <a:r>
              <a:rPr lang="nb-NO" dirty="0"/>
              <a:t>Usikkerhet rundt anonymitet </a:t>
            </a:r>
          </a:p>
          <a:p>
            <a:pPr>
              <a:buFontTx/>
              <a:buChar char="-"/>
            </a:pPr>
            <a:r>
              <a:rPr lang="nb-NO" dirty="0"/>
              <a:t>Vanskelig at det kun er UIO ansatte som får svare i miljøer med medlemmer også bla a fra OUS</a:t>
            </a:r>
          </a:p>
          <a:p>
            <a:pPr>
              <a:buFontTx/>
              <a:buChar char="-"/>
            </a:pPr>
            <a:r>
              <a:rPr lang="nb-NO" dirty="0"/>
              <a:t>Opplevelse av en tidkrevende prosess  </a:t>
            </a:r>
          </a:p>
        </p:txBody>
      </p:sp>
    </p:spTree>
    <p:extLst>
      <p:ext uri="{BB962C8B-B14F-4D97-AF65-F5344CB8AC3E}">
        <p14:creationId xmlns:p14="http://schemas.microsoft.com/office/powerpoint/2010/main" val="285064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Tiltaksområder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793523" y="265723"/>
            <a:ext cx="5181600" cy="641642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/>
              <a:t>Kommentarer fra ledere </a:t>
            </a:r>
          </a:p>
          <a:p>
            <a:pPr>
              <a:buFontTx/>
              <a:buChar char="-"/>
            </a:pPr>
            <a:r>
              <a:rPr lang="nb-NO" dirty="0"/>
              <a:t>Utvikle en overordnet strategi for seksjonen</a:t>
            </a:r>
          </a:p>
          <a:p>
            <a:pPr>
              <a:buFontTx/>
              <a:buChar char="-"/>
            </a:pPr>
            <a:endParaRPr lang="nb-NO" dirty="0"/>
          </a:p>
          <a:p>
            <a:pPr>
              <a:buFontTx/>
              <a:buChar char="-"/>
            </a:pPr>
            <a:r>
              <a:rPr lang="nb-NO" dirty="0"/>
              <a:t>Hospitere på annet universitet (nettverk og god læringseffekt)  </a:t>
            </a:r>
          </a:p>
          <a:p>
            <a:pPr>
              <a:buFontTx/>
              <a:buChar char="-"/>
            </a:pPr>
            <a:r>
              <a:rPr lang="nb-NO" dirty="0"/>
              <a:t>videreføring av fornuftig bruk av hjemmekontor med løpende dialog mellom leder og ansatt</a:t>
            </a:r>
          </a:p>
          <a:p>
            <a:pPr>
              <a:buFontTx/>
              <a:buChar char="-"/>
            </a:pPr>
            <a:r>
              <a:rPr lang="nb-NO" dirty="0" err="1"/>
              <a:t>Rolleuklarhet</a:t>
            </a:r>
            <a:r>
              <a:rPr lang="nb-NO" dirty="0"/>
              <a:t> </a:t>
            </a:r>
          </a:p>
          <a:p>
            <a:pPr>
              <a:buFontTx/>
              <a:buChar char="-"/>
            </a:pPr>
            <a:r>
              <a:rPr lang="nb-NO" dirty="0"/>
              <a:t>Informasjonsflyt </a:t>
            </a:r>
          </a:p>
          <a:p>
            <a:pPr>
              <a:buFontTx/>
              <a:buChar char="-"/>
            </a:pPr>
            <a:r>
              <a:rPr lang="nb-NO" dirty="0" err="1"/>
              <a:t>Intergrering</a:t>
            </a:r>
            <a:r>
              <a:rPr lang="nb-NO" dirty="0"/>
              <a:t> av nyansatte </a:t>
            </a:r>
          </a:p>
          <a:p>
            <a:pPr>
              <a:buFontTx/>
              <a:buChar char="-"/>
            </a:pPr>
            <a:r>
              <a:rPr lang="nb-NO" dirty="0"/>
              <a:t>Avklaring og utvikling av veilederrollen for </a:t>
            </a:r>
            <a:r>
              <a:rPr lang="nb-NO" dirty="0" err="1"/>
              <a:t>ph.d</a:t>
            </a:r>
            <a:r>
              <a:rPr lang="nb-NO" dirty="0"/>
              <a:t>.</a:t>
            </a:r>
          </a:p>
          <a:p>
            <a:pPr marL="0" indent="0">
              <a:buNone/>
            </a:pPr>
            <a:endParaRPr lang="nb-NO" dirty="0"/>
          </a:p>
          <a:p>
            <a:pPr>
              <a:buFontTx/>
              <a:buChar char="-"/>
            </a:pPr>
            <a:r>
              <a:rPr lang="nb-NO" dirty="0"/>
              <a:t>allmøter med mer regelmessig info fra ledelsen (hele fakultetet)</a:t>
            </a:r>
          </a:p>
          <a:p>
            <a:pPr>
              <a:buFontTx/>
              <a:buChar char="-"/>
            </a:pPr>
            <a:endParaRPr lang="nb-NO" dirty="0"/>
          </a:p>
          <a:p>
            <a:pPr>
              <a:buFontTx/>
              <a:buChar char="-"/>
            </a:pPr>
            <a:endParaRPr lang="nb-NO" dirty="0"/>
          </a:p>
          <a:p>
            <a:pPr>
              <a:buFontTx/>
              <a:buChar char="-"/>
            </a:pPr>
            <a:endParaRPr lang="nb-NO" dirty="0"/>
          </a:p>
        </p:txBody>
      </p:sp>
      <p:pic>
        <p:nvPicPr>
          <p:cNvPr id="7" name="Bilde 2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841991"/>
            <a:ext cx="6135077" cy="44053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05308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b="1" dirty="0"/>
              <a:t>Opplevelse av hvordan overordnet gjennomføring av ARK fungerte ved virksomheten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endParaRPr lang="nb-NO" dirty="0"/>
          </a:p>
          <a:p>
            <a:pPr lvl="0"/>
            <a:r>
              <a:rPr lang="nb-NO" dirty="0"/>
              <a:t>Fungerte stort sett bra, det meste var ok</a:t>
            </a:r>
          </a:p>
          <a:p>
            <a:pPr lvl="0"/>
            <a:r>
              <a:rPr lang="nb-NO" dirty="0"/>
              <a:t>Lett tilgjengelig verneombud som har vært til god hjelp</a:t>
            </a:r>
          </a:p>
          <a:p>
            <a:pPr lvl="0"/>
            <a:r>
              <a:rPr lang="nb-NO" dirty="0"/>
              <a:t>Bidratt til økt oppmerksomhet på arbeidsmiljøet</a:t>
            </a:r>
          </a:p>
          <a:p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nb-NO" b="1" dirty="0"/>
          </a:p>
          <a:p>
            <a:pPr marL="0" indent="0">
              <a:buNone/>
            </a:pPr>
            <a:r>
              <a:rPr lang="nb-NO" b="1" dirty="0"/>
              <a:t>Men:</a:t>
            </a:r>
            <a:endParaRPr lang="nb-NO" dirty="0"/>
          </a:p>
          <a:p>
            <a:pPr lvl="0"/>
            <a:r>
              <a:rPr lang="nb-NO" dirty="0"/>
              <a:t>Gikk med </a:t>
            </a:r>
            <a:r>
              <a:rPr lang="nb-NO" u="sng" dirty="0"/>
              <a:t>altfor </a:t>
            </a:r>
            <a:r>
              <a:rPr lang="nb-NO" dirty="0"/>
              <a:t>mye tid til opplæring – må kortes ned</a:t>
            </a:r>
          </a:p>
          <a:p>
            <a:pPr lvl="0"/>
            <a:r>
              <a:rPr lang="nb-NO" dirty="0"/>
              <a:t>For mye repetisjon ved presentasjon av resultater – folk «ble lei»</a:t>
            </a:r>
          </a:p>
          <a:p>
            <a:pPr lvl="0"/>
            <a:r>
              <a:rPr lang="nb-NO" dirty="0"/>
              <a:t>Vanskelig å motivere til deltagelse</a:t>
            </a:r>
          </a:p>
          <a:p>
            <a:pPr lvl="0"/>
            <a:r>
              <a:rPr lang="nb-NO" dirty="0"/>
              <a:t>Uklar nivåinndeling; svarte man for avdeling eller institutt?</a:t>
            </a:r>
          </a:p>
          <a:p>
            <a:pPr lvl="0"/>
            <a:r>
              <a:rPr lang="nb-NO" dirty="0"/>
              <a:t>Rapporter ble slått sammen</a:t>
            </a:r>
          </a:p>
          <a:p>
            <a:pPr lvl="0"/>
            <a:r>
              <a:rPr lang="nb-NO" dirty="0"/>
              <a:t>Mange ansatte som ble ekskludert; en stor del av arbeidsmiljøet ble ikke hørt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4154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Opplevelser av hvordan ARK fungerer som arbeidsmiljøutviklingsverktøy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Fungerer stort sett godt</a:t>
            </a:r>
          </a:p>
          <a:p>
            <a:r>
              <a:rPr lang="nb-NO" dirty="0"/>
              <a:t>inspirerte til å jobbe med arbeidsmiljø</a:t>
            </a:r>
          </a:p>
          <a:p>
            <a:r>
              <a:rPr lang="nb-NO" dirty="0"/>
              <a:t>Setter arbeidsmiljø på agendaen – viktig! </a:t>
            </a:r>
          </a:p>
          <a:p>
            <a:pPr marL="0" indent="0">
              <a:buNone/>
            </a:pPr>
            <a:r>
              <a:rPr lang="nb-NO" dirty="0"/>
              <a:t> 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b-NO" dirty="0"/>
              <a:t>Usikkerhet knyttet til metodikk og datainnhenting</a:t>
            </a:r>
          </a:p>
          <a:p>
            <a:r>
              <a:rPr lang="nb-NO" dirty="0"/>
              <a:t>Noen spørsmål opplevdes lite relevante </a:t>
            </a:r>
          </a:p>
          <a:p>
            <a:r>
              <a:rPr lang="nb-NO" dirty="0"/>
              <a:t>Usikkerhet knyttet til nivå på ledelse</a:t>
            </a:r>
          </a:p>
          <a:p>
            <a:r>
              <a:rPr lang="nb-NO" dirty="0"/>
              <a:t>Ressurskrevende – kan komprimeres i tid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59275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Hva ville gjort ARK til et bedre verktøy?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9865659" cy="4351338"/>
          </a:xfrm>
        </p:spPr>
        <p:txBody>
          <a:bodyPr>
            <a:normAutofit/>
          </a:bodyPr>
          <a:lstStyle/>
          <a:p>
            <a:r>
              <a:rPr lang="nb-NO" dirty="0"/>
              <a:t>Tydeligere forklaring av metodikk</a:t>
            </a:r>
          </a:p>
          <a:p>
            <a:r>
              <a:rPr lang="nb-NO" dirty="0"/>
              <a:t>Klarhet i hvilket nivå av ledelse det svares på</a:t>
            </a:r>
          </a:p>
          <a:p>
            <a:r>
              <a:rPr lang="nb-NO" dirty="0"/>
              <a:t>Bedre mal for handlingsplan</a:t>
            </a:r>
          </a:p>
          <a:p>
            <a:r>
              <a:rPr lang="nb-NO" dirty="0"/>
              <a:t>Komprimere opplæring for ledere i startfasen, og heller bruke mer til på oppfølging i etterkant</a:t>
            </a:r>
          </a:p>
          <a:p>
            <a:r>
              <a:rPr lang="nb-NO" dirty="0"/>
              <a:t>Enda bedre tilpasset spørsmål</a:t>
            </a:r>
          </a:p>
          <a:p>
            <a:r>
              <a:rPr lang="nb-NO" dirty="0"/>
              <a:t>Gi rom for å gi utfyllende svar i spørreskjemaet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37531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 </a:t>
            </a:r>
            <a:br>
              <a:rPr lang="nb-NO" b="1" dirty="0"/>
            </a:br>
            <a:r>
              <a:rPr lang="nb-NO" b="1" dirty="0"/>
              <a:t>Opplevelse av hvordan arbeidsmiljøundersøkelsen har fungert</a:t>
            </a:r>
            <a:br>
              <a:rPr lang="nb-NO" b="1" dirty="0"/>
            </a:br>
            <a:endParaRPr lang="nb-NO" b="1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Ledere og verneombud ved nesten 90 % av de 28 enhetene sier de opplever at arbeidsmiljøundersøkelsen har fungert middels bra eller bedre. </a:t>
            </a:r>
          </a:p>
          <a:p>
            <a:pPr marL="0" indent="0">
              <a:buNone/>
            </a:pPr>
            <a:r>
              <a:rPr lang="nb-NO" dirty="0"/>
              <a:t>Ingen rapporterer at de opplever at den har fungert dårlig, en enhet har ikke svar på spørsmålet.</a:t>
            </a:r>
          </a:p>
          <a:p>
            <a:endParaRPr lang="nb-NO" dirty="0"/>
          </a:p>
        </p:txBody>
      </p:sp>
      <p:pic>
        <p:nvPicPr>
          <p:cNvPr id="6" name="Bild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85" y="1825625"/>
            <a:ext cx="5354452" cy="35088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084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392</Words>
  <Application>Microsoft Office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Oppsummering og evaluering av ARK</vt:lpstr>
      <vt:lpstr> Deltakelse i oppfølgingsarbeidet   </vt:lpstr>
      <vt:lpstr>Tiltaksområder</vt:lpstr>
      <vt:lpstr>Opplevelse av hvordan overordnet gjennomføring av ARK fungerte ved virksomheten</vt:lpstr>
      <vt:lpstr>Opplevelser av hvordan ARK fungerer som arbeidsmiljøutviklingsverktøy</vt:lpstr>
      <vt:lpstr>Hva ville gjort ARK til et bedre verktøy?</vt:lpstr>
      <vt:lpstr>  Opplevelse av hvordan arbeidsmiljøundersøkelsen har fungert 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Maren Retterstøl Olaisen</dc:creator>
  <cp:lastModifiedBy>Anita Varsi Øien</cp:lastModifiedBy>
  <cp:revision>7</cp:revision>
  <dcterms:created xsi:type="dcterms:W3CDTF">2022-12-14T10:32:58Z</dcterms:created>
  <dcterms:modified xsi:type="dcterms:W3CDTF">2024-01-22T08:38:20Z</dcterms:modified>
</cp:coreProperties>
</file>