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4" r:id="rId6"/>
    <p:sldId id="261" r:id="rId7"/>
    <p:sldId id="276" r:id="rId8"/>
    <p:sldId id="277" r:id="rId9"/>
    <p:sldId id="278" r:id="rId10"/>
    <p:sldId id="280" r:id="rId11"/>
    <p:sldId id="282" r:id="rId12"/>
    <p:sldId id="283" r:id="rId13"/>
    <p:sldId id="284" r:id="rId14"/>
  </p:sldIdLst>
  <p:sldSz cx="12192000" cy="6858000"/>
  <p:notesSz cx="6794500" cy="9931400"/>
  <p:custDataLst>
    <p:tags r:id="rId1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5C5372-F771-B301-4F4A-95C0244C5B17}" name="Mari Rosenvinge Nygaard" initials="MRN" userId="S::marirny@uio.no::acade77f-d6d3-47da-a302-dd21e99027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87B"/>
    <a:srgbClr val="FFFFFF"/>
    <a:srgbClr val="0A0000"/>
    <a:srgbClr val="020000"/>
    <a:srgbClr val="010000"/>
    <a:srgbClr val="CEFFD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BC388-F826-4E99-94FC-A643E4B24E43}" v="4" dt="2023-12-01T08:21:18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25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 Grimstad-Nielsen" userId="574b85bd-c66e-4975-b5f9-b7259fd682c0" providerId="ADAL" clId="{41ABC388-F826-4E99-94FC-A643E4B24E43}"/>
    <pc:docChg chg="modSld">
      <pc:chgData name="Linn Grimstad-Nielsen" userId="574b85bd-c66e-4975-b5f9-b7259fd682c0" providerId="ADAL" clId="{41ABC388-F826-4E99-94FC-A643E4B24E43}" dt="2023-12-01T09:41:13.408" v="3" actId="20577"/>
      <pc:docMkLst>
        <pc:docMk/>
      </pc:docMkLst>
      <pc:sldChg chg="modSp mod">
        <pc:chgData name="Linn Grimstad-Nielsen" userId="574b85bd-c66e-4975-b5f9-b7259fd682c0" providerId="ADAL" clId="{41ABC388-F826-4E99-94FC-A643E4B24E43}" dt="2023-12-01T09:41:13.408" v="3" actId="20577"/>
        <pc:sldMkLst>
          <pc:docMk/>
          <pc:sldMk cId="3993739459" sldId="278"/>
        </pc:sldMkLst>
        <pc:spChg chg="mod">
          <ac:chgData name="Linn Grimstad-Nielsen" userId="574b85bd-c66e-4975-b5f9-b7259fd682c0" providerId="ADAL" clId="{41ABC388-F826-4E99-94FC-A643E4B24E43}" dt="2023-12-01T09:41:13.408" v="3" actId="20577"/>
          <ac:spMkLst>
            <pc:docMk/>
            <pc:sldMk cId="3993739459" sldId="278"/>
            <ac:spMk id="3" creationId="{A8537875-FCEA-BF56-37B4-5963467874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Følgende møtepunkter mellom ledere og verneombud er et minimum: </a:t>
            </a:r>
            <a:endParaRPr lang="nb-NO" sz="1800">
              <a:solidFill>
                <a:srgbClr val="000000"/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53975" lvl="0" indent="-342900">
              <a:buFont typeface="+mj-lt"/>
              <a:buAutoNum type="arabicPeriod"/>
            </a:pPr>
            <a:r>
              <a:rPr lang="nb-NO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Forberedelse av arbeidsmiljøundersøkelsen (desember 2023/januar 2024)</a:t>
            </a:r>
            <a:endParaRPr lang="nb-NO" sz="1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53975" lvl="0" indent="-342900">
              <a:buFont typeface="+mj-lt"/>
              <a:buAutoNum type="arabicPeriod"/>
            </a:pPr>
            <a:r>
              <a:rPr lang="nb-NO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Planlegging av oppfølgingsmøte (våren 2024)</a:t>
            </a:r>
            <a:endParaRPr lang="nb-NO" sz="1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53975" lvl="0" indent="-342900">
              <a:buFont typeface="+mj-lt"/>
              <a:buAutoNum type="arabicPeriod"/>
            </a:pPr>
            <a:r>
              <a:rPr lang="nb-NO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Evaluering av oppfølgingsmøter, justering og oppfølging av tiltaksplan (høsten 2024)</a:t>
            </a:r>
            <a:endParaRPr lang="nb-NO" sz="1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53975" lvl="0" indent="-342900">
              <a:spcAft>
                <a:spcPts val="300"/>
              </a:spcAft>
              <a:buFont typeface="+mj-lt"/>
              <a:buAutoNum type="arabicPeriod"/>
            </a:pPr>
            <a:r>
              <a:rPr lang="nb-NO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Evaluering av tiltak og prosess (våren 2025)</a:t>
            </a:r>
            <a:endParaRPr lang="nb-NO" sz="18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1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mi.no/hva-er-arbeidsmiljo/" TargetMode="External"/><Relationship Id="rId2" Type="http://schemas.openxmlformats.org/officeDocument/2006/relationships/hyperlink" Target="https://www.ntnu.no/documents/34221120/0/2023-09-19-ARK-skjema4-nettskjema-NO+%281%29.pdf/2c54eafe-1254-fe7b-c4b1-dec7dac9eb47?t=1695125603690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4F693-B470-4693-819D-537012CFD0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E6ECFF"/>
          </a:solidFill>
        </p:spPr>
        <p:txBody>
          <a:bodyPr/>
          <a:lstStyle/>
          <a:p>
            <a:endParaRPr lang="nb-NO"/>
          </a:p>
        </p:txBody>
      </p:sp>
      <p:pic>
        <p:nvPicPr>
          <p:cNvPr id="14" name="Content Placeholder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8CCB5E-0BFE-4A8E-B7EA-E584BF15C93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89" y="2074766"/>
            <a:ext cx="3941838" cy="194252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EB16159-8DFE-4262-905C-7F1A548C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59" y="502595"/>
            <a:ext cx="5716962" cy="3467819"/>
          </a:xfrm>
        </p:spPr>
        <p:txBody>
          <a:bodyPr/>
          <a:lstStyle/>
          <a:p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54E847-63AC-4372-B48C-37D6218FE9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0804E-8AFF-436C-B1B4-E23FD416C3B4}"/>
              </a:ext>
            </a:extLst>
          </p:cNvPr>
          <p:cNvSpPr txBox="1"/>
          <p:nvPr/>
        </p:nvSpPr>
        <p:spPr>
          <a:xfrm>
            <a:off x="260397" y="1844581"/>
            <a:ext cx="560353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500">
              <a:solidFill>
                <a:srgbClr val="000000"/>
              </a:solidFill>
            </a:endParaRPr>
          </a:p>
          <a:p>
            <a:pPr algn="ctr"/>
            <a:r>
              <a:rPr lang="en-US" sz="3500" err="1">
                <a:solidFill>
                  <a:srgbClr val="000000"/>
                </a:solidFill>
              </a:rPr>
              <a:t>Arbeidsmiljøundersøkelsen</a:t>
            </a:r>
            <a:r>
              <a:rPr lang="en-US" sz="3500">
                <a:solidFill>
                  <a:srgbClr val="000000"/>
                </a:solidFill>
              </a:rPr>
              <a:t> (ARK) </a:t>
            </a:r>
            <a:r>
              <a:rPr lang="en-US" sz="3500" err="1">
                <a:solidFill>
                  <a:srgbClr val="000000"/>
                </a:solidFill>
              </a:rPr>
              <a:t>ved</a:t>
            </a:r>
            <a:r>
              <a:rPr lang="en-US" sz="3500">
                <a:solidFill>
                  <a:srgbClr val="000000"/>
                </a:solidFill>
              </a:rPr>
              <a:t> </a:t>
            </a:r>
            <a:r>
              <a:rPr lang="en-US" sz="3500" err="1">
                <a:solidFill>
                  <a:srgbClr val="000000"/>
                </a:solidFill>
              </a:rPr>
              <a:t>UiO</a:t>
            </a:r>
            <a:endParaRPr lang="en-US" sz="3500">
              <a:solidFill>
                <a:srgbClr val="000000"/>
              </a:solidFill>
            </a:endParaRPr>
          </a:p>
          <a:p>
            <a:endParaRPr lang="en-US" sz="3500">
              <a:solidFill>
                <a:srgbClr val="000000"/>
              </a:solidFill>
            </a:endParaRPr>
          </a:p>
          <a:p>
            <a:pPr algn="ctr"/>
            <a:r>
              <a:rPr lang="en-US" sz="3500" b="1" err="1">
                <a:solidFill>
                  <a:srgbClr val="000000"/>
                </a:solidFill>
              </a:rPr>
              <a:t>Veileder</a:t>
            </a:r>
            <a:r>
              <a:rPr lang="en-US" sz="3500" b="1">
                <a:solidFill>
                  <a:srgbClr val="000000"/>
                </a:solidFill>
              </a:rPr>
              <a:t> </a:t>
            </a:r>
            <a:r>
              <a:rPr lang="en-US" sz="3500" b="1" err="1">
                <a:solidFill>
                  <a:srgbClr val="000000"/>
                </a:solidFill>
              </a:rPr>
              <a:t>til</a:t>
            </a:r>
            <a:r>
              <a:rPr lang="en-US" sz="3500" b="1">
                <a:solidFill>
                  <a:srgbClr val="000000"/>
                </a:solidFill>
              </a:rPr>
              <a:t> </a:t>
            </a:r>
            <a:r>
              <a:rPr lang="en-US" sz="3500" b="1" err="1">
                <a:solidFill>
                  <a:srgbClr val="000000"/>
                </a:solidFill>
              </a:rPr>
              <a:t>verneombud</a:t>
            </a:r>
            <a:r>
              <a:rPr lang="en-US" sz="3500" b="1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400" b="1" i="1">
                <a:solidFill>
                  <a:srgbClr val="000000"/>
                </a:solidFill>
              </a:rPr>
              <a:t>- om </a:t>
            </a:r>
            <a:r>
              <a:rPr lang="en-US" sz="2400" b="1" i="1" err="1">
                <a:solidFill>
                  <a:srgbClr val="000000"/>
                </a:solidFill>
              </a:rPr>
              <a:t>rolle</a:t>
            </a:r>
            <a:r>
              <a:rPr lang="en-US" sz="2400" b="1" i="1">
                <a:solidFill>
                  <a:srgbClr val="000000"/>
                </a:solidFill>
              </a:rPr>
              <a:t> </a:t>
            </a:r>
            <a:r>
              <a:rPr lang="en-US" sz="2400" b="1" i="1" err="1">
                <a:solidFill>
                  <a:srgbClr val="000000"/>
                </a:solidFill>
              </a:rPr>
              <a:t>og</a:t>
            </a:r>
            <a:r>
              <a:rPr lang="en-US" sz="2400" b="1" i="1">
                <a:solidFill>
                  <a:srgbClr val="000000"/>
                </a:solidFill>
              </a:rPr>
              <a:t> </a:t>
            </a:r>
            <a:r>
              <a:rPr lang="en-US" sz="2400" b="1" i="1" err="1">
                <a:solidFill>
                  <a:srgbClr val="000000"/>
                </a:solidFill>
              </a:rPr>
              <a:t>oppgaver</a:t>
            </a:r>
            <a:r>
              <a:rPr lang="en-US" sz="2400" b="1" i="1">
                <a:solidFill>
                  <a:srgbClr val="000000"/>
                </a:solidFill>
              </a:rPr>
              <a:t> </a:t>
            </a:r>
          </a:p>
          <a:p>
            <a:endParaRPr lang="en-US" sz="35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 i="1" err="1">
                <a:solidFill>
                  <a:srgbClr val="000000"/>
                </a:solidFill>
              </a:rPr>
              <a:t>Arbeidsutvalget</a:t>
            </a:r>
            <a:r>
              <a:rPr lang="en-US" sz="1600" i="1">
                <a:solidFill>
                  <a:srgbClr val="000000"/>
                </a:solidFill>
              </a:rPr>
              <a:t> </a:t>
            </a:r>
            <a:r>
              <a:rPr lang="en-US" sz="1600" i="1" err="1">
                <a:solidFill>
                  <a:srgbClr val="000000"/>
                </a:solidFill>
              </a:rPr>
              <a:t>til</a:t>
            </a:r>
            <a:r>
              <a:rPr lang="en-US" sz="1600" i="1">
                <a:solidFill>
                  <a:srgbClr val="000000"/>
                </a:solidFill>
              </a:rPr>
              <a:t> ARK - 3.10.23</a:t>
            </a:r>
          </a:p>
          <a:p>
            <a:endParaRPr lang="en-US" sz="3500">
              <a:solidFill>
                <a:srgbClr val="000000"/>
              </a:solidFill>
            </a:endParaRPr>
          </a:p>
          <a:p>
            <a:endParaRPr lang="en-US" sz="3500">
              <a:solidFill>
                <a:srgbClr val="000000"/>
              </a:solidFill>
            </a:endParaRPr>
          </a:p>
          <a:p>
            <a:endParaRPr lang="en-US" sz="1200">
              <a:solidFill>
                <a:srgbClr val="000000"/>
              </a:solidFill>
            </a:endParaRPr>
          </a:p>
          <a:p>
            <a:endParaRPr lang="en-US" sz="1200">
              <a:solidFill>
                <a:srgbClr val="000000"/>
              </a:solidFill>
            </a:endParaRPr>
          </a:p>
          <a:p>
            <a:endParaRPr lang="nb-NO" sz="1200"/>
          </a:p>
        </p:txBody>
      </p:sp>
      <p:pic>
        <p:nvPicPr>
          <p:cNvPr id="4" name="logo_" descr="UiO Segl">
            <a:extLst>
              <a:ext uri="{FF2B5EF4-FFF2-40B4-BE49-F238E27FC236}">
                <a16:creationId xmlns:a16="http://schemas.microsoft.com/office/drawing/2014/main" id="{029D8A11-87AF-6C20-7FFE-C7FBF659F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Font, skjermbilde, nummer&#10;&#10;Automatisk generert beskrivelse">
            <a:extLst>
              <a:ext uri="{FF2B5EF4-FFF2-40B4-BE49-F238E27FC236}">
                <a16:creationId xmlns:a16="http://schemas.microsoft.com/office/drawing/2014/main" id="{DDE4D8C6-9CE4-72B7-0F30-C77CD3917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215"/>
          <a:stretch/>
        </p:blipFill>
        <p:spPr bwMode="auto">
          <a:xfrm>
            <a:off x="120650" y="1089965"/>
            <a:ext cx="11950700" cy="4506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44594ADD-5C2F-3639-25ED-512761B75D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FD55C-795C-4968-A670-0915D04CF1C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5050946"/>
          </a:xfrm>
        </p:spPr>
        <p:txBody>
          <a:bodyPr/>
          <a:lstStyle/>
          <a:p>
            <a:pPr algn="l"/>
            <a:r>
              <a:rPr lang="nb-NO" sz="1800" b="1" i="0">
                <a:solidFill>
                  <a:schemeClr val="tx1"/>
                </a:solidFill>
                <a:effectLst/>
              </a:rPr>
              <a:t>AML § 6-2 (1)</a:t>
            </a:r>
          </a:p>
          <a:p>
            <a:pPr marL="0" indent="0" algn="l"/>
            <a:r>
              <a:rPr lang="nb-NO" sz="1800" b="0" i="1">
                <a:solidFill>
                  <a:schemeClr val="tx1"/>
                </a:solidFill>
                <a:effectLst/>
              </a:rPr>
              <a:t>Verneombudet skal ivareta arbeidstakernes interesser i saker som angår arbeidsmiljøet. </a:t>
            </a:r>
          </a:p>
          <a:p>
            <a:pPr marL="0" indent="0" algn="l"/>
            <a:r>
              <a:rPr lang="nb-NO" sz="1800" b="0" i="1">
                <a:solidFill>
                  <a:schemeClr val="tx1"/>
                </a:solidFill>
                <a:effectLst/>
              </a:rPr>
              <a:t>Verneombudet skal se til at virksomheten er innrettet og vedlikeholdt, og at arbeidet blir utført på en slik måte at hensynet til arbeidstakernes sikkerhet, helse og velferd er ivaretatt i samsvar med bestemmelsene i denne lov.</a:t>
            </a:r>
          </a:p>
          <a:p>
            <a:pPr marL="0" indent="0" algn="l" rtl="0" fontAlgn="base"/>
            <a:endParaRPr lang="nb-NO" sz="1800" b="1" i="1" u="none" strike="noStrike">
              <a:solidFill>
                <a:schemeClr val="tx1"/>
              </a:solidFill>
              <a:effectLst/>
            </a:endParaRPr>
          </a:p>
          <a:p>
            <a:pPr marL="0" indent="0" algn="l" rtl="0" fontAlgn="base"/>
            <a:r>
              <a:rPr lang="nb-NO" sz="1800" b="1" i="1" u="none" strike="noStrike">
                <a:solidFill>
                  <a:schemeClr val="tx1"/>
                </a:solidFill>
                <a:effectLst/>
              </a:rPr>
              <a:t>Verneombudet skal: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nb-NO" sz="1800">
                <a:solidFill>
                  <a:schemeClr val="tx1"/>
                </a:solidFill>
              </a:rPr>
              <a:t>h</a:t>
            </a:r>
            <a:r>
              <a:rPr lang="nb-NO" sz="1800" i="0" u="none" strike="noStrike">
                <a:solidFill>
                  <a:schemeClr val="tx1"/>
                </a:solidFill>
                <a:effectLst/>
              </a:rPr>
              <a:t>a </a:t>
            </a:r>
            <a:r>
              <a:rPr lang="nb-NO" sz="1800" b="0" i="0" u="none" strike="noStrike">
                <a:solidFill>
                  <a:schemeClr val="tx1"/>
                </a:solidFill>
                <a:effectLst/>
              </a:rPr>
              <a:t>en kontroll- og tilsynsfunksjon</a:t>
            </a:r>
            <a:r>
              <a:rPr lang="en-US" sz="1800" b="0" i="0">
                <a:solidFill>
                  <a:schemeClr val="tx1"/>
                </a:solidFill>
                <a:effectLst/>
              </a:rPr>
              <a:t>​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og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nb-NO" sz="1800" b="0" i="0" u="none" strike="noStrike">
                <a:solidFill>
                  <a:schemeClr val="tx1"/>
                </a:solidFill>
                <a:effectLst/>
              </a:rPr>
              <a:t>er en samarbeidspartner for ledelsen</a:t>
            </a:r>
            <a:r>
              <a:rPr lang="en-US" sz="1800" b="0" i="0">
                <a:solidFill>
                  <a:schemeClr val="tx1"/>
                </a:solidFill>
                <a:effectLst/>
              </a:rPr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fungere som </a:t>
            </a:r>
            <a:r>
              <a:rPr lang="nb-NO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rådgivere</a:t>
            </a: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 i arbeidet, </a:t>
            </a:r>
            <a:r>
              <a:rPr lang="nb-NO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påse</a:t>
            </a: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 at ledelsen følger opp og at medarbeidere </a:t>
            </a:r>
            <a:r>
              <a:rPr lang="nb-NO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involveres </a:t>
            </a: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i arbeidet.</a:t>
            </a:r>
            <a:endParaRPr lang="nb-NO" sz="180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b-NO" sz="1800"/>
              <a:t>ivareta de ansattes interesser og perspektiver i prosessen!</a:t>
            </a:r>
          </a:p>
          <a:p>
            <a:pPr marL="0" indent="0" algn="l" rtl="0" fontAlgn="base"/>
            <a:endParaRPr lang="en-US" sz="1800">
              <a:solidFill>
                <a:schemeClr val="tx1"/>
              </a:solidFill>
            </a:endParaRPr>
          </a:p>
          <a:p>
            <a:pPr algn="l" rtl="0" fontAlgn="base"/>
            <a:endParaRPr lang="nb-NO" sz="1800" b="1" i="0" u="none" strike="noStrike">
              <a:solidFill>
                <a:schemeClr val="tx1"/>
              </a:solidFill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D2EC8-E3C8-4572-A4D6-6B75563EF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0E059-193D-4316-8E97-0B50A08A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1FB2A6-D01A-4CF3-A3FD-9477370F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Verneombudets oppgaver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805E7D6-3E57-36BD-026D-C48DB7284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40" y="5298950"/>
            <a:ext cx="1268934" cy="10202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7290F00-3965-E64E-4B8A-8CDCEE842A2F}"/>
              </a:ext>
            </a:extLst>
          </p:cNvPr>
          <p:cNvSpPr txBox="1"/>
          <p:nvPr/>
        </p:nvSpPr>
        <p:spPr>
          <a:xfrm>
            <a:off x="8227673" y="5298950"/>
            <a:ext cx="341653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TIPS OG RÅD:</a:t>
            </a:r>
          </a:p>
          <a:p>
            <a:r>
              <a:rPr lang="nb-NO" sz="1200" b="1">
                <a:solidFill>
                  <a:schemeClr val="tx1"/>
                </a:solidFill>
              </a:rPr>
              <a:t>Det er arbeidsgiver som har ANSVAR for et fullt forsvarlig arbeidsmiljø</a:t>
            </a:r>
          </a:p>
          <a:p>
            <a:r>
              <a:rPr lang="nb-NO" sz="1200" b="1">
                <a:solidFill>
                  <a:schemeClr val="tx1"/>
                </a:solidFill>
              </a:rPr>
              <a:t>Verneombudet skal MEDVIRKE og PÅSE</a:t>
            </a:r>
          </a:p>
          <a:p>
            <a:endParaRPr lang="nb-NO" sz="1200" b="1"/>
          </a:p>
        </p:txBody>
      </p:sp>
    </p:spTree>
    <p:extLst>
      <p:ext uri="{BB962C8B-B14F-4D97-AF65-F5344CB8AC3E}">
        <p14:creationId xmlns:p14="http://schemas.microsoft.com/office/powerpoint/2010/main" val="211719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313C5-267B-4778-979F-7C236E31258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24815" y="1092631"/>
            <a:ext cx="11397760" cy="547439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nb-NO" sz="1800" b="1" dirty="0">
                <a:solidFill>
                  <a:schemeClr val="tx1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Lokalt h</a:t>
            </a:r>
            <a:r>
              <a:rPr lang="nb-NO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ovedverneombud </a:t>
            </a:r>
            <a:r>
              <a:rPr lang="nb-NO" sz="1800">
                <a:solidFill>
                  <a:schemeClr val="tx1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skal</a:t>
            </a: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 bidra til at ARK-prosessen rigges til på fakultetsnivå. LHVO skal ha </a:t>
            </a:r>
            <a:r>
              <a:rPr lang="nb-NO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kontakt med verneombudene underveis og bør også 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samarbeide med lokal ARK-koordinator</a:t>
            </a:r>
            <a:endParaRPr lang="nb-NO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0" indent="0"/>
            <a:r>
              <a:rPr lang="nb-NO" sz="1800" b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Verneombudet </a:t>
            </a: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har en viktig rolle i det lokale </a:t>
            </a:r>
            <a:r>
              <a:rPr lang="nb-NO" sz="1800">
                <a:solidFill>
                  <a:schemeClr val="tx1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ARK-arbeidet og </a:t>
            </a:r>
            <a:r>
              <a:rPr lang="nb-NO" sz="180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Symbol" panose="05050102010706020507" pitchFamily="18" charset="2"/>
              </a:rPr>
              <a:t>skal involveres gjennom hele prosessen</a:t>
            </a:r>
          </a:p>
          <a:p>
            <a:pPr marL="0" indent="0"/>
            <a:r>
              <a:rPr lang="nb-NO" sz="1800" b="1">
                <a:solidFill>
                  <a:schemeClr val="tx1"/>
                </a:solidFill>
                <a:cs typeface="Arial"/>
              </a:rPr>
              <a:t>Hvordan kan du som verneombud bidra i ARK-prosessen?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>
                <a:solidFill>
                  <a:schemeClr val="tx1"/>
                </a:solidFill>
                <a:cs typeface="Arial"/>
              </a:rPr>
              <a:t>Ved å </a:t>
            </a:r>
            <a:r>
              <a:rPr lang="nb-NO" sz="1800" err="1">
                <a:solidFill>
                  <a:schemeClr val="tx1"/>
                </a:solidFill>
                <a:cs typeface="Arial"/>
              </a:rPr>
              <a:t>rådgi</a:t>
            </a:r>
            <a:r>
              <a:rPr lang="nb-NO" sz="1800">
                <a:solidFill>
                  <a:schemeClr val="tx1"/>
                </a:solidFill>
                <a:cs typeface="Arial"/>
              </a:rPr>
              <a:t> og samarbeide med ledelsen om en god prosess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>
                <a:cs typeface="Arial"/>
              </a:rPr>
              <a:t>Ved å </a:t>
            </a:r>
            <a:r>
              <a:rPr lang="nb-NO" sz="1800">
                <a:solidFill>
                  <a:schemeClr val="tx1"/>
                </a:solidFill>
                <a:cs typeface="Arial"/>
              </a:rPr>
              <a:t>være </a:t>
            </a: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en </a:t>
            </a:r>
            <a:r>
              <a:rPr lang="nb-NO" sz="1800" i="0">
                <a:solidFill>
                  <a:schemeClr val="tx1"/>
                </a:solidFill>
                <a:effectLst/>
                <a:cs typeface="Arial"/>
              </a:rPr>
              <a:t>pådriver</a:t>
            </a: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 til at ledelsen gir </a:t>
            </a:r>
            <a:r>
              <a:rPr lang="nb-NO" sz="1800" i="0">
                <a:solidFill>
                  <a:schemeClr val="tx1"/>
                </a:solidFill>
                <a:effectLst/>
                <a:cs typeface="Arial"/>
              </a:rPr>
              <a:t>god informasjon </a:t>
            </a: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om ARK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Ved å </a:t>
            </a:r>
            <a:r>
              <a:rPr lang="nb-NO" sz="1800" i="0">
                <a:solidFill>
                  <a:schemeClr val="tx1"/>
                </a:solidFill>
                <a:effectLst/>
                <a:cs typeface="Arial"/>
              </a:rPr>
              <a:t>oppmuntre</a:t>
            </a: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 medarbeidere til å svare på undersøkelsen og delta i møtene i etterkant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>
                <a:solidFill>
                  <a:schemeClr val="tx1"/>
                </a:solidFill>
                <a:cs typeface="Arial"/>
              </a:rPr>
              <a:t>Ved å b</a:t>
            </a:r>
            <a:r>
              <a:rPr lang="nb-NO" sz="1800" i="0">
                <a:solidFill>
                  <a:schemeClr val="tx1"/>
                </a:solidFill>
                <a:effectLst/>
                <a:cs typeface="Arial"/>
              </a:rPr>
              <a:t>idra i oppfølgingen </a:t>
            </a: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av ARK på din enhet/seksjon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Ved å se til at ledelsen rigger gode møter der ansatte og ledelse sammen tolker rapportene og velger hva som er viktig å følge opp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Ved å sørge for at arbeidsgiver følger opp de tiltak som besluttes</a:t>
            </a:r>
          </a:p>
          <a:p>
            <a:pPr marL="846146" lvl="1" indent="-285750" fontAlgn="base">
              <a:buFont typeface="Wingdings" panose="05000000000000000000" pitchFamily="2" charset="2"/>
              <a:buChar char="ü"/>
            </a:pPr>
            <a:r>
              <a:rPr lang="nb-NO" sz="1800">
                <a:solidFill>
                  <a:schemeClr val="tx1"/>
                </a:solidFill>
                <a:cs typeface="Arial"/>
              </a:rPr>
              <a:t>Ved å bidra</a:t>
            </a:r>
            <a:r>
              <a:rPr lang="nb-NO" sz="1800" b="0" i="0">
                <a:solidFill>
                  <a:schemeClr val="tx1"/>
                </a:solidFill>
                <a:effectLst/>
                <a:cs typeface="Arial"/>
              </a:rPr>
              <a:t> til og påse at ARK kommer</a:t>
            </a:r>
            <a:r>
              <a:rPr lang="nb-NO" sz="1800">
                <a:solidFill>
                  <a:schemeClr val="tx1"/>
                </a:solidFill>
                <a:cs typeface="Arial"/>
              </a:rPr>
              <a:t> på agendaen i LAMU og ledermøter gjennom </a:t>
            </a:r>
            <a:br>
              <a:rPr lang="nb-NO" sz="1800">
                <a:solidFill>
                  <a:schemeClr val="tx1"/>
                </a:solidFill>
              </a:rPr>
            </a:br>
            <a:r>
              <a:rPr lang="nb-NO" sz="1800">
                <a:solidFill>
                  <a:schemeClr val="tx1"/>
                </a:solidFill>
                <a:cs typeface="Arial"/>
              </a:rPr>
              <a:t>hele prosessen</a:t>
            </a:r>
            <a:endParaRPr lang="nb-NO" sz="1800" b="0" i="0">
              <a:solidFill>
                <a:schemeClr val="tx1"/>
              </a:solidFill>
              <a:effectLst/>
              <a:cs typeface="Arial"/>
            </a:endParaRPr>
          </a:p>
          <a:p>
            <a:pPr marL="0" indent="0"/>
            <a:endParaRPr lang="nb-NO" sz="1800"/>
          </a:p>
          <a:p>
            <a:pPr marL="0" indent="0"/>
            <a:endParaRPr lang="nb-NO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79B8C-17BF-4CD0-836D-0EB9FBCA1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22-13DA-42B8-8166-1535726A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4CF2C-7410-4CC7-A83F-8D21A020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222222"/>
                </a:solidFill>
                <a:latin typeface="Arial" panose="020B0604020202020204" pitchFamily="34" charset="0"/>
              </a:rPr>
              <a:t>Verneombudets rolle i ARK-prosessen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4D19326-1209-64CA-EEF0-EDED016CE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63" y="5645845"/>
            <a:ext cx="1263264" cy="10156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078A12C-E472-2528-B670-4FE60F56042D}"/>
              </a:ext>
            </a:extLst>
          </p:cNvPr>
          <p:cNvSpPr txBox="1"/>
          <p:nvPr/>
        </p:nvSpPr>
        <p:spPr>
          <a:xfrm>
            <a:off x="5449227" y="5645846"/>
            <a:ext cx="603745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TIPS OG RÅD:</a:t>
            </a:r>
          </a:p>
          <a:p>
            <a:r>
              <a:rPr lang="nb-NO" sz="1200" b="1">
                <a:solidFill>
                  <a:schemeClr val="tx1"/>
                </a:solidFill>
              </a:rPr>
              <a:t>Hva gjør du hvis du opplever en dårlig prosess og leder ikke gjør nok? Ta kontakt med LHVO og andre lokale VO for råd og støtte og evt. hjelp til å løfte saken</a:t>
            </a:r>
          </a:p>
          <a:p>
            <a:endParaRPr lang="nb-NO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2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84CF2C-7410-4CC7-A83F-8D21A020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222222"/>
                </a:solidFill>
                <a:latin typeface="Arial" panose="020B0604020202020204" pitchFamily="34" charset="0"/>
              </a:rPr>
              <a:t>ARK-prosessen  i fem faser</a:t>
            </a:r>
            <a:endParaRPr lang="nb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313C5-267B-4778-979F-7C236E31258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/>
            <a:endParaRPr lang="nb-NO" sz="1800"/>
          </a:p>
          <a:p>
            <a:pPr marL="0" indent="0"/>
            <a:endParaRPr lang="nb-NO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79B8C-17BF-4CD0-836D-0EB9FBCA174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22-13DA-42B8-8166-1535726A282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0BE4C14-AAA3-F0AA-470E-B69977214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43" r="40891"/>
          <a:stretch/>
        </p:blipFill>
        <p:spPr>
          <a:xfrm>
            <a:off x="393254" y="1105696"/>
            <a:ext cx="7206495" cy="80454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68BDF7E-B75B-3A21-6D38-6C2A61AF7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3" r="40419"/>
          <a:stretch/>
        </p:blipFill>
        <p:spPr>
          <a:xfrm>
            <a:off x="335704" y="2060233"/>
            <a:ext cx="7264045" cy="80454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827B2E8-F963-D7B7-B0C5-D68AF7FBDB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563" r="40419"/>
          <a:stretch/>
        </p:blipFill>
        <p:spPr>
          <a:xfrm>
            <a:off x="393254" y="3037716"/>
            <a:ext cx="7264045" cy="80454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D61D94A-939D-E71F-9F01-7BE3342D96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226" t="-244193" r="43645" b="243630"/>
          <a:stretch/>
        </p:blipFill>
        <p:spPr>
          <a:xfrm>
            <a:off x="0" y="1977428"/>
            <a:ext cx="7264045" cy="80454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5C8B460-EEA0-27E2-501E-F1DED69F59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70" r="40673"/>
          <a:stretch/>
        </p:blipFill>
        <p:spPr>
          <a:xfrm>
            <a:off x="351156" y="4037980"/>
            <a:ext cx="7233140" cy="79068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FAB9375-34F5-186A-21E8-E2F40361D7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0673"/>
          <a:stretch/>
        </p:blipFill>
        <p:spPr>
          <a:xfrm>
            <a:off x="335704" y="5013247"/>
            <a:ext cx="7233140" cy="800039"/>
          </a:xfrm>
          <a:prstGeom prst="rect">
            <a:avLst/>
          </a:prstGeom>
        </p:spPr>
      </p:pic>
      <p:sp>
        <p:nvSpPr>
          <p:cNvPr id="18" name="Høyre klammeparentes 17">
            <a:extLst>
              <a:ext uri="{FF2B5EF4-FFF2-40B4-BE49-F238E27FC236}">
                <a16:creationId xmlns:a16="http://schemas.microsoft.com/office/drawing/2014/main" id="{92868DE5-FB37-A158-0623-128823A2D5AC}"/>
              </a:ext>
            </a:extLst>
          </p:cNvPr>
          <p:cNvSpPr/>
          <p:nvPr/>
        </p:nvSpPr>
        <p:spPr>
          <a:xfrm>
            <a:off x="7800635" y="1105696"/>
            <a:ext cx="1221332" cy="4707590"/>
          </a:xfrm>
          <a:prstGeom prst="rightBrac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D19EA1A-500B-2CE1-2A49-ECC3E3055266}"/>
              </a:ext>
            </a:extLst>
          </p:cNvPr>
          <p:cNvSpPr txBox="1"/>
          <p:nvPr/>
        </p:nvSpPr>
        <p:spPr>
          <a:xfrm>
            <a:off x="9021967" y="2849307"/>
            <a:ext cx="3045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/>
              <a:t>Møter mellom leder og verneombud skal skje </a:t>
            </a:r>
            <a:r>
              <a:rPr lang="nb-NO" sz="2000" b="1" i="1"/>
              <a:t>minst</a:t>
            </a:r>
            <a:r>
              <a:rPr lang="nb-NO" sz="2000" b="1"/>
              <a:t> ved hvert steg i prosessen</a:t>
            </a:r>
          </a:p>
        </p:txBody>
      </p:sp>
    </p:spTree>
    <p:extLst>
      <p:ext uri="{BB962C8B-B14F-4D97-AF65-F5344CB8AC3E}">
        <p14:creationId xmlns:p14="http://schemas.microsoft.com/office/powerpoint/2010/main" val="208139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27DF66-77BE-E714-84AD-DF12DBFA81E6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sz="1800" b="1" dirty="0" err="1">
                <a:cs typeface="Arial"/>
              </a:rPr>
              <a:t>Hva</a:t>
            </a:r>
            <a:r>
              <a:rPr lang="en-US" sz="1800" b="1" dirty="0">
                <a:sym typeface="Wingdings" panose="05000000000000000000" pitchFamily="2" charset="2"/>
              </a:rPr>
              <a:t> </a:t>
            </a:r>
            <a:r>
              <a:rPr lang="en-US" sz="1800" b="1" dirty="0" err="1">
                <a:sym typeface="Wingdings" panose="05000000000000000000" pitchFamily="2" charset="2"/>
              </a:rPr>
              <a:t>skjer</a:t>
            </a:r>
            <a:r>
              <a:rPr lang="en-US" sz="1800" b="1" dirty="0">
                <a:sym typeface="Wingdings" panose="05000000000000000000" pitchFamily="2" charset="2"/>
              </a:rPr>
              <a:t> </a:t>
            </a:r>
            <a:r>
              <a:rPr lang="en-US" sz="1800" b="1" dirty="0" err="1">
                <a:sym typeface="Wingdings" panose="05000000000000000000" pitchFamily="2" charset="2"/>
              </a:rPr>
              <a:t>i</a:t>
            </a:r>
            <a:r>
              <a:rPr lang="en-US" sz="1800" b="1" dirty="0">
                <a:sym typeface="Wingdings" panose="05000000000000000000" pitchFamily="2" charset="2"/>
              </a:rPr>
              <a:t> </a:t>
            </a:r>
            <a:r>
              <a:rPr lang="en-US" sz="1800" b="1" dirty="0" err="1">
                <a:sym typeface="Wingdings" panose="05000000000000000000" pitchFamily="2" charset="2"/>
              </a:rPr>
              <a:t>denne</a:t>
            </a:r>
            <a:r>
              <a:rPr lang="en-US" sz="1800" b="1" dirty="0">
                <a:sym typeface="Wingdings" panose="05000000000000000000" pitchFamily="2" charset="2"/>
              </a:rPr>
              <a:t> </a:t>
            </a:r>
            <a:r>
              <a:rPr lang="en-US" sz="1800" b="1" dirty="0" err="1">
                <a:sym typeface="Wingdings" panose="05000000000000000000" pitchFamily="2" charset="2"/>
              </a:rPr>
              <a:t>fasen</a:t>
            </a:r>
            <a:r>
              <a:rPr lang="en-US" sz="1800" b="1" dirty="0">
                <a:sym typeface="Wingdings" panose="05000000000000000000" pitchFamily="2" charset="2"/>
              </a:rPr>
              <a:t>?</a:t>
            </a:r>
            <a:endParaRPr lang="nb-NO" dirty="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ym typeface="Wingdings" panose="05000000000000000000" pitchFamily="2" charset="2"/>
              </a:rPr>
              <a:t>UiO legger til rette for gjennomføring av ARK ved alle enheter</a:t>
            </a: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ym typeface="Wingdings" panose="05000000000000000000" pitchFamily="2" charset="2"/>
              </a:rPr>
              <a:t>Informasjon, veiledning og opplæring gis til ledere, verneombud og ARK-koordinatorer</a:t>
            </a:r>
            <a:endParaRPr lang="nb-NO" sz="1800" dirty="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sym typeface="Wingdings" panose="05000000000000000000" pitchFamily="2" charset="2"/>
              </a:rPr>
              <a:t>Leder sørger for lokal organisering, herunder ressursbruk og ansvarsfordeling</a:t>
            </a:r>
            <a:endParaRPr lang="nb-NO" sz="1800" dirty="0">
              <a:cs typeface="Arial"/>
            </a:endParaRPr>
          </a:p>
          <a:p>
            <a:pPr marL="683584" lvl="1" indent="-285750">
              <a:buFont typeface="Arial"/>
              <a:buChar char="•"/>
            </a:pPr>
            <a:r>
              <a:rPr lang="nb-NO" sz="1800" dirty="0"/>
              <a:t>Vurdering av behov for støtte (BHT, ekstern konsulent, andre) og evt. melde inn dette</a:t>
            </a:r>
            <a:endParaRPr lang="nb-NO" sz="1800" dirty="0">
              <a:cs typeface="Arial"/>
            </a:endParaRPr>
          </a:p>
          <a:p>
            <a:r>
              <a:rPr lang="nb-NO" sz="1800" b="1" dirty="0">
                <a:sym typeface="Wingdings" panose="05000000000000000000" pitchFamily="2" charset="2"/>
              </a:rPr>
              <a:t>Verneombudets rolle:</a:t>
            </a:r>
            <a:endParaRPr lang="nb-NO" sz="1800" b="1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 dirty="0" err="1"/>
              <a:t>Rådgi</a:t>
            </a:r>
            <a:r>
              <a:rPr lang="nb-NO" sz="1800" dirty="0"/>
              <a:t> og samarbeide med ledelsen om en god prosess</a:t>
            </a: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</a:rPr>
              <a:t>Delta på felles ARK-samlinger (informasjon og opplæring) med ledelsen</a:t>
            </a:r>
            <a:endParaRPr lang="nb-NO" sz="1800" b="0" i="0" dirty="0">
              <a:effectLst/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D</a:t>
            </a:r>
            <a:r>
              <a:rPr lang="nb-NO" sz="1800" b="0" i="0" dirty="0">
                <a:effectLst/>
              </a:rPr>
              <a:t>elta på planleggingsmøter ved enheten</a:t>
            </a:r>
            <a:endParaRPr lang="nb-NO" sz="1800" b="0" i="0" dirty="0">
              <a:effectLst/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S</a:t>
            </a:r>
            <a:r>
              <a:rPr lang="nb-NO" sz="1800" b="0" i="0" dirty="0">
                <a:effectLst/>
              </a:rPr>
              <a:t>ette av tid for møter med leder og enheten (leder inviterer)</a:t>
            </a:r>
            <a:endParaRPr lang="nb-NO" sz="1800" b="0" i="0" dirty="0">
              <a:effectLst/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ym typeface="Wingdings" panose="05000000000000000000" pitchFamily="2" charset="2"/>
              </a:rPr>
              <a:t>Bidra</a:t>
            </a:r>
            <a:r>
              <a:rPr lang="en-US" sz="1800" dirty="0">
                <a:sym typeface="Wingdings" panose="05000000000000000000" pitchFamily="2" charset="2"/>
              </a:rPr>
              <a:t> med å </a:t>
            </a:r>
            <a:r>
              <a:rPr lang="en-US" sz="1800" dirty="0" err="1">
                <a:sym typeface="Wingdings" panose="05000000000000000000" pitchFamily="2" charset="2"/>
              </a:rPr>
              <a:t>spre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informasjon</a:t>
            </a:r>
            <a:r>
              <a:rPr lang="en-US" sz="1800" dirty="0">
                <a:sym typeface="Wingdings" panose="05000000000000000000" pitchFamily="2" charset="2"/>
              </a:rPr>
              <a:t> om at ARK </a:t>
            </a:r>
            <a:r>
              <a:rPr lang="en-US" sz="1800" dirty="0" err="1">
                <a:sym typeface="Wingdings" panose="05000000000000000000" pitchFamily="2" charset="2"/>
              </a:rPr>
              <a:t>skal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gjennomføres</a:t>
            </a:r>
            <a:endParaRPr lang="en-US" sz="18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252525"/>
                </a:solidFill>
                <a:effectLst/>
              </a:rPr>
              <a:t>Motivere ansatte til å delta i prosessen</a:t>
            </a:r>
            <a:r>
              <a:rPr lang="en-US" sz="1800" b="0" i="0" dirty="0">
                <a:solidFill>
                  <a:srgbClr val="252525"/>
                </a:solidFill>
                <a:effectLst/>
              </a:rPr>
              <a:t>​</a:t>
            </a:r>
            <a:endParaRPr lang="en-US" sz="1800" dirty="0">
              <a:cs typeface="Arial"/>
            </a:endParaRPr>
          </a:p>
          <a:p>
            <a:endParaRPr lang="nb-NO" b="1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075CD6-6CC8-9B44-2CA1-C5A288DECB0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AC0FF3-2BFC-B85D-5D95-58A1540B98D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BB8DF71-13D9-B9EC-D7FB-C44358A91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43" r="40891"/>
          <a:stretch/>
        </p:blipFill>
        <p:spPr>
          <a:xfrm>
            <a:off x="360044" y="355587"/>
            <a:ext cx="7206495" cy="80454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62CA7B1-22AD-D1BF-98C3-6ABE279B9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913" y="4914571"/>
            <a:ext cx="1290175" cy="10373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0966D2A7-0EA0-24C0-14F3-EB231CD04C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698700E-576F-C1CF-3F8C-216080A13F97}"/>
              </a:ext>
            </a:extLst>
          </p:cNvPr>
          <p:cNvSpPr txBox="1"/>
          <p:nvPr/>
        </p:nvSpPr>
        <p:spPr>
          <a:xfrm>
            <a:off x="9353088" y="4914572"/>
            <a:ext cx="2386878" cy="1037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TIPS OG RÅD:</a:t>
            </a:r>
          </a:p>
          <a:p>
            <a:endParaRPr lang="nb-NO" sz="1200" b="1">
              <a:solidFill>
                <a:schemeClr val="tx1"/>
              </a:solidFill>
            </a:endParaRPr>
          </a:p>
          <a:p>
            <a:r>
              <a:rPr lang="nb-NO" sz="1200" b="1">
                <a:solidFill>
                  <a:schemeClr val="tx1"/>
                </a:solidFill>
              </a:rPr>
              <a:t>Avklar tidsbruk med leder!</a:t>
            </a:r>
          </a:p>
          <a:p>
            <a:endParaRPr lang="nb-NO" sz="1200" b="1">
              <a:solidFill>
                <a:schemeClr val="tx1"/>
              </a:solidFill>
            </a:endParaRPr>
          </a:p>
          <a:p>
            <a:endParaRPr lang="nb-NO" sz="1200" b="1">
              <a:solidFill>
                <a:schemeClr val="tx1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D16CF80-C801-2E40-9F1B-93FCDBE18CBA}"/>
              </a:ext>
            </a:extLst>
          </p:cNvPr>
          <p:cNvSpPr txBox="1"/>
          <p:nvPr/>
        </p:nvSpPr>
        <p:spPr>
          <a:xfrm>
            <a:off x="5098942" y="650929"/>
            <a:ext cx="213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Høsten 2023 – februar 2024</a:t>
            </a:r>
          </a:p>
        </p:txBody>
      </p:sp>
    </p:spTree>
    <p:extLst>
      <p:ext uri="{BB962C8B-B14F-4D97-AF65-F5344CB8AC3E}">
        <p14:creationId xmlns:p14="http://schemas.microsoft.com/office/powerpoint/2010/main" val="170676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352841-ABE0-299D-4D4D-D387EF7E9075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22246" y="1956917"/>
            <a:ext cx="11471910" cy="4301103"/>
          </a:xfrm>
        </p:spPr>
        <p:txBody>
          <a:bodyPr/>
          <a:lstStyle/>
          <a:p>
            <a:r>
              <a:rPr lang="en-US" sz="1800" b="1" dirty="0" err="1">
                <a:cs typeface="Arial"/>
              </a:rPr>
              <a:t>Hva</a:t>
            </a:r>
            <a:r>
              <a:rPr lang="en-US" sz="1800" b="1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skjer</a:t>
            </a:r>
            <a:r>
              <a:rPr lang="en-US" sz="1800" b="1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i</a:t>
            </a:r>
            <a:r>
              <a:rPr lang="en-US" sz="1800" b="1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denne</a:t>
            </a:r>
            <a:r>
              <a:rPr lang="en-US" sz="1800" b="1" dirty="0">
                <a:cs typeface="Arial"/>
              </a:rPr>
              <a:t> </a:t>
            </a:r>
            <a:r>
              <a:rPr lang="en-US" sz="1800" b="1" dirty="0" err="1">
                <a:cs typeface="Arial"/>
              </a:rPr>
              <a:t>fasen</a:t>
            </a:r>
            <a:r>
              <a:rPr lang="en-US" sz="1800" b="1" dirty="0">
                <a:cs typeface="Arial"/>
              </a:rPr>
              <a:t>?</a:t>
            </a:r>
            <a:endParaRPr lang="nb-NO" sz="1800" dirty="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/>
              <a:t>Invitasjon til alle ansatte som omfattes av undersøkelsen blir sendt på e-post</a:t>
            </a: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Undersøkelsen tar ca.15 minutter å besvare og er åpen fra 12.februar til 3.mars </a:t>
            </a:r>
            <a:endParaRPr lang="nb-NO" sz="1800" dirty="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Undersøkelsen kan besvares på norsk eller engelsk</a:t>
            </a: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 dirty="0">
                <a:cs typeface="Arial"/>
              </a:rPr>
              <a:t>Spørsmålene i undersøkelsen kan du </a:t>
            </a:r>
            <a:r>
              <a:rPr lang="nb-NO" sz="1800" dirty="0">
                <a:highlight>
                  <a:srgbClr val="FFFFFF"/>
                </a:highlight>
                <a:cs typeface="Arial"/>
              </a:rPr>
              <a:t>finne </a:t>
            </a:r>
            <a:r>
              <a:rPr lang="nb-NO" sz="1800" dirty="0">
                <a:highlight>
                  <a:srgbClr val="FFFFFF"/>
                </a:highlight>
                <a:cs typeface="Arial"/>
                <a:hlinkClick r:id="rId2"/>
              </a:rPr>
              <a:t>her</a:t>
            </a:r>
            <a:endParaRPr lang="nb-NO" sz="2000" dirty="0">
              <a:highlight>
                <a:srgbClr val="FFFFFF"/>
              </a:highlight>
            </a:endParaRPr>
          </a:p>
          <a:p>
            <a:r>
              <a:rPr lang="nb-NO" sz="1800" b="1" dirty="0">
                <a:solidFill>
                  <a:schemeClr val="tx1"/>
                </a:solidFill>
              </a:rPr>
              <a:t>Verneombudets rolle:</a:t>
            </a:r>
            <a:endParaRPr lang="nb-NO" sz="1800" b="1" dirty="0">
              <a:solidFill>
                <a:schemeClr val="tx1"/>
              </a:solidFill>
              <a:cs typeface="Arial"/>
            </a:endParaRPr>
          </a:p>
          <a:p>
            <a:pPr marL="845820" lvl="1" indent="-28575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</a:rPr>
              <a:t>Oppmuntre medarbeidere til å svare, - åpent og ærlig</a:t>
            </a:r>
          </a:p>
          <a:p>
            <a:pPr marL="845820" lvl="1" indent="-285750" fontAlgn="base">
              <a:buFont typeface="Arial" panose="020B0604020202020204" pitchFamily="34" charset="0"/>
              <a:buChar char="•"/>
            </a:pPr>
            <a:r>
              <a:rPr lang="nb-NO" sz="1800" dirty="0">
                <a:cs typeface="Arial"/>
              </a:rPr>
              <a:t>Forklare hva arbeidsmiljø er (</a:t>
            </a:r>
            <a:r>
              <a:rPr lang="nb-NO" sz="1600" dirty="0">
                <a:hlinkClick r:id="rId3"/>
              </a:rPr>
              <a:t>Hva er arbeidsmiljø? - Statens arbeidsmiljøinstitutt (STAMI)</a:t>
            </a:r>
            <a:endParaRPr lang="nb-NO" sz="1800" b="0" i="0" dirty="0">
              <a:effectLst/>
              <a:cs typeface="Arial"/>
            </a:endParaRPr>
          </a:p>
          <a:p>
            <a:pPr marL="845820" lvl="1" indent="-28575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effectLst/>
              </a:rPr>
              <a:t>Komme med forslag til leder om hva som kan gjøres </a:t>
            </a:r>
            <a:br>
              <a:rPr lang="nb-NO" sz="1800" b="0" i="0" dirty="0">
                <a:effectLst/>
              </a:rPr>
            </a:br>
            <a:r>
              <a:rPr lang="nb-NO" sz="1800" b="0" i="0" dirty="0">
                <a:effectLst/>
              </a:rPr>
              <a:t>for å få opp svarprosenten</a:t>
            </a:r>
            <a:endParaRPr lang="nb-NO" sz="1800" b="0" i="0" dirty="0">
              <a:effectLst/>
              <a:cs typeface="Arial"/>
            </a:endParaRP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3E6E07-885C-FBAE-9D20-B300877B66E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872F9-BE18-169E-9AB8-C998F7F838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7F3B1D1-6837-D543-5889-38E2A59FE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63" r="40419"/>
          <a:stretch/>
        </p:blipFill>
        <p:spPr>
          <a:xfrm>
            <a:off x="360044" y="355587"/>
            <a:ext cx="7264045" cy="80454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5E6BC57-CF50-9B87-0613-1BC55BAC3B8F}"/>
              </a:ext>
            </a:extLst>
          </p:cNvPr>
          <p:cNvSpPr txBox="1"/>
          <p:nvPr/>
        </p:nvSpPr>
        <p:spPr>
          <a:xfrm>
            <a:off x="658624" y="1288650"/>
            <a:ext cx="443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1. UTSENDELSE AV SPØRRESKJEMA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DBFAEFD-0251-1167-7669-462F2DDFF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943" y="5349127"/>
            <a:ext cx="1709980" cy="13748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391FEE6-8BC9-2AE7-05B5-ACA81A75E1F4}"/>
              </a:ext>
            </a:extLst>
          </p:cNvPr>
          <p:cNvSpPr txBox="1"/>
          <p:nvPr/>
        </p:nvSpPr>
        <p:spPr>
          <a:xfrm>
            <a:off x="6808922" y="5349127"/>
            <a:ext cx="4644938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TIPS OG RÅD</a:t>
            </a:r>
          </a:p>
          <a:p>
            <a:endParaRPr lang="nb-NO" sz="1200" b="1">
              <a:solidFill>
                <a:schemeClr val="tx1"/>
              </a:solidFill>
            </a:endParaRPr>
          </a:p>
          <a:p>
            <a:r>
              <a:rPr lang="nb-NO" sz="1200" b="1">
                <a:solidFill>
                  <a:schemeClr val="tx1"/>
                </a:solidFill>
              </a:rPr>
              <a:t>Dersom du får mange spørsmål rundt spørreskjemaet, henvis til nettsiden eller lokal ARK-koordinator. Spørsmål om anonymitet dukker ofte opp, så det er lurt å være litt forberedt på dette (se «ofte stilte spørsmål» på nettsiden).</a:t>
            </a:r>
          </a:p>
          <a:p>
            <a:endParaRPr lang="nb-NO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8537875-FCEA-BF56-37B4-5963467874E0}"/>
              </a:ext>
            </a:extLst>
          </p:cNvPr>
          <p:cNvSpPr txBox="1"/>
          <p:nvPr/>
        </p:nvSpPr>
        <p:spPr>
          <a:xfrm>
            <a:off x="5098942" y="650929"/>
            <a:ext cx="213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12.februar – 3.mars 2024 </a:t>
            </a:r>
          </a:p>
        </p:txBody>
      </p:sp>
    </p:spTree>
    <p:extLst>
      <p:ext uri="{BB962C8B-B14F-4D97-AF65-F5344CB8AC3E}">
        <p14:creationId xmlns:p14="http://schemas.microsoft.com/office/powerpoint/2010/main" val="399373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352841-ABE0-299D-4D4D-D387EF7E9075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962425"/>
            <a:ext cx="11471910" cy="4301103"/>
          </a:xfrm>
        </p:spPr>
        <p:txBody>
          <a:bodyPr/>
          <a:lstStyle/>
          <a:p>
            <a:r>
              <a:rPr lang="en-US" sz="1800" b="1" err="1"/>
              <a:t>Hva</a:t>
            </a:r>
            <a:r>
              <a:rPr lang="en-US" sz="1800" b="1"/>
              <a:t> </a:t>
            </a:r>
            <a:r>
              <a:rPr lang="en-US" sz="1800" b="1" err="1"/>
              <a:t>skjer</a:t>
            </a:r>
            <a:r>
              <a:rPr lang="en-US" sz="1800" b="1"/>
              <a:t> </a:t>
            </a:r>
            <a:r>
              <a:rPr lang="en-US" sz="1800" b="1" err="1"/>
              <a:t>i</a:t>
            </a:r>
            <a:r>
              <a:rPr lang="en-US" sz="1800" b="1"/>
              <a:t> </a:t>
            </a:r>
            <a:r>
              <a:rPr lang="en-US" sz="1800" b="1" err="1"/>
              <a:t>denne</a:t>
            </a:r>
            <a:r>
              <a:rPr lang="en-US" sz="1800" b="1"/>
              <a:t> </a:t>
            </a:r>
            <a:r>
              <a:rPr lang="en-US" sz="1800" b="1" err="1"/>
              <a:t>fasen</a:t>
            </a:r>
            <a:r>
              <a:rPr lang="en-US" sz="1800" b="1"/>
              <a:t>?</a:t>
            </a:r>
            <a:endParaRPr lang="en-US" b="1"/>
          </a:p>
          <a:p>
            <a:pPr marL="683584" lvl="1" indent="-285750">
              <a:buFont typeface="Arial"/>
              <a:buChar char="•"/>
            </a:pPr>
            <a:r>
              <a:rPr lang="nb-NO" sz="1800"/>
              <a:t>Rapport mottas for alle enheter</a:t>
            </a:r>
            <a:endParaRPr lang="nb-NO" sz="180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/>
              <a:t>Leder på alle nivåer går gjennom rapport med verneombud</a:t>
            </a:r>
            <a:endParaRPr lang="nb-NO" sz="180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/>
              <a:t>Leder innkaller til møter med de ansatte hvor rapport gjennomgås og diskuteres</a:t>
            </a:r>
            <a:endParaRPr lang="nb-NO" sz="180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>
                <a:highlight>
                  <a:srgbClr val="FFFFFF"/>
                </a:highlight>
              </a:rPr>
              <a:t>Vurdere om det er behov for ekstern støtte</a:t>
            </a:r>
            <a:endParaRPr lang="nb-NO" sz="1800">
              <a:highlight>
                <a:srgbClr val="FFFFFF"/>
              </a:highlight>
              <a:cs typeface="Arial"/>
            </a:endParaRPr>
          </a:p>
          <a:p>
            <a:r>
              <a:rPr lang="nb-NO" sz="1800" b="1"/>
              <a:t>Verneombudets rolle:</a:t>
            </a:r>
            <a:endParaRPr lang="nb-NO" sz="1800" b="1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/>
              <a:t>Delta i møter med leder om gjennomgang av rapport og forberedelse til møte med de ansatte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>
                <a:latin typeface="Arial"/>
                <a:cs typeface="Arial"/>
              </a:rPr>
              <a:t>Bidra til</a:t>
            </a:r>
            <a:r>
              <a:rPr lang="nb-NO" sz="1800" b="0" i="0">
                <a:effectLst/>
                <a:latin typeface="Arial"/>
                <a:cs typeface="Arial"/>
              </a:rPr>
              <a:t> at ledelsen rigger goder møter der ansatte og ledelse sammen tolker rapporten og velger hva som er viktig å følge opp</a:t>
            </a:r>
            <a:endParaRPr lang="nb-NO" sz="180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252525"/>
                </a:solidFill>
                <a:latin typeface="Arial"/>
                <a:cs typeface="Calibri"/>
              </a:rPr>
              <a:t>Bidra til at prosessen rigges slik at alle ansatte kommer til orde og blir hørt</a:t>
            </a:r>
            <a:endParaRPr lang="en-US" sz="1800">
              <a:solidFill>
                <a:srgbClr val="252525"/>
              </a:solidFill>
              <a:latin typeface="Arial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252525"/>
                </a:solidFill>
                <a:latin typeface="Arial"/>
                <a:cs typeface="Calibri"/>
              </a:rPr>
              <a:t>Motivere ansatte til å delta i møter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252525"/>
                </a:solidFill>
                <a:latin typeface="Arial"/>
                <a:cs typeface="Calibri"/>
              </a:rPr>
              <a:t>Løfte inn arbeidsmiljøperspektiver som er viktig for enheten og som ikke direkte belyses gjennom ARK</a:t>
            </a:r>
            <a:r>
              <a:rPr lang="en-US" sz="1800">
                <a:solidFill>
                  <a:srgbClr val="252525"/>
                </a:solidFill>
                <a:latin typeface="Arial"/>
                <a:cs typeface="Calibri"/>
              </a:rPr>
              <a:t>​</a:t>
            </a:r>
            <a:endParaRPr lang="nb-NO" sz="1800">
              <a:latin typeface="Arial"/>
              <a:cs typeface="Calibri"/>
            </a:endParaRPr>
          </a:p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3E6E07-885C-FBAE-9D20-B300877B66E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A872F9-BE18-169E-9AB8-C998F7F838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7F3B1D1-6837-D543-5889-38E2A59FE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63" r="40419"/>
          <a:stretch/>
        </p:blipFill>
        <p:spPr>
          <a:xfrm>
            <a:off x="360044" y="355587"/>
            <a:ext cx="7264045" cy="80454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FDA06A2-2F72-E714-C1C5-B86EB8193E0B}"/>
              </a:ext>
            </a:extLst>
          </p:cNvPr>
          <p:cNvSpPr txBox="1"/>
          <p:nvPr/>
        </p:nvSpPr>
        <p:spPr>
          <a:xfrm>
            <a:off x="658624" y="1288650"/>
            <a:ext cx="443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2. GJENNOMGANG AV RAPPORT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80684FB-F2E7-DFB5-D9FE-1687E8B0752A}"/>
              </a:ext>
            </a:extLst>
          </p:cNvPr>
          <p:cNvSpPr txBox="1"/>
          <p:nvPr/>
        </p:nvSpPr>
        <p:spPr>
          <a:xfrm>
            <a:off x="9442609" y="1358415"/>
            <a:ext cx="2630028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TIPS OG RÅD</a:t>
            </a:r>
          </a:p>
          <a:p>
            <a:endParaRPr lang="nb-NO" sz="1200" b="1">
              <a:solidFill>
                <a:schemeClr val="tx1"/>
              </a:solidFill>
            </a:endParaRPr>
          </a:p>
          <a:p>
            <a:r>
              <a:rPr lang="nb-NO" sz="1200" b="1">
                <a:solidFill>
                  <a:schemeClr val="tx1"/>
                </a:solidFill>
              </a:rPr>
              <a:t>Dersom du opplever at leder og ansatte har ulike oppfatninger av rapporten, søk råd hos LHVO eller ta det opp i LAMU</a:t>
            </a:r>
            <a:endParaRPr lang="nb-NO" sz="1200" b="1">
              <a:solidFill>
                <a:schemeClr val="tx1"/>
              </a:solidFill>
              <a:cs typeface="Arial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E47F5-660B-B46B-10AF-3D45C5201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662" y="1358414"/>
            <a:ext cx="1492947" cy="12003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09852CC-0F2B-7993-3789-403C51367416}"/>
              </a:ext>
            </a:extLst>
          </p:cNvPr>
          <p:cNvSpPr txBox="1"/>
          <p:nvPr/>
        </p:nvSpPr>
        <p:spPr>
          <a:xfrm>
            <a:off x="5098942" y="650929"/>
            <a:ext cx="213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Mars – april 2024</a:t>
            </a:r>
          </a:p>
        </p:txBody>
      </p:sp>
    </p:spTree>
    <p:extLst>
      <p:ext uri="{BB962C8B-B14F-4D97-AF65-F5344CB8AC3E}">
        <p14:creationId xmlns:p14="http://schemas.microsoft.com/office/powerpoint/2010/main" val="32131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F87F3-8D4D-D627-286B-A7B9C63F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965440-9D0D-1CB8-D695-9703B17007E6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26164" y="1577476"/>
            <a:ext cx="11471910" cy="4920480"/>
          </a:xfrm>
        </p:spPr>
        <p:txBody>
          <a:bodyPr/>
          <a:lstStyle/>
          <a:p>
            <a:r>
              <a:rPr lang="en-US" sz="1800" b="1" err="1">
                <a:cs typeface="Arial"/>
              </a:rPr>
              <a:t>Hva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skjer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i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disse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fasene</a:t>
            </a:r>
            <a:r>
              <a:rPr lang="en-US" sz="1800" b="1">
                <a:cs typeface="Arial"/>
              </a:rPr>
              <a:t>?</a:t>
            </a:r>
            <a:endParaRPr lang="en-US"/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/>
              <a:t>Rapportene danner grunnlag for utvikling og gjennomføring av tiltak. Hvilke områder/hva vil vi beholde, styrke og fokusere på?</a:t>
            </a:r>
            <a:endParaRPr lang="nb-NO" sz="180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/>
              <a:t>Alle ansatte skal medvirke – også de som av ulike grunner ikke har svart på spørreskjemaet</a:t>
            </a:r>
            <a:endParaRPr lang="nb-NO" sz="1800">
              <a:cs typeface="Arial"/>
            </a:endParaRP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/>
              <a:t>Handlingsplan med konkrete tiltak og plan for implementering utarbeides som resultat av tiltaksmøtene</a:t>
            </a: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nb-NO" sz="1800">
                <a:highlight>
                  <a:srgbClr val="FFFFFF"/>
                </a:highlight>
              </a:rPr>
              <a:t>Vurdere om det er behov for ekstern støtte</a:t>
            </a:r>
            <a:endParaRPr lang="nb-NO" sz="1800">
              <a:highlight>
                <a:srgbClr val="FFFFFF"/>
              </a:highlight>
              <a:cs typeface="Arial"/>
            </a:endParaRPr>
          </a:p>
          <a:p>
            <a:pPr marL="397834" lvl="1" indent="0">
              <a:buNone/>
            </a:pPr>
            <a:endParaRPr lang="nb-NO" sz="1800">
              <a:cs typeface="Arial"/>
            </a:endParaRPr>
          </a:p>
          <a:p>
            <a:r>
              <a:rPr lang="en-US" sz="1800" b="1" err="1"/>
              <a:t>Verneombudets</a:t>
            </a:r>
            <a:r>
              <a:rPr lang="en-US" sz="1800" b="1"/>
              <a:t> </a:t>
            </a:r>
            <a:r>
              <a:rPr lang="en-US" sz="1800" b="1" err="1"/>
              <a:t>rolle</a:t>
            </a:r>
            <a:r>
              <a:rPr lang="en-US" sz="1800" b="1"/>
              <a:t>:</a:t>
            </a:r>
            <a:endParaRPr lang="en-US" sz="1800" b="1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>
                <a:latin typeface="+mj-lt"/>
              </a:rPr>
              <a:t>Bidra til a</a:t>
            </a:r>
            <a:r>
              <a:rPr lang="nb-NO" sz="1800" b="0" i="0">
                <a:effectLst/>
                <a:latin typeface="+mj-lt"/>
              </a:rPr>
              <a:t>t ledelsen rigger goder møter der alle ansatte og ledelse sammen kommer frem til gode tiltak og at disse følges opp</a:t>
            </a: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252525"/>
                </a:solidFill>
                <a:latin typeface="+mj-lt"/>
              </a:rPr>
              <a:t>Bidra til og passe på at innspill dokumenteres, slik at også forhold som ikke inngår i handlingsplanen vil kunne danne et bakteppe for videre arbeidsmiljøutvikling</a:t>
            </a:r>
            <a:endParaRPr lang="en-US" sz="1800">
              <a:solidFill>
                <a:srgbClr val="252525"/>
              </a:solidFill>
              <a:latin typeface="+mj-lt"/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800">
                <a:latin typeface="+mj-lt"/>
              </a:rPr>
              <a:t>Bidra til og passe på at realistiske tiltak med ansvar og tidsfrist utarbeides </a:t>
            </a:r>
            <a:endParaRPr lang="nb-NO" sz="1800">
              <a:latin typeface="+mj-lt"/>
              <a:cs typeface="Arial"/>
            </a:endParaRPr>
          </a:p>
          <a:p>
            <a:pPr marL="560070" lvl="1" indent="0">
              <a:buNone/>
            </a:pPr>
            <a:endParaRPr lang="en-US" sz="200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777FDA-4D77-9811-3EBC-1345C6FA93D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898D29-55B1-C6FC-2EB6-E8E8D172AB5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097DFAE-7B39-07F7-FE47-E7BD2677B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63" r="40419"/>
          <a:stretch/>
        </p:blipFill>
        <p:spPr>
          <a:xfrm>
            <a:off x="360044" y="355587"/>
            <a:ext cx="7264045" cy="80454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897BE2F-4AAC-81C7-2BD1-12899083A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" r="40673"/>
          <a:stretch/>
        </p:blipFill>
        <p:spPr>
          <a:xfrm>
            <a:off x="4958860" y="363747"/>
            <a:ext cx="7233140" cy="79068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0101CBE-155B-F828-B31C-14C3B2D8721F}"/>
              </a:ext>
            </a:extLst>
          </p:cNvPr>
          <p:cNvSpPr txBox="1"/>
          <p:nvPr/>
        </p:nvSpPr>
        <p:spPr>
          <a:xfrm>
            <a:off x="9531457" y="627932"/>
            <a:ext cx="213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Vår 2024 – høst 2024</a:t>
            </a:r>
          </a:p>
        </p:txBody>
      </p:sp>
    </p:spTree>
    <p:extLst>
      <p:ext uri="{BB962C8B-B14F-4D97-AF65-F5344CB8AC3E}">
        <p14:creationId xmlns:p14="http://schemas.microsoft.com/office/powerpoint/2010/main" val="343784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E812E2-2D7E-BD94-AEA1-2A847A5B954B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sz="1800" b="1" err="1">
                <a:cs typeface="Arial"/>
              </a:rPr>
              <a:t>Hva</a:t>
            </a:r>
            <a:r>
              <a:rPr lang="en-US" sz="1800" b="1">
                <a:cs typeface="Arial"/>
              </a:rPr>
              <a:t> </a:t>
            </a:r>
            <a:r>
              <a:rPr lang="en-US" sz="1800" b="1" err="1">
                <a:cs typeface="Arial"/>
              </a:rPr>
              <a:t>skjer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i</a:t>
            </a:r>
            <a:r>
              <a:rPr lang="en-US" sz="1800" b="1">
                <a:cs typeface="Arial"/>
              </a:rPr>
              <a:t> </a:t>
            </a:r>
            <a:r>
              <a:rPr lang="en-US" sz="1800" b="1" err="1">
                <a:cs typeface="Arial"/>
              </a:rPr>
              <a:t>denne</a:t>
            </a:r>
            <a:r>
              <a:rPr lang="en-US" sz="1800" b="1">
                <a:cs typeface="Arial"/>
              </a:rPr>
              <a:t> </a:t>
            </a:r>
            <a:r>
              <a:rPr lang="en-US" sz="1800" b="1" err="1">
                <a:cs typeface="Arial"/>
              </a:rPr>
              <a:t>fasen</a:t>
            </a:r>
            <a:r>
              <a:rPr lang="en-US" sz="1800" b="1">
                <a:cs typeface="Arial"/>
              </a:rPr>
              <a:t>?</a:t>
            </a:r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en-US" sz="1800" err="1"/>
              <a:t>Enheten</a:t>
            </a:r>
            <a:r>
              <a:rPr lang="en-US" sz="1800"/>
              <a:t> </a:t>
            </a:r>
            <a:r>
              <a:rPr lang="en-US" sz="1800" err="1"/>
              <a:t>evaluerer</a:t>
            </a:r>
            <a:r>
              <a:rPr lang="en-US" sz="1800"/>
              <a:t> </a:t>
            </a:r>
            <a:r>
              <a:rPr lang="en-US" sz="1800" err="1"/>
              <a:t>prosessen</a:t>
            </a:r>
            <a:endParaRPr lang="en-US" sz="1800"/>
          </a:p>
          <a:p>
            <a:pPr marL="683584" lvl="1" indent="-285750">
              <a:buFont typeface="Arial" panose="020B0604020202020204" pitchFamily="34" charset="0"/>
              <a:buChar char="•"/>
            </a:pPr>
            <a:r>
              <a:rPr lang="en-US" sz="1800" err="1"/>
              <a:t>Enheten</a:t>
            </a:r>
            <a:r>
              <a:rPr lang="en-US" sz="1800"/>
              <a:t> </a:t>
            </a:r>
            <a:r>
              <a:rPr lang="en-US" sz="1800" err="1"/>
              <a:t>evaluerer</a:t>
            </a:r>
            <a:r>
              <a:rPr lang="en-US" sz="1800"/>
              <a:t> </a:t>
            </a:r>
            <a:r>
              <a:rPr lang="en-US" sz="1800" err="1"/>
              <a:t>tiltakene</a:t>
            </a:r>
            <a:r>
              <a:rPr lang="en-US" sz="1800"/>
              <a:t>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justerer</a:t>
            </a:r>
            <a:r>
              <a:rPr lang="en-US" sz="1800"/>
              <a:t> </a:t>
            </a:r>
            <a:r>
              <a:rPr lang="en-US" sz="1800" err="1"/>
              <a:t>handlingsplan</a:t>
            </a:r>
            <a:r>
              <a:rPr lang="en-US" sz="1800"/>
              <a:t> med </a:t>
            </a:r>
            <a:r>
              <a:rPr lang="en-US" sz="1800" err="1"/>
              <a:t>ledere</a:t>
            </a:r>
            <a:r>
              <a:rPr lang="en-US" sz="1800"/>
              <a:t>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verneombud</a:t>
            </a:r>
            <a:r>
              <a:rPr lang="en-US" sz="1800"/>
              <a:t> </a:t>
            </a:r>
            <a:endParaRPr lang="en-US" sz="1800">
              <a:cs typeface="Arial"/>
            </a:endParaRPr>
          </a:p>
          <a:p>
            <a:r>
              <a:rPr lang="en-US" sz="1800" b="1" err="1">
                <a:cs typeface="Arial"/>
              </a:rPr>
              <a:t>V</a:t>
            </a:r>
            <a:r>
              <a:rPr lang="en-US" sz="1800" b="1" err="1"/>
              <a:t>erneombudets</a:t>
            </a:r>
            <a:r>
              <a:rPr lang="en-US" sz="1800" b="1"/>
              <a:t> </a:t>
            </a:r>
            <a:r>
              <a:rPr lang="en-US" sz="1800" b="1" err="1"/>
              <a:t>rolle</a:t>
            </a:r>
            <a:r>
              <a:rPr lang="en-US" sz="1800" b="1"/>
              <a:t>:</a:t>
            </a:r>
            <a:endParaRPr lang="en-US" sz="1800" b="1">
              <a:cs typeface="Arial"/>
            </a:endParaRPr>
          </a:p>
          <a:p>
            <a:pPr marL="740734" lvl="1" indent="-342900">
              <a:buFont typeface="Arial" panose="020B0604020202020204" pitchFamily="34" charset="0"/>
              <a:buChar char="•"/>
            </a:pPr>
            <a:r>
              <a:rPr lang="nb-NO" sz="1800"/>
              <a:t>Evaluere og oppsummere prosessen sammen med leder(e)</a:t>
            </a:r>
          </a:p>
          <a:p>
            <a:pPr marL="740734" lvl="1" indent="-342900">
              <a:buFont typeface="Arial" panose="020B0604020202020204" pitchFamily="34" charset="0"/>
              <a:buChar char="•"/>
            </a:pPr>
            <a:r>
              <a:rPr lang="nb-NO" sz="1800">
                <a:cs typeface="Arial"/>
              </a:rPr>
              <a:t>Justere tiltak og handlingsplan ved behov</a:t>
            </a:r>
            <a:endParaRPr lang="nb-NO" sz="1800"/>
          </a:p>
          <a:p>
            <a:pPr marL="740734" lvl="1" indent="-342900">
              <a:buFont typeface="Arial" panose="020B0604020202020204" pitchFamily="34" charset="0"/>
              <a:buChar char="•"/>
            </a:pPr>
            <a:r>
              <a:rPr lang="nb-NO" sz="1800"/>
              <a:t>Besvare evalueringsskjema sammen med leder(e)  </a:t>
            </a:r>
          </a:p>
          <a:p>
            <a:pPr marL="740734" lvl="1" indent="-342900">
              <a:buFont typeface="Arial" panose="020B0604020202020204" pitchFamily="34" charset="0"/>
              <a:buChar char="•"/>
            </a:pPr>
            <a:r>
              <a:rPr lang="nb-NO" sz="1800"/>
              <a:t>Følge opp at leder informerer ansatte om status i ARK-prosessen: </a:t>
            </a:r>
            <a:endParaRPr lang="nb-NO" sz="1800">
              <a:cs typeface="Arial"/>
            </a:endParaRPr>
          </a:p>
          <a:p>
            <a:pPr marL="1360193" lvl="2" indent="-342900">
              <a:buFont typeface="Wingdings" panose="05000000000000000000" pitchFamily="2" charset="2"/>
              <a:buChar char="ü"/>
            </a:pPr>
            <a:r>
              <a:rPr lang="nb-NO" sz="1800"/>
              <a:t>Hva har vi gjort? </a:t>
            </a:r>
            <a:endParaRPr lang="nb-NO" sz="1800">
              <a:cs typeface="Arial"/>
            </a:endParaRPr>
          </a:p>
          <a:p>
            <a:pPr marL="1360193" lvl="2" indent="-342900">
              <a:buFont typeface="Wingdings" panose="05000000000000000000" pitchFamily="2" charset="2"/>
              <a:buChar char="ü"/>
            </a:pPr>
            <a:r>
              <a:rPr lang="nb-NO" sz="1800"/>
              <a:t>Hvordan følges tiltakene i handlingsplanen opp fremover?</a:t>
            </a:r>
            <a:endParaRPr lang="nb-NO" sz="1800">
              <a:cs typeface="Arial"/>
            </a:endParaRPr>
          </a:p>
          <a:p>
            <a:pPr marL="1360193" lvl="2" indent="-342900">
              <a:buFont typeface="Wingdings" panose="05000000000000000000" pitchFamily="2" charset="2"/>
              <a:buChar char="ü"/>
            </a:pPr>
            <a:r>
              <a:rPr lang="nb-NO" sz="1800"/>
              <a:t>Hvilke tiltak er allerede utført? </a:t>
            </a:r>
            <a:endParaRPr lang="nb-NO" sz="1800">
              <a:cs typeface="Arial"/>
            </a:endParaRPr>
          </a:p>
          <a:p>
            <a:pPr marL="1360193" lvl="2" indent="-342900">
              <a:buFont typeface="Wingdings" panose="05000000000000000000" pitchFamily="2" charset="2"/>
              <a:buChar char="ü"/>
            </a:pPr>
            <a:r>
              <a:rPr lang="nb-NO" sz="1800"/>
              <a:t>Hva jobber vi med?</a:t>
            </a:r>
            <a:endParaRPr lang="nb-NO" sz="1800">
              <a:cs typeface="Arial"/>
            </a:endParaRPr>
          </a:p>
          <a:p>
            <a:pPr marL="1360193" lvl="2" indent="-342900">
              <a:buFont typeface="Wingdings" panose="05000000000000000000" pitchFamily="2" charset="2"/>
              <a:buChar char="ü"/>
            </a:pPr>
            <a:r>
              <a:rPr lang="nb-NO" sz="1800"/>
              <a:t>Hvordan skal vi jobbe med dette videre?</a:t>
            </a:r>
            <a:endParaRPr lang="nb-NO" sz="1800">
              <a:cs typeface="Arial"/>
            </a:endParaRPr>
          </a:p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0FFE44-1315-6903-8BEB-B00E54B1982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7C6E36-0A52-CB6A-61B3-9086E28945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C99C90-AF95-9818-FB05-0522F9A7D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73"/>
          <a:stretch/>
        </p:blipFill>
        <p:spPr>
          <a:xfrm>
            <a:off x="360044" y="355587"/>
            <a:ext cx="7233140" cy="80003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967B645-656E-D3D4-E83C-0671FAF5E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024" y="5612989"/>
            <a:ext cx="1268318" cy="1015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7435DE-8E42-021F-4E36-AD0012C4E909}"/>
              </a:ext>
            </a:extLst>
          </p:cNvPr>
          <p:cNvSpPr txBox="1"/>
          <p:nvPr/>
        </p:nvSpPr>
        <p:spPr>
          <a:xfrm>
            <a:off x="8227341" y="5612989"/>
            <a:ext cx="324140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TIPS OG RÅD</a:t>
            </a:r>
          </a:p>
          <a:p>
            <a:r>
              <a:rPr lang="nb-NO" sz="1200" b="1">
                <a:solidFill>
                  <a:schemeClr val="tx1"/>
                </a:solidFill>
              </a:rPr>
              <a:t>Arbeidsmiljøutvikling er en kontinuerlig prosess – husk å minne ledelsen på det!</a:t>
            </a:r>
          </a:p>
          <a:p>
            <a:r>
              <a:rPr lang="nb-NO" sz="1200" b="1">
                <a:solidFill>
                  <a:schemeClr val="tx1"/>
                </a:solidFill>
              </a:rPr>
              <a:t>Trenger du støtte? Kontakt gjerne LHVO</a:t>
            </a:r>
          </a:p>
          <a:p>
            <a:endParaRPr lang="nb-NO" sz="1200" b="1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41202C5-351E-80AE-46E2-89789BFB7ABD}"/>
              </a:ext>
            </a:extLst>
          </p:cNvPr>
          <p:cNvSpPr txBox="1"/>
          <p:nvPr/>
        </p:nvSpPr>
        <p:spPr>
          <a:xfrm>
            <a:off x="5098942" y="650929"/>
            <a:ext cx="213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Høsten 2024 - </a:t>
            </a:r>
          </a:p>
        </p:txBody>
      </p:sp>
    </p:spTree>
    <p:extLst>
      <p:ext uri="{BB962C8B-B14F-4D97-AF65-F5344CB8AC3E}">
        <p14:creationId xmlns:p14="http://schemas.microsoft.com/office/powerpoint/2010/main" val="665923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E418EC9DB37945900CFF43B8CF2A23" ma:contentTypeVersion="11" ma:contentTypeDescription="Opprett et nytt dokument." ma:contentTypeScope="" ma:versionID="32d4992b21306cc5d5bca7225d5da518">
  <xsd:schema xmlns:xsd="http://www.w3.org/2001/XMLSchema" xmlns:xs="http://www.w3.org/2001/XMLSchema" xmlns:p="http://schemas.microsoft.com/office/2006/metadata/properties" xmlns:ns2="9ade61eb-edcb-47bf-a1f3-f0fc04cfbf1a" xmlns:ns3="0ca15172-8d0e-4572-85b7-d1e53f0ecf8f" targetNamespace="http://schemas.microsoft.com/office/2006/metadata/properties" ma:root="true" ma:fieldsID="5fb17f8f58fec409b1aaff5c1072e23d" ns2:_="" ns3:_="">
    <xsd:import namespace="9ade61eb-edcb-47bf-a1f3-f0fc04cfbf1a"/>
    <xsd:import namespace="0ca15172-8d0e-4572-85b7-d1e53f0ecf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e61eb-edcb-47bf-a1f3-f0fc04cfb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15172-8d0e-4572-85b7-d1e53f0ecf8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1dea5fd-c778-4754-9d94-7ecbde42db7a}" ma:internalName="TaxCatchAll" ma:showField="CatchAllData" ma:web="0ca15172-8d0e-4572-85b7-d1e53f0ecf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a15172-8d0e-4572-85b7-d1e53f0ecf8f">
      <UserInfo>
        <DisplayName>Benedicte Bull</DisplayName>
        <AccountId>70</AccountId>
        <AccountType/>
      </UserInfo>
      <UserInfo>
        <DisplayName>Elise Koppang Frøjd</DisplayName>
        <AccountId>75</AccountId>
        <AccountType/>
      </UserInfo>
    </SharedWithUsers>
    <lcf76f155ced4ddcb4097134ff3c332f xmlns="9ade61eb-edcb-47bf-a1f3-f0fc04cfbf1a">
      <Terms xmlns="http://schemas.microsoft.com/office/infopath/2007/PartnerControls"/>
    </lcf76f155ced4ddcb4097134ff3c332f>
    <TaxCatchAll xmlns="0ca15172-8d0e-4572-85b7-d1e53f0ecf8f" xsi:nil="true"/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0026B3-553A-4216-805E-9F5498750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e61eb-edcb-47bf-a1f3-f0fc04cfbf1a"/>
    <ds:schemaRef ds:uri="0ca15172-8d0e-4572-85b7-d1e53f0ec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www.w3.org/XML/1998/namespace"/>
    <ds:schemaRef ds:uri="http://purl.org/dc/elements/1.1/"/>
    <ds:schemaRef ds:uri="http://schemas.openxmlformats.org/package/2006/metadata/core-properties"/>
    <ds:schemaRef ds:uri="9ade61eb-edcb-47bf-a1f3-f0fc04cfbf1a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0ca15172-8d0e-4572-85b7-d1e53f0ecf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86</TotalTime>
  <Words>1164</Words>
  <Application>Microsoft Office PowerPoint</Application>
  <PresentationFormat>Widescreen</PresentationFormat>
  <Paragraphs>138</Paragraphs>
  <Slides>10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Arial, sans-serif</vt:lpstr>
      <vt:lpstr>Calibri</vt:lpstr>
      <vt:lpstr>Symbol</vt:lpstr>
      <vt:lpstr>Times New Roman</vt:lpstr>
      <vt:lpstr>Wingdings</vt:lpstr>
      <vt:lpstr>Office Theme</vt:lpstr>
      <vt:lpstr>think-cell Slide</vt:lpstr>
      <vt:lpstr>                                         </vt:lpstr>
      <vt:lpstr>Verneombudets oppgaver </vt:lpstr>
      <vt:lpstr>Verneombudets rolle i ARK-prosessen</vt:lpstr>
      <vt:lpstr>ARK-prosessen  i fem faser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Steenstrup</dc:creator>
  <cp:lastModifiedBy>Linn Grimstad-Nielsen</cp:lastModifiedBy>
  <cp:revision>6</cp:revision>
  <cp:lastPrinted>2023-11-06T07:22:01Z</cp:lastPrinted>
  <dcterms:created xsi:type="dcterms:W3CDTF">2022-08-18T11:26:22Z</dcterms:created>
  <dcterms:modified xsi:type="dcterms:W3CDTF">2023-12-01T09:41:21Z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e1ba8df5-1c55-4d83-8486-5b6b738896d5</vt:lpwstr>
  </property>
  <property fmtid="{D5CDD505-2E9C-101B-9397-08002B2CF9AE}" pid="4" name="ContentTypeId">
    <vt:lpwstr>0x01010005E418EC9DB37945900CFF43B8CF2A23</vt:lpwstr>
  </property>
</Properties>
</file>