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85" r:id="rId7"/>
    <p:sldId id="284" r:id="rId8"/>
    <p:sldId id="305" r:id="rId9"/>
    <p:sldId id="303" r:id="rId10"/>
    <p:sldId id="306" r:id="rId11"/>
    <p:sldId id="300" r:id="rId12"/>
    <p:sldId id="301" r:id="rId13"/>
  </p:sldIdLst>
  <p:sldSz cx="9144000" cy="5715000" type="screen16x1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00000"/>
    <a:srgbClr val="D6000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C8701-F147-4083-A9A4-801C433549CC}" v="3" dt="2024-02-20T08:30:30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104" y="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Sykefravær</a:t>
            </a:r>
            <a:r>
              <a:rPr lang="nb-NO" baseline="0"/>
              <a:t> UiO 2023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'Ark1'!$B$4:$B$7</c:f>
              <c:numCache>
                <c:formatCode>General</c:formatCode>
                <c:ptCount val="4"/>
                <c:pt idx="0">
                  <c:v>5.71</c:v>
                </c:pt>
                <c:pt idx="1">
                  <c:v>3.64</c:v>
                </c:pt>
                <c:pt idx="2">
                  <c:v>1.1499999999999999</c:v>
                </c:pt>
                <c:pt idx="3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0-442D-8314-6478F0C28985}"/>
            </c:ext>
          </c:extLst>
        </c:ser>
        <c:ser>
          <c:idx val="1"/>
          <c:order val="1"/>
          <c:tx>
            <c:strRef>
              <c:f>'Ark1'!$C$3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'Ark1'!$C$4:$C$7</c:f>
              <c:numCache>
                <c:formatCode>General</c:formatCode>
                <c:ptCount val="4"/>
                <c:pt idx="0">
                  <c:v>2.63</c:v>
                </c:pt>
                <c:pt idx="1">
                  <c:v>1.38</c:v>
                </c:pt>
                <c:pt idx="2">
                  <c:v>0.73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0-442D-8314-6478F0C28985}"/>
            </c:ext>
          </c:extLst>
        </c:ser>
        <c:ser>
          <c:idx val="2"/>
          <c:order val="2"/>
          <c:tx>
            <c:strRef>
              <c:f>'Ark1'!$D$3</c:f>
              <c:strCache>
                <c:ptCount val="1"/>
                <c:pt idx="0">
                  <c:v>UiO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'Ark1'!$D$4:$D$7</c:f>
              <c:numCache>
                <c:formatCode>General</c:formatCode>
                <c:ptCount val="4"/>
                <c:pt idx="0">
                  <c:v>4.2699999999999996</c:v>
                </c:pt>
                <c:pt idx="1">
                  <c:v>2.23</c:v>
                </c:pt>
                <c:pt idx="2">
                  <c:v>0.95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0-442D-8314-6478F0C28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5993552"/>
        <c:axId val="1871488000"/>
      </c:barChart>
      <c:catAx>
        <c:axId val="107599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71488000"/>
        <c:crosses val="autoZero"/>
        <c:auto val="1"/>
        <c:lblAlgn val="ctr"/>
        <c:lblOffset val="100"/>
        <c:noMultiLvlLbl val="0"/>
      </c:catAx>
      <c:valAx>
        <c:axId val="187148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7599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Sykefraværsprosent ved MEDFAK 2023: 3,72 – 2022 3,8</a:t>
            </a:r>
          </a:p>
          <a:p>
            <a:r>
              <a:rPr lang="nb-NO" dirty="0"/>
              <a:t>KLINMED: 2023-3,5 – 2022-3,5</a:t>
            </a:r>
          </a:p>
          <a:p>
            <a:r>
              <a:rPr lang="nb-NO" dirty="0"/>
              <a:t>HELSAM: 2023-4,4 –  2022-3,9</a:t>
            </a:r>
          </a:p>
          <a:p>
            <a:r>
              <a:rPr lang="nb-NO" dirty="0"/>
              <a:t>IMB: 2023-2,8 – 2022-3,1</a:t>
            </a:r>
          </a:p>
          <a:p>
            <a:r>
              <a:rPr lang="nb-NO" dirty="0"/>
              <a:t>NCMM: 2023-4,4 – 2022-6,2</a:t>
            </a:r>
          </a:p>
          <a:p>
            <a:r>
              <a:rPr lang="nb-NO" dirty="0"/>
              <a:t>FAKADM: 2023-7,6 – 2022-6,2</a:t>
            </a:r>
          </a:p>
          <a:p>
            <a:r>
              <a:rPr lang="nb-NO" dirty="0"/>
              <a:t>VEKSTHUSET: 2023-6,2 – 2022-5,4</a:t>
            </a:r>
          </a:p>
          <a:p>
            <a:r>
              <a:rPr lang="nb-NO" dirty="0"/>
              <a:t>HELP: 2023-7,6 – 2022</a:t>
            </a:r>
          </a:p>
          <a:p>
            <a:r>
              <a:rPr lang="nb-NO" dirty="0"/>
              <a:t>ENHET FOR BÆREKRAFTIG HELSE: 3,1</a:t>
            </a:r>
          </a:p>
          <a:p>
            <a:r>
              <a:rPr lang="nb-NO" dirty="0"/>
              <a:t>SHE: 2022-1,4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66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799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901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67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4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7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534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29427"/>
            <a:ext cx="9144000" cy="386080"/>
          </a:xfrm>
          <a:custGeom>
            <a:avLst/>
            <a:gdLst/>
            <a:ahLst/>
            <a:cxnLst/>
            <a:rect l="l" t="t" r="r" b="b"/>
            <a:pathLst>
              <a:path w="9144000" h="386079">
                <a:moveTo>
                  <a:pt x="0" y="385571"/>
                </a:moveTo>
                <a:lnTo>
                  <a:pt x="9144000" y="385571"/>
                </a:lnTo>
                <a:lnTo>
                  <a:pt x="9144000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D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2730" cy="386080"/>
          </a:xfrm>
          <a:custGeom>
            <a:avLst/>
            <a:gdLst/>
            <a:ahLst/>
            <a:cxnLst/>
            <a:rect l="l" t="t" r="r" b="b"/>
            <a:pathLst>
              <a:path w="9142730" h="386080">
                <a:moveTo>
                  <a:pt x="1524" y="385572"/>
                </a:moveTo>
                <a:lnTo>
                  <a:pt x="9144000" y="385572"/>
                </a:lnTo>
                <a:lnTo>
                  <a:pt x="9144000" y="0"/>
                </a:lnTo>
                <a:lnTo>
                  <a:pt x="1524" y="0"/>
                </a:lnTo>
                <a:lnTo>
                  <a:pt x="1524" y="385572"/>
                </a:lnTo>
              </a:path>
            </a:pathLst>
          </a:custGeom>
          <a:solidFill>
            <a:srgbClr val="D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9268" y="192023"/>
            <a:ext cx="1513332" cy="990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9388" y="700776"/>
            <a:ext cx="7345222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717198"/>
            <a:ext cx="807211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79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53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0391" y="0"/>
            <a:ext cx="4480560" cy="5715000"/>
          </a:xfrm>
          <a:custGeom>
            <a:avLst/>
            <a:gdLst/>
            <a:ahLst/>
            <a:cxnLst/>
            <a:rect l="l" t="t" r="r" b="b"/>
            <a:pathLst>
              <a:path w="4480559" h="5715000">
                <a:moveTo>
                  <a:pt x="0" y="5715000"/>
                </a:moveTo>
                <a:lnTo>
                  <a:pt x="4480560" y="5715000"/>
                </a:lnTo>
                <a:lnTo>
                  <a:pt x="4480560" y="0"/>
                </a:lnTo>
                <a:lnTo>
                  <a:pt x="0" y="0"/>
                </a:lnTo>
                <a:lnTo>
                  <a:pt x="0" y="5715000"/>
                </a:lnTo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9559" y="318515"/>
            <a:ext cx="4215384" cy="931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89392" y="4547615"/>
            <a:ext cx="769620" cy="8549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416" y="2156157"/>
            <a:ext cx="3787775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Sykefra</a:t>
            </a:r>
            <a:r>
              <a:rPr kumimoji="0" sz="33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</a:t>
            </a:r>
            <a:r>
              <a:rPr kumimoji="0" sz="3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ær</a:t>
            </a:r>
            <a:r>
              <a:rPr kumimoji="0" sz="3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3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rapport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3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</a:t>
            </a:r>
            <a:r>
              <a:rPr kumimoji="0" lang="nb-NO" sz="33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endParaRPr kumimoji="0" sz="3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118" y="3615847"/>
            <a:ext cx="184668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MED-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dirty="0">
                <a:solidFill>
                  <a:prstClr val="black"/>
                </a:solidFill>
                <a:latin typeface="Arial"/>
                <a:cs typeface="Arial"/>
              </a:rPr>
              <a:t>20.03.2024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Fraværsoversikt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Tallene som vises her for perioden 01.01 – 31.12.2023</a:t>
            </a:r>
          </a:p>
          <a:p>
            <a:r>
              <a:rPr lang="nb-NO" dirty="0"/>
              <a:t>Rapporten deles inn i:</a:t>
            </a:r>
          </a:p>
          <a:p>
            <a:pPr lvl="1"/>
            <a:r>
              <a:rPr lang="nb-NO" dirty="0"/>
              <a:t>Sum fravær, samt:</a:t>
            </a:r>
          </a:p>
          <a:p>
            <a:pPr lvl="2"/>
            <a:r>
              <a:rPr lang="nb-NO" dirty="0"/>
              <a:t>Korttidsfravær 1-3 dg</a:t>
            </a:r>
          </a:p>
          <a:p>
            <a:pPr lvl="2"/>
            <a:r>
              <a:rPr lang="nb-NO" dirty="0"/>
              <a:t>Fravær innenfor arbeidsgiverperioden 4-16 dg</a:t>
            </a:r>
          </a:p>
          <a:p>
            <a:pPr lvl="2"/>
            <a:r>
              <a:rPr lang="nb-NO" dirty="0"/>
              <a:t>Fravær utover arbeidsgiverperioden</a:t>
            </a:r>
          </a:p>
          <a:p>
            <a:pPr lvl="1"/>
            <a:r>
              <a:rPr lang="nb-NO" dirty="0"/>
              <a:t>Samt egenmeldinger innmeldt som arbeidsrelatert</a:t>
            </a:r>
          </a:p>
        </p:txBody>
      </p:sp>
    </p:spTree>
    <p:extLst>
      <p:ext uri="{BB962C8B-B14F-4D97-AF65-F5344CB8AC3E}">
        <p14:creationId xmlns:p14="http://schemas.microsoft.com/office/powerpoint/2010/main" val="42628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20860" y="4708513"/>
            <a:ext cx="7877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Sammenlignet med 2022 har sykefraværet gått ned fra 4,42% i 2022 til 4,27% i 2023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785610" y="4284254"/>
            <a:ext cx="36022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Figuren viser sykefravær ved UiO fordelt på kjønn i 2023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nb-NO" dirty="0"/>
              <a:t>Sykefravær UiO 01.01 – 31.12.2023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8E47BD6-4B63-D992-D98C-0F3D3216B1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317495"/>
              </p:ext>
            </p:extLst>
          </p:nvPr>
        </p:nvGraphicFramePr>
        <p:xfrm>
          <a:off x="587828" y="13847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254FEC32-D072-197C-9F29-3F2BD8AF12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85652"/>
              </p:ext>
            </p:extLst>
          </p:nvPr>
        </p:nvGraphicFramePr>
        <p:xfrm>
          <a:off x="5292893" y="2295204"/>
          <a:ext cx="37560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756556" imgH="921810" progId="Excel.Sheet.12">
                  <p:embed/>
                </p:oleObj>
              </mc:Choice>
              <mc:Fallback>
                <p:oleObj name="Worksheet" r:id="rId3" imgW="3756556" imgH="921810" progId="Excel.Shee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254FEC32-D072-197C-9F29-3F2BD8AF12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893" y="2295204"/>
                        <a:ext cx="3756025" cy="92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90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183FA4-8C86-4741-8BEB-3683CF05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Sykefravær fordelt på kjønn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77450DC7-EB01-E216-13AC-19D4E8322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545" y="1633538"/>
            <a:ext cx="7948910" cy="3471862"/>
          </a:xfrm>
        </p:spPr>
      </p:pic>
    </p:spTree>
    <p:extLst>
      <p:ext uri="{BB962C8B-B14F-4D97-AF65-F5344CB8AC3E}">
        <p14:creationId xmlns:p14="http://schemas.microsoft.com/office/powerpoint/2010/main" val="346387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53F6-4739-4F84-834D-820911F1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Sykefravær</a:t>
            </a:r>
            <a:r>
              <a:rPr lang="en-US" dirty="0"/>
              <a:t> pr </a:t>
            </a:r>
            <a:r>
              <a:rPr lang="en-US" dirty="0" err="1"/>
              <a:t>enhet</a:t>
            </a:r>
            <a:endParaRPr lang="nb-NO" dirty="0"/>
          </a:p>
        </p:txBody>
      </p:sp>
      <p:graphicFrame>
        <p:nvGraphicFramePr>
          <p:cNvPr id="12" name="Plassholder for innhold 11">
            <a:extLst>
              <a:ext uri="{FF2B5EF4-FFF2-40B4-BE49-F238E27FC236}">
                <a16:creationId xmlns:a16="http://schemas.microsoft.com/office/drawing/2014/main" id="{DF296103-4D1E-5D96-7F0C-AA390D6B3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8078"/>
              </p:ext>
            </p:extLst>
          </p:nvPr>
        </p:nvGraphicFramePr>
        <p:xfrm>
          <a:off x="1944294" y="1345332"/>
          <a:ext cx="4897140" cy="3760063"/>
        </p:xfrm>
        <a:graphic>
          <a:graphicData uri="http://schemas.openxmlformats.org/drawingml/2006/table">
            <a:tbl>
              <a:tblPr/>
              <a:tblGrid>
                <a:gridCol w="1027372">
                  <a:extLst>
                    <a:ext uri="{9D8B030D-6E8A-4147-A177-3AD203B41FA5}">
                      <a16:colId xmlns:a16="http://schemas.microsoft.com/office/drawing/2014/main" val="3738813381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1931291691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1583675916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383232780"/>
                    </a:ext>
                  </a:extLst>
                </a:gridCol>
                <a:gridCol w="821898">
                  <a:extLst>
                    <a:ext uri="{9D8B030D-6E8A-4147-A177-3AD203B41FA5}">
                      <a16:colId xmlns:a16="http://schemas.microsoft.com/office/drawing/2014/main" val="3184838576"/>
                    </a:ext>
                  </a:extLst>
                </a:gridCol>
                <a:gridCol w="924635">
                  <a:extLst>
                    <a:ext uri="{9D8B030D-6E8A-4147-A177-3AD203B41FA5}">
                      <a16:colId xmlns:a16="http://schemas.microsoft.com/office/drawing/2014/main" val="46482613"/>
                    </a:ext>
                  </a:extLst>
                </a:gridCol>
              </a:tblGrid>
              <a:tr h="49044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Enhet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Sykefravær</a:t>
                      </a:r>
                    </a:p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Kvinner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Arbeidsrelatert </a:t>
                      </a:r>
                      <a:b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egenmelding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Sykefravær </a:t>
                      </a:r>
                      <a:b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25005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UiO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740549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9698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Barnehagen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18839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88171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73528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57245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00422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Fellesadmin.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8945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3071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Sentre under styret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786371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052136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12272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778358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81955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679189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648233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5635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539966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55999"/>
                  </a:ext>
                </a:extLst>
              </a:tr>
              <a:tr h="1634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inkl EA/IT/Barnehagen og andre enheter i 2022</a:t>
                      </a: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9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53F6-4739-4F84-834D-820911F1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Sykefravær</a:t>
            </a:r>
            <a:r>
              <a:rPr lang="en-US" dirty="0"/>
              <a:t> pr </a:t>
            </a:r>
            <a:r>
              <a:rPr lang="en-US" dirty="0" err="1"/>
              <a:t>enhet</a:t>
            </a:r>
            <a:r>
              <a:rPr lang="en-US" dirty="0"/>
              <a:t> MED</a:t>
            </a:r>
            <a:endParaRPr lang="nb-NO" dirty="0"/>
          </a:p>
        </p:txBody>
      </p:sp>
      <p:graphicFrame>
        <p:nvGraphicFramePr>
          <p:cNvPr id="12" name="Plassholder for innhold 11">
            <a:extLst>
              <a:ext uri="{FF2B5EF4-FFF2-40B4-BE49-F238E27FC236}">
                <a16:creationId xmlns:a16="http://schemas.microsoft.com/office/drawing/2014/main" id="{DF296103-4D1E-5D96-7F0C-AA390D6B3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525656"/>
              </p:ext>
            </p:extLst>
          </p:nvPr>
        </p:nvGraphicFramePr>
        <p:xfrm>
          <a:off x="1227909" y="1306286"/>
          <a:ext cx="6912864" cy="3767328"/>
        </p:xfrm>
        <a:graphic>
          <a:graphicData uri="http://schemas.openxmlformats.org/drawingml/2006/table">
            <a:tbl>
              <a:tblPr/>
              <a:tblGrid>
                <a:gridCol w="1450252">
                  <a:extLst>
                    <a:ext uri="{9D8B030D-6E8A-4147-A177-3AD203B41FA5}">
                      <a16:colId xmlns:a16="http://schemas.microsoft.com/office/drawing/2014/main" val="3738813381"/>
                    </a:ext>
                  </a:extLst>
                </a:gridCol>
                <a:gridCol w="999061">
                  <a:extLst>
                    <a:ext uri="{9D8B030D-6E8A-4147-A177-3AD203B41FA5}">
                      <a16:colId xmlns:a16="http://schemas.microsoft.com/office/drawing/2014/main" val="1931291691"/>
                    </a:ext>
                  </a:extLst>
                </a:gridCol>
                <a:gridCol w="999061">
                  <a:extLst>
                    <a:ext uri="{9D8B030D-6E8A-4147-A177-3AD203B41FA5}">
                      <a16:colId xmlns:a16="http://schemas.microsoft.com/office/drawing/2014/main" val="1583675916"/>
                    </a:ext>
                  </a:extLst>
                </a:gridCol>
                <a:gridCol w="999061">
                  <a:extLst>
                    <a:ext uri="{9D8B030D-6E8A-4147-A177-3AD203B41FA5}">
                      <a16:colId xmlns:a16="http://schemas.microsoft.com/office/drawing/2014/main" val="383232780"/>
                    </a:ext>
                  </a:extLst>
                </a:gridCol>
                <a:gridCol w="1160202">
                  <a:extLst>
                    <a:ext uri="{9D8B030D-6E8A-4147-A177-3AD203B41FA5}">
                      <a16:colId xmlns:a16="http://schemas.microsoft.com/office/drawing/2014/main" val="3184838576"/>
                    </a:ext>
                  </a:extLst>
                </a:gridCol>
                <a:gridCol w="1305227">
                  <a:extLst>
                    <a:ext uri="{9D8B030D-6E8A-4147-A177-3AD203B41FA5}">
                      <a16:colId xmlns:a16="http://schemas.microsoft.com/office/drawing/2014/main" val="46482613"/>
                    </a:ext>
                  </a:extLst>
                </a:gridCol>
              </a:tblGrid>
              <a:tr h="1853367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55999"/>
                  </a:ext>
                </a:extLst>
              </a:tr>
              <a:tr h="1913961">
                <a:tc gridSpan="4">
                  <a:txBody>
                    <a:bodyPr/>
                    <a:lstStyle/>
                    <a:p>
                      <a:pPr algn="l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92593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DA8C5505-2568-F009-F0BB-93616122E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43" y="1267106"/>
            <a:ext cx="8229600" cy="372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6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Hovedpunkter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Grunnlagsdataene er hentet fra DFØSAP ved hjelp av Fagbrukerinnsikt for perioden 2023.</a:t>
            </a:r>
          </a:p>
          <a:p>
            <a:r>
              <a:rPr lang="nb-NO" dirty="0"/>
              <a:t>Oppsummering:</a:t>
            </a:r>
          </a:p>
          <a:p>
            <a:pPr lvl="1"/>
            <a:r>
              <a:rPr lang="nb-NO" dirty="0"/>
              <a:t>I 2023 har UiO et totalt sykefravær på 4,26%. Sykefraværet har gått ned fra 4,42% året før.</a:t>
            </a:r>
          </a:p>
          <a:p>
            <a:pPr lvl="1"/>
            <a:r>
              <a:rPr lang="nb-NO" dirty="0"/>
              <a:t>Kvinner har gjennomgående et høyere sykefravær enn menn. </a:t>
            </a:r>
          </a:p>
          <a:p>
            <a:pPr lvl="2"/>
            <a:r>
              <a:rPr lang="nb-NO" dirty="0"/>
              <a:t>Som i resten av Norge</a:t>
            </a:r>
          </a:p>
          <a:p>
            <a:pPr lvl="1"/>
            <a:r>
              <a:rPr lang="nb-NO" dirty="0"/>
              <a:t>Sykefraværet har vært relativt stabilt hos både kvinner og menn fra foregående år, og på alle enheter. </a:t>
            </a:r>
          </a:p>
          <a:p>
            <a:pPr lvl="1"/>
            <a:r>
              <a:rPr lang="nb-NO" dirty="0"/>
              <a:t>Enkelte enheter har et høyt sykefravær</a:t>
            </a:r>
          </a:p>
          <a:p>
            <a:pPr lvl="2"/>
            <a:r>
              <a:rPr lang="nb-NO" dirty="0"/>
              <a:t>Store utslag for små enheter ved langtidssykdom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841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Hovedpunkter fortsetter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Noen enheter ligger vesentlig lavere enn snittet over tid</a:t>
            </a:r>
          </a:p>
          <a:p>
            <a:pPr lvl="1"/>
            <a:r>
              <a:rPr lang="nb-NO" dirty="0"/>
              <a:t>Underrapportering?</a:t>
            </a:r>
          </a:p>
          <a:p>
            <a:r>
              <a:rPr lang="nb-NO" dirty="0"/>
              <a:t>Det er små forskjeller mellom tallene fra UiO, UiB og NTNU</a:t>
            </a:r>
          </a:p>
          <a:p>
            <a:pPr lvl="1"/>
            <a:r>
              <a:rPr lang="nb-NO" dirty="0"/>
              <a:t>UiO – 4,26%</a:t>
            </a:r>
          </a:p>
          <a:p>
            <a:pPr lvl="1"/>
            <a:r>
              <a:rPr lang="nb-NO" dirty="0"/>
              <a:t>UiB – 4,46%</a:t>
            </a:r>
          </a:p>
          <a:p>
            <a:pPr lvl="1"/>
            <a:r>
              <a:rPr lang="nb-NO" dirty="0"/>
              <a:t>NTNU – 4,55%</a:t>
            </a:r>
          </a:p>
        </p:txBody>
      </p:sp>
    </p:spTree>
    <p:extLst>
      <p:ext uri="{BB962C8B-B14F-4D97-AF65-F5344CB8AC3E}">
        <p14:creationId xmlns:p14="http://schemas.microsoft.com/office/powerpoint/2010/main" val="201960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6" ma:contentTypeDescription="Opprett et nytt dokument." ma:contentTypeScope="" ma:versionID="4eb2d2bcb3430bb39e39f2a401d4127c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f9bfc8418241b939a1d96326897f7567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3018A7-7078-4F96-9648-C10896EE47F6}">
  <ds:schemaRefs>
    <ds:schemaRef ds:uri="9e53b3df-7f6b-4bd7-ac4c-bde73eb5098f"/>
    <ds:schemaRef ds:uri="ba7dc617-a4f4-4409-9cad-af25c0d76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9B867F7-0025-4D01-B085-AC7B6283D13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a7dc617-a4f4-4409-9cad-af25c0d7619f"/>
    <ds:schemaRef ds:uri="9e53b3df-7f6b-4bd7-ac4c-bde73eb5098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396</Words>
  <Application>Microsoft Office PowerPoint</Application>
  <PresentationFormat>Skjermfremvisning (16:10)</PresentationFormat>
  <Paragraphs>164</Paragraphs>
  <Slides>8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Office-tema</vt:lpstr>
      <vt:lpstr>Office Theme</vt:lpstr>
      <vt:lpstr>Worksheet</vt:lpstr>
      <vt:lpstr>PowerPoint-presentasjon</vt:lpstr>
      <vt:lpstr>Fraværsoversikt</vt:lpstr>
      <vt:lpstr>Sykefravær UiO 01.01 – 31.12.2023</vt:lpstr>
      <vt:lpstr>Sykefravær fordelt på kjønn</vt:lpstr>
      <vt:lpstr>Sykefravær pr enhet</vt:lpstr>
      <vt:lpstr>Sykefravær pr enhet MED</vt:lpstr>
      <vt:lpstr>Hovedpunkter</vt:lpstr>
      <vt:lpstr>Hovedpunkter fortsetter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Anita Varsi Øien</cp:lastModifiedBy>
  <cp:revision>33</cp:revision>
  <dcterms:created xsi:type="dcterms:W3CDTF">2018-11-26T13:02:02Z</dcterms:created>
  <dcterms:modified xsi:type="dcterms:W3CDTF">2024-03-13T20:00:17Z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</Properties>
</file>