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63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64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885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69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36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6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91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50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95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18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107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2055-6976-454F-9F09-15709D64590C}" type="datetimeFigureOut">
              <a:rPr lang="nb-NO" smtClean="0"/>
              <a:t>08.09.2023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13E-4916-4B28-BAD3-A289ABFE0B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824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Hovedpunkter midlertidighet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Vi har sammenlignet oss med MN, og vi håndhever regelverket i stor grad likt. </a:t>
            </a:r>
            <a:r>
              <a:rPr lang="nb-NO" dirty="0"/>
              <a:t>R</a:t>
            </a:r>
            <a:r>
              <a:rPr lang="nb-NO" dirty="0" smtClean="0"/>
              <a:t>ammebetingelsene for forskning er ulike: </a:t>
            </a:r>
          </a:p>
          <a:p>
            <a:r>
              <a:rPr lang="nb-NO" dirty="0" smtClean="0"/>
              <a:t>OUS </a:t>
            </a:r>
            <a:r>
              <a:rPr lang="nb-NO" dirty="0"/>
              <a:t>virksomhet legger sterke føringer på hvordan prosjektvirksomheten ved MED organiseres (Infrastruktur/pasienter/forskere </a:t>
            </a:r>
            <a:r>
              <a:rPr lang="nb-NO" dirty="0" smtClean="0"/>
              <a:t>og undervisere/hovedstilling/bistilling)</a:t>
            </a:r>
          </a:p>
          <a:p>
            <a:r>
              <a:rPr lang="nb-NO" dirty="0" smtClean="0"/>
              <a:t>Mange bistillinger og stillinger under 20 %, og stillinger med kort varighet</a:t>
            </a:r>
          </a:p>
          <a:p>
            <a:r>
              <a:rPr lang="nb-NO" dirty="0"/>
              <a:t>Vi oppfordrer ansatte til å søke eksternfinansiering uten føringer på størrelse, tema eller </a:t>
            </a:r>
            <a:r>
              <a:rPr lang="nb-NO" dirty="0" smtClean="0"/>
              <a:t>lengde. Vi ønsker ikke å innføre begrensninger.</a:t>
            </a:r>
          </a:p>
          <a:p>
            <a:r>
              <a:rPr lang="nb-NO" dirty="0" smtClean="0"/>
              <a:t>Gitt fakultetets særegenhet og rammebetingelser, tror vi det ikke er realistisk at vi kommer ned på UiO snitt for midlertidighet.</a:t>
            </a:r>
          </a:p>
          <a:p>
            <a:r>
              <a:rPr lang="nb-NO" dirty="0" smtClean="0"/>
              <a:t>Vi vil jobbe med å tydeliggjøre rutiner for prosjektplanlegging, og tydeliggjøre retningslinjer for bruk av midlertidige stillinger og stillingskoder, som kan få midlertidighetstallene noe ned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939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Midlertidige vitenskapelige stillinger ved Det medisinske fakultet: 30 % i 2022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126,3 midlertidige </a:t>
            </a:r>
            <a:r>
              <a:rPr lang="nb-NO" dirty="0"/>
              <a:t>vitenskapelige </a:t>
            </a:r>
            <a:r>
              <a:rPr lang="nb-NO" dirty="0" smtClean="0"/>
              <a:t>årsverk fordelt på 309 ansatte </a:t>
            </a:r>
          </a:p>
          <a:p>
            <a:r>
              <a:rPr lang="nb-NO" dirty="0" smtClean="0"/>
              <a:t>BOA er 91,6 årsverk (195 ansatte)og Bev er 34,7 (114 ansatte)</a:t>
            </a:r>
          </a:p>
          <a:p>
            <a:r>
              <a:rPr lang="nb-NO" dirty="0"/>
              <a:t>Antall prosjekter= 650 (EFV) + interne </a:t>
            </a:r>
            <a:r>
              <a:rPr lang="nb-NO" dirty="0" smtClean="0"/>
              <a:t>satsinger – </a:t>
            </a:r>
            <a:r>
              <a:rPr lang="nb-NO" dirty="0" smtClean="0"/>
              <a:t>656 mill. i </a:t>
            </a:r>
            <a:r>
              <a:rPr lang="nb-NO" dirty="0" smtClean="0"/>
              <a:t> 2022</a:t>
            </a:r>
          </a:p>
          <a:p>
            <a:r>
              <a:rPr lang="nb-NO" b="1" dirty="0" smtClean="0"/>
              <a:t>Mange </a:t>
            </a:r>
            <a:r>
              <a:rPr lang="nb-NO" b="1" dirty="0"/>
              <a:t>lave </a:t>
            </a:r>
            <a:r>
              <a:rPr lang="nb-NO" b="1" dirty="0" smtClean="0"/>
              <a:t>stillingsprosenter: </a:t>
            </a:r>
            <a:r>
              <a:rPr lang="nb-NO" dirty="0" smtClean="0"/>
              <a:t>Antall </a:t>
            </a:r>
            <a:r>
              <a:rPr lang="nb-NO" dirty="0"/>
              <a:t>20 % eller lavere = </a:t>
            </a:r>
            <a:r>
              <a:rPr lang="nb-NO" dirty="0" smtClean="0"/>
              <a:t>180</a:t>
            </a:r>
          </a:p>
          <a:p>
            <a:r>
              <a:rPr lang="nb-NO" dirty="0" smtClean="0"/>
              <a:t>57 </a:t>
            </a:r>
            <a:r>
              <a:rPr lang="nb-NO" dirty="0"/>
              <a:t>registrerte bistillinger </a:t>
            </a:r>
            <a:r>
              <a:rPr lang="nb-NO" dirty="0" smtClean="0"/>
              <a:t>(universitetslektor </a:t>
            </a:r>
            <a:r>
              <a:rPr lang="nb-NO" dirty="0"/>
              <a:t>og </a:t>
            </a:r>
            <a:r>
              <a:rPr lang="nb-NO" dirty="0" smtClean="0"/>
              <a:t>forskere</a:t>
            </a:r>
            <a:r>
              <a:rPr lang="nb-NO" dirty="0"/>
              <a:t>)- grunn til å tro at det er </a:t>
            </a:r>
            <a:r>
              <a:rPr lang="nb-NO" dirty="0" smtClean="0"/>
              <a:t>mange flere </a:t>
            </a:r>
            <a:r>
              <a:rPr lang="nb-NO" dirty="0"/>
              <a:t>bistillinger enn </a:t>
            </a:r>
            <a:r>
              <a:rPr lang="nb-NO" dirty="0" smtClean="0"/>
              <a:t>registrert</a:t>
            </a:r>
          </a:p>
          <a:p>
            <a:r>
              <a:rPr lang="nb-NO" dirty="0" smtClean="0"/>
              <a:t>Prosjekter legges på MED, og permisjon gis fra hovedarbeidsgiver</a:t>
            </a:r>
          </a:p>
          <a:p>
            <a:r>
              <a:rPr lang="nb-NO" dirty="0"/>
              <a:t>Antall vikarhjemler = 46 (12,4 % og 15,7 årsverk</a:t>
            </a:r>
            <a:r>
              <a:rPr lang="nb-NO" dirty="0" smtClean="0"/>
              <a:t>) - </a:t>
            </a:r>
            <a:r>
              <a:rPr lang="nb-NO" dirty="0"/>
              <a:t>Kun </a:t>
            </a:r>
            <a:r>
              <a:rPr lang="nb-NO" dirty="0" smtClean="0"/>
              <a:t>5 effektuerte </a:t>
            </a:r>
            <a:r>
              <a:rPr lang="nb-NO" dirty="0"/>
              <a:t>oppsigelser i </a:t>
            </a:r>
            <a:r>
              <a:rPr lang="nb-NO" dirty="0" smtClean="0"/>
              <a:t>2022.</a:t>
            </a:r>
            <a:endParaRPr lang="nb-NO" dirty="0"/>
          </a:p>
          <a:p>
            <a:r>
              <a:rPr lang="nb-NO" b="1" dirty="0"/>
              <a:t>M</a:t>
            </a:r>
            <a:r>
              <a:rPr lang="nb-NO" b="1" dirty="0" smtClean="0"/>
              <a:t>ange av de midlertidige har ansettelser på under ett år. (</a:t>
            </a:r>
            <a:r>
              <a:rPr lang="nb-NO" dirty="0" smtClean="0"/>
              <a:t>Eks. </a:t>
            </a:r>
            <a:r>
              <a:rPr lang="nb-NO" dirty="0" err="1" smtClean="0"/>
              <a:t>Klinmed</a:t>
            </a:r>
            <a:r>
              <a:rPr lang="nb-NO" dirty="0" smtClean="0"/>
              <a:t> – 46 </a:t>
            </a:r>
            <a:r>
              <a:rPr lang="nb-NO" dirty="0"/>
              <a:t>forskerstillinger) 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123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tiltak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Utvikle </a:t>
            </a:r>
            <a:r>
              <a:rPr lang="nb-NO" dirty="0" smtClean="0"/>
              <a:t>retningslinjer for planlegging av prosjekter. Rutiner for planlegging er ulike på enhetene.</a:t>
            </a:r>
          </a:p>
          <a:p>
            <a:r>
              <a:rPr lang="nb-NO" dirty="0" smtClean="0"/>
              <a:t>Vurdere om flere kan ansettes på åremål i samarbeid med OPA (f.eks. bistillinger forsker/lektorer 2-6 år, vitenskapelig assistent/stipendiat i stedet for 1108)</a:t>
            </a:r>
          </a:p>
          <a:p>
            <a:r>
              <a:rPr lang="nb-NO" dirty="0" smtClean="0"/>
              <a:t>Fortrinnsvis ansette universitetslektorer fast eller fakturering gjennom innkjøpssystemet</a:t>
            </a:r>
          </a:p>
          <a:p>
            <a:r>
              <a:rPr lang="nb-NO" dirty="0" smtClean="0"/>
              <a:t>Retningslinjer på bruk av SKO for forsker/undervisningsstillinger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688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E60625-0545-8BD3-C33E-7074A44DC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117446"/>
              </p:ext>
            </p:extLst>
          </p:nvPr>
        </p:nvGraphicFramePr>
        <p:xfrm>
          <a:off x="1255593" y="655092"/>
          <a:ext cx="9703559" cy="5735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127">
                  <a:extLst>
                    <a:ext uri="{9D8B030D-6E8A-4147-A177-3AD203B41FA5}">
                      <a16:colId xmlns:a16="http://schemas.microsoft.com/office/drawing/2014/main" val="4130618868"/>
                    </a:ext>
                  </a:extLst>
                </a:gridCol>
                <a:gridCol w="2531837">
                  <a:extLst>
                    <a:ext uri="{9D8B030D-6E8A-4147-A177-3AD203B41FA5}">
                      <a16:colId xmlns:a16="http://schemas.microsoft.com/office/drawing/2014/main" val="2307879646"/>
                    </a:ext>
                  </a:extLst>
                </a:gridCol>
                <a:gridCol w="1407349">
                  <a:extLst>
                    <a:ext uri="{9D8B030D-6E8A-4147-A177-3AD203B41FA5}">
                      <a16:colId xmlns:a16="http://schemas.microsoft.com/office/drawing/2014/main" val="747877748"/>
                    </a:ext>
                  </a:extLst>
                </a:gridCol>
                <a:gridCol w="1407349">
                  <a:extLst>
                    <a:ext uri="{9D8B030D-6E8A-4147-A177-3AD203B41FA5}">
                      <a16:colId xmlns:a16="http://schemas.microsoft.com/office/drawing/2014/main" val="2668000160"/>
                    </a:ext>
                  </a:extLst>
                </a:gridCol>
                <a:gridCol w="2391897">
                  <a:extLst>
                    <a:ext uri="{9D8B030D-6E8A-4147-A177-3AD203B41FA5}">
                      <a16:colId xmlns:a16="http://schemas.microsoft.com/office/drawing/2014/main" val="2293162666"/>
                    </a:ext>
                  </a:extLst>
                </a:gridCol>
              </a:tblGrid>
              <a:tr h="428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Stillingskategori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Beskrivelse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Varighet</a:t>
                      </a:r>
                      <a:r>
                        <a:rPr lang="nn-NO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n-NO" sz="10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Matnat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Varighet</a:t>
                      </a:r>
                      <a:r>
                        <a:rPr lang="nb-NO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MED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err="1" smtClean="0">
                          <a:effectLst/>
                        </a:rPr>
                        <a:t>Anmerkninger</a:t>
                      </a:r>
                      <a:r>
                        <a:rPr lang="nn-NO" sz="1000" dirty="0" smtClean="0">
                          <a:effectLst/>
                        </a:rPr>
                        <a:t> (MN/MED)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2538289447"/>
                  </a:ext>
                </a:extLst>
              </a:tr>
              <a:tr h="373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err="1">
                          <a:effectLst/>
                        </a:rPr>
                        <a:t>Ph.d</a:t>
                      </a:r>
                      <a:r>
                        <a:rPr lang="nn-NO" sz="1000" dirty="0">
                          <a:effectLst/>
                        </a:rPr>
                        <a:t>.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Utdanningsstilling 3-4 år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midlertidig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åremål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1573097252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Vitenskapelig assistent 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Åremålsstilling maks 2 år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åremål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nb-NO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tas i bruk f.eks. i stedet for 1108 (MED)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3988027178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Postdoktor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Kvalifiseringsstilling 2-4 år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midlertidig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åremål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631645307"/>
                  </a:ext>
                </a:extLst>
              </a:tr>
              <a:tr h="323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Forsker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Basisfinansiert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Bør </a:t>
                      </a:r>
                      <a:r>
                        <a:rPr lang="nn-NO" sz="1000" dirty="0" err="1" smtClean="0">
                          <a:effectLst/>
                        </a:rPr>
                        <a:t>unngås</a:t>
                      </a:r>
                      <a:r>
                        <a:rPr lang="nn-NO" sz="1000" dirty="0" smtClean="0">
                          <a:effectLst/>
                        </a:rPr>
                        <a:t> (MN)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3944536937"/>
                  </a:ext>
                </a:extLst>
              </a:tr>
              <a:tr h="509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Forsker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Eksternfinansiert, inntil 3 år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Midlertidig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midlertidig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 </a:t>
                      </a:r>
                      <a:r>
                        <a:rPr lang="nn-NO" sz="1000" dirty="0" err="1" smtClean="0">
                          <a:effectLst/>
                        </a:rPr>
                        <a:t>Stillinger</a:t>
                      </a:r>
                      <a:r>
                        <a:rPr lang="nn-NO" sz="1000" dirty="0" smtClean="0">
                          <a:effectLst/>
                        </a:rPr>
                        <a:t> på</a:t>
                      </a:r>
                      <a:r>
                        <a:rPr lang="nn-NO" sz="1000" baseline="0" dirty="0" smtClean="0">
                          <a:effectLst/>
                        </a:rPr>
                        <a:t> 20 % eller under bør </a:t>
                      </a:r>
                      <a:r>
                        <a:rPr lang="nn-NO" sz="1000" baseline="0" dirty="0" err="1" smtClean="0">
                          <a:effectLst/>
                        </a:rPr>
                        <a:t>vurderes</a:t>
                      </a:r>
                      <a:r>
                        <a:rPr lang="nn-NO" sz="1000" baseline="0" dirty="0" smtClean="0">
                          <a:effectLst/>
                        </a:rPr>
                        <a:t> om er bistilling, og eventuelt åremål 2-6 år (MED).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1827404425"/>
                  </a:ext>
                </a:extLst>
              </a:tr>
              <a:tr h="930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Forsker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Eksternfinansiert, 3 år +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000" dirty="0" err="1">
                          <a:effectLst/>
                        </a:rPr>
                        <a:t>Sies</a:t>
                      </a:r>
                      <a:r>
                        <a:rPr lang="nn-NO" sz="1000" dirty="0">
                          <a:effectLst/>
                        </a:rPr>
                        <a:t> opp ved bortfall av </a:t>
                      </a:r>
                      <a:r>
                        <a:rPr lang="nn-NO" sz="1000" dirty="0" smtClean="0">
                          <a:effectLst/>
                        </a:rPr>
                        <a:t>finansiering (MED/MN). </a:t>
                      </a:r>
                      <a:r>
                        <a:rPr lang="nn-NO" sz="1000" dirty="0" err="1" smtClean="0">
                          <a:effectLst/>
                        </a:rPr>
                        <a:t>Stillinger</a:t>
                      </a:r>
                      <a:r>
                        <a:rPr lang="nn-NO" sz="1000" dirty="0" smtClean="0">
                          <a:effectLst/>
                        </a:rPr>
                        <a:t> på</a:t>
                      </a:r>
                      <a:r>
                        <a:rPr lang="nn-NO" sz="1000" baseline="0" dirty="0" smtClean="0">
                          <a:effectLst/>
                        </a:rPr>
                        <a:t> 20 % eller under bør </a:t>
                      </a:r>
                      <a:r>
                        <a:rPr lang="nn-NO" sz="1000" baseline="0" dirty="0" err="1" smtClean="0">
                          <a:effectLst/>
                        </a:rPr>
                        <a:t>vurderes</a:t>
                      </a:r>
                      <a:r>
                        <a:rPr lang="nn-NO" sz="1000" baseline="0" dirty="0" smtClean="0">
                          <a:effectLst/>
                        </a:rPr>
                        <a:t> om er bistilling, og eventuelt åremål 2-6 år (MED.</a:t>
                      </a:r>
                      <a:endParaRPr lang="nb-NO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2671429460"/>
                  </a:ext>
                </a:extLst>
              </a:tr>
              <a:tr h="881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Førsteamanuensis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Basisfinansiert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Hovedregel 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Skal </a:t>
                      </a:r>
                      <a:r>
                        <a:rPr lang="nn-NO" sz="1000" dirty="0" err="1">
                          <a:effectLst/>
                        </a:rPr>
                        <a:t>ikke</a:t>
                      </a:r>
                      <a:r>
                        <a:rPr lang="nn-NO" sz="1000" dirty="0">
                          <a:effectLst/>
                        </a:rPr>
                        <a:t> </a:t>
                      </a:r>
                      <a:r>
                        <a:rPr lang="nn-NO" sz="1000" dirty="0" err="1">
                          <a:effectLst/>
                        </a:rPr>
                        <a:t>brukes</a:t>
                      </a:r>
                      <a:r>
                        <a:rPr lang="nn-NO" sz="1000" dirty="0">
                          <a:effectLst/>
                        </a:rPr>
                        <a:t> midlertidig, f.eks. som </a:t>
                      </a:r>
                      <a:r>
                        <a:rPr lang="nn-NO" sz="1000" dirty="0" smtClean="0">
                          <a:effectLst/>
                        </a:rPr>
                        <a:t>vikarstilling( </a:t>
                      </a:r>
                      <a:r>
                        <a:rPr lang="nn-NO" sz="1000" dirty="0" err="1" smtClean="0">
                          <a:effectLst/>
                        </a:rPr>
                        <a:t>Matnat</a:t>
                      </a:r>
                      <a:r>
                        <a:rPr lang="nn-NO" sz="10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Utlyses</a:t>
                      </a:r>
                      <a:r>
                        <a:rPr lang="nn-NO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fast eller kortvarig vikariat i </a:t>
                      </a:r>
                      <a:r>
                        <a:rPr lang="nn-NO" sz="10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påvente</a:t>
                      </a:r>
                      <a:r>
                        <a:rPr lang="nn-NO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av utlysning(MED)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1617496084"/>
                  </a:ext>
                </a:extLst>
              </a:tr>
              <a:tr h="169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Professor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Basisfinansiert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2888899694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Lektor/førstelektor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Basisfinansiert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Fast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Fast/åremål (små prosenter)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3639988746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Lektor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Vikar, inntil 3 år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Midlertidig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Midlertidig/åremål)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3442127650"/>
                  </a:ext>
                </a:extLst>
              </a:tr>
              <a:tr h="703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Lektor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>
                          <a:effectLst/>
                        </a:rPr>
                        <a:t>Eksternfinansiert (ikke permanent undervisning)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>
                          <a:effectLst/>
                        </a:rPr>
                        <a:t>Midlertidig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Bør ikke forekomme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n-NO" sz="1000" dirty="0" err="1">
                          <a:effectLst/>
                        </a:rPr>
                        <a:t>Sies</a:t>
                      </a:r>
                      <a:r>
                        <a:rPr lang="nn-NO" sz="1000" dirty="0">
                          <a:effectLst/>
                        </a:rPr>
                        <a:t> opp ved bortfall av finansiering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21" marR="61621" marT="0" marB="0"/>
                </a:tc>
                <a:extLst>
                  <a:ext uri="{0D108BD9-81ED-4DB2-BD59-A6C34878D82A}">
                    <a16:rowId xmlns:a16="http://schemas.microsoft.com/office/drawing/2014/main" val="192075554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B215C32-88D3-C1E1-BC84-493161893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73" y="78097"/>
            <a:ext cx="108727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Retningslinjer bruk </a:t>
            </a:r>
            <a:r>
              <a:rPr kumimoji="0" lang="nb-NO" altLang="nb-N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av </a:t>
            </a:r>
            <a:r>
              <a:rPr kumimoji="0" lang="nb-NO" alt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vitenskapelige stillinger (sammenligning med </a:t>
            </a:r>
            <a:r>
              <a:rPr kumimoji="0" lang="nb-NO" alt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Matnat</a:t>
            </a:r>
            <a:r>
              <a:rPr kumimoji="0" lang="nb-NO" altLang="nb-N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1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511</Words>
  <Application>Microsoft Office PowerPoint</Application>
  <PresentationFormat>Widescreen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Hovedpunkter midlertidighet</vt:lpstr>
      <vt:lpstr>Midlertidige vitenskapelige stillinger ved Det medisinske fakultet: 30 % i 2022</vt:lpstr>
      <vt:lpstr>Forslag til tiltak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Midlertidighet</dc:title>
  <dc:creator>Linn Bævre Arnesen</dc:creator>
  <cp:lastModifiedBy>Linn Bævre Arnesen</cp:lastModifiedBy>
  <cp:revision>24</cp:revision>
  <dcterms:created xsi:type="dcterms:W3CDTF">2023-09-05T13:00:08Z</dcterms:created>
  <dcterms:modified xsi:type="dcterms:W3CDTF">2023-09-08T10:17:50Z</dcterms:modified>
</cp:coreProperties>
</file>